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81" r:id="rId2"/>
    <p:sldId id="297" r:id="rId3"/>
    <p:sldId id="257" r:id="rId4"/>
    <p:sldId id="287" r:id="rId5"/>
    <p:sldId id="303" r:id="rId6"/>
    <p:sldId id="6513" r:id="rId7"/>
    <p:sldId id="6517" r:id="rId8"/>
    <p:sldId id="298" r:id="rId9"/>
    <p:sldId id="300" r:id="rId10"/>
    <p:sldId id="299" r:id="rId11"/>
    <p:sldId id="6520" r:id="rId12"/>
    <p:sldId id="301" r:id="rId13"/>
    <p:sldId id="6521" r:id="rId14"/>
    <p:sldId id="290" r:id="rId15"/>
    <p:sldId id="291" r:id="rId16"/>
    <p:sldId id="270"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693C74"/>
    <a:srgbClr val="FDFDFD"/>
    <a:srgbClr val="6D6C6E"/>
    <a:srgbClr val="757478"/>
    <a:srgbClr val="7C4789"/>
    <a:srgbClr val="B788C2"/>
    <a:srgbClr val="5E346A"/>
    <a:srgbClr val="412648"/>
    <a:srgbClr val="4527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92230" autoAdjust="0"/>
  </p:normalViewPr>
  <p:slideViewPr>
    <p:cSldViewPr>
      <p:cViewPr varScale="1">
        <p:scale>
          <a:sx n="101" d="100"/>
          <a:sy n="101" d="100"/>
        </p:scale>
        <p:origin x="1002" y="114"/>
      </p:cViewPr>
      <p:guideLst>
        <p:guide orient="horz" pos="2160"/>
        <p:guide pos="3840"/>
      </p:guideLst>
    </p:cSldViewPr>
  </p:slideViewPr>
  <p:notesTextViewPr>
    <p:cViewPr>
      <p:scale>
        <a:sx n="100" d="100"/>
        <a:sy n="100" d="100"/>
      </p:scale>
      <p:origin x="0" y="0"/>
    </p:cViewPr>
  </p:notesTextViewPr>
  <p:notesViewPr>
    <p:cSldViewPr>
      <p:cViewPr varScale="1">
        <p:scale>
          <a:sx n="79" d="100"/>
          <a:sy n="79" d="100"/>
        </p:scale>
        <p:origin x="20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A49EE12-014D-4C5E-922A-65C59716680B}" type="datetimeFigureOut">
              <a:rPr lang="en-US" smtClean="0"/>
              <a:t>3/5/2021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20EC5EB-3478-4A3B-80D9-1C6C4DFF8069}" type="slidenum">
              <a:rPr lang="en-US" smtClean="0"/>
              <a:t>‹#›</a:t>
            </a:fld>
            <a:endParaRPr lang="en-US"/>
          </a:p>
        </p:txBody>
      </p:sp>
    </p:spTree>
    <p:extLst>
      <p:ext uri="{BB962C8B-B14F-4D97-AF65-F5344CB8AC3E}">
        <p14:creationId xmlns:p14="http://schemas.microsoft.com/office/powerpoint/2010/main" val="189377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A638929-D2C5-460C-8FB7-3821CBAD192F}" type="datetimeFigureOut">
              <a:rPr lang="en-US" smtClean="0"/>
              <a:pPr/>
              <a:t>3/5/2021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2811B2F-B7A4-4416-8D41-02EBE22E8F09}" type="slidenum">
              <a:rPr lang="en-US" smtClean="0"/>
              <a:pPr/>
              <a:t>‹#›</a:t>
            </a:fld>
            <a:endParaRPr lang="en-US"/>
          </a:p>
        </p:txBody>
      </p:sp>
    </p:spTree>
    <p:extLst>
      <p:ext uri="{BB962C8B-B14F-4D97-AF65-F5344CB8AC3E}">
        <p14:creationId xmlns:p14="http://schemas.microsoft.com/office/powerpoint/2010/main" val="2742631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Treatment A ready to go, but treatment B not initially available or identified.</a:t>
            </a:r>
          </a:p>
          <a:p>
            <a:endParaRPr lang="en-US" dirty="0"/>
          </a:p>
        </p:txBody>
      </p:sp>
      <p:sp>
        <p:nvSpPr>
          <p:cNvPr id="4" name="Slide Number Placeholder 3"/>
          <p:cNvSpPr>
            <a:spLocks noGrp="1"/>
          </p:cNvSpPr>
          <p:nvPr>
            <p:ph type="sldNum" sz="quarter" idx="5"/>
          </p:nvPr>
        </p:nvSpPr>
        <p:spPr/>
        <p:txBody>
          <a:bodyPr/>
          <a:lstStyle/>
          <a:p>
            <a:fld id="{42861D75-A66F-474F-BA68-CE8F6D22935F}" type="slidenum">
              <a:rPr lang="en-US" smtClean="0"/>
              <a:t>6</a:t>
            </a:fld>
            <a:endParaRPr lang="en-US"/>
          </a:p>
        </p:txBody>
      </p:sp>
    </p:spTree>
    <p:extLst>
      <p:ext uri="{BB962C8B-B14F-4D97-AF65-F5344CB8AC3E}">
        <p14:creationId xmlns:p14="http://schemas.microsoft.com/office/powerpoint/2010/main" val="212051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Coordination of INDs particularly with industry partners</a:t>
            </a:r>
          </a:p>
          <a:p>
            <a:r>
              <a:rPr lang="en-US" dirty="0"/>
              <a:t>Trial financing doesn’t meet typical NIH paradigm</a:t>
            </a:r>
          </a:p>
          <a:p>
            <a:r>
              <a:rPr lang="en-US" dirty="0"/>
              <a:t>BEAT AML:  Uses prospective genomic profiling.  non-profit organization?  </a:t>
            </a:r>
          </a:p>
        </p:txBody>
      </p:sp>
      <p:sp>
        <p:nvSpPr>
          <p:cNvPr id="4" name="Slide Number Placeholder 3"/>
          <p:cNvSpPr>
            <a:spLocks noGrp="1"/>
          </p:cNvSpPr>
          <p:nvPr>
            <p:ph type="sldNum" sz="quarter" idx="5"/>
          </p:nvPr>
        </p:nvSpPr>
        <p:spPr/>
        <p:txBody>
          <a:bodyPr/>
          <a:lstStyle/>
          <a:p>
            <a:fld id="{F2811B2F-B7A4-4416-8D41-02EBE22E8F09}" type="slidenum">
              <a:rPr lang="en-US" smtClean="0"/>
              <a:pPr/>
              <a:t>8</a:t>
            </a:fld>
            <a:endParaRPr lang="en-US"/>
          </a:p>
        </p:txBody>
      </p:sp>
    </p:spTree>
    <p:extLst>
      <p:ext uri="{BB962C8B-B14F-4D97-AF65-F5344CB8AC3E}">
        <p14:creationId xmlns:p14="http://schemas.microsoft.com/office/powerpoint/2010/main" val="2572411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 to have a reliable shorter-term endpoint, e.g., PFS.  True for any phase 2 trial.</a:t>
            </a:r>
          </a:p>
          <a:p>
            <a:endParaRPr lang="en-US" dirty="0"/>
          </a:p>
        </p:txBody>
      </p:sp>
      <p:sp>
        <p:nvSpPr>
          <p:cNvPr id="4" name="Slide Number Placeholder 3"/>
          <p:cNvSpPr>
            <a:spLocks noGrp="1"/>
          </p:cNvSpPr>
          <p:nvPr>
            <p:ph type="sldNum" sz="quarter" idx="5"/>
          </p:nvPr>
        </p:nvSpPr>
        <p:spPr/>
        <p:txBody>
          <a:bodyPr/>
          <a:lstStyle/>
          <a:p>
            <a:fld id="{F2811B2F-B7A4-4416-8D41-02EBE22E8F09}" type="slidenum">
              <a:rPr lang="en-US" smtClean="0"/>
              <a:pPr/>
              <a:t>9</a:t>
            </a:fld>
            <a:endParaRPr lang="en-US"/>
          </a:p>
        </p:txBody>
      </p:sp>
    </p:spTree>
    <p:extLst>
      <p:ext uri="{BB962C8B-B14F-4D97-AF65-F5344CB8AC3E}">
        <p14:creationId xmlns:p14="http://schemas.microsoft.com/office/powerpoint/2010/main" val="4197044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When biomarker panels are evolving, they may not be suitable for launching a phase II APT followed by a phase III trial.    </a:t>
            </a:r>
          </a:p>
          <a:p>
            <a:endParaRPr lang="en-US" dirty="0"/>
          </a:p>
        </p:txBody>
      </p:sp>
      <p:sp>
        <p:nvSpPr>
          <p:cNvPr id="4" name="Slide Number Placeholder 3"/>
          <p:cNvSpPr>
            <a:spLocks noGrp="1"/>
          </p:cNvSpPr>
          <p:nvPr>
            <p:ph type="sldNum" sz="quarter" idx="5"/>
          </p:nvPr>
        </p:nvSpPr>
        <p:spPr/>
        <p:txBody>
          <a:bodyPr/>
          <a:lstStyle/>
          <a:p>
            <a:fld id="{F2811B2F-B7A4-4416-8D41-02EBE22E8F09}" type="slidenum">
              <a:rPr lang="en-US" smtClean="0"/>
              <a:pPr/>
              <a:t>10</a:t>
            </a:fld>
            <a:endParaRPr lang="en-US"/>
          </a:p>
        </p:txBody>
      </p:sp>
    </p:spTree>
    <p:extLst>
      <p:ext uri="{BB962C8B-B14F-4D97-AF65-F5344CB8AC3E}">
        <p14:creationId xmlns:p14="http://schemas.microsoft.com/office/powerpoint/2010/main" val="740369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Discourage evaluating experimental treatments against historical rate (true for any phase II trial)</a:t>
            </a:r>
            <a:endParaRPr lang="en-US" dirty="0"/>
          </a:p>
          <a:p>
            <a:r>
              <a:rPr lang="en-US" dirty="0"/>
              <a:t>Small chance (corresponding to the phase II alpha = 10% or 20% ) of continuing to phase III</a:t>
            </a:r>
          </a:p>
          <a:p>
            <a:r>
              <a:rPr lang="en-US" dirty="0"/>
              <a:t>Allows for consideration of new experimental treatments which become available during phase II</a:t>
            </a:r>
          </a:p>
        </p:txBody>
      </p:sp>
      <p:sp>
        <p:nvSpPr>
          <p:cNvPr id="4" name="Slide Number Placeholder 3"/>
          <p:cNvSpPr>
            <a:spLocks noGrp="1"/>
          </p:cNvSpPr>
          <p:nvPr>
            <p:ph type="sldNum" sz="quarter" idx="5"/>
          </p:nvPr>
        </p:nvSpPr>
        <p:spPr/>
        <p:txBody>
          <a:bodyPr/>
          <a:lstStyle/>
          <a:p>
            <a:fld id="{F2811B2F-B7A4-4416-8D41-02EBE22E8F09}" type="slidenum">
              <a:rPr lang="en-US" smtClean="0"/>
              <a:pPr/>
              <a:t>11</a:t>
            </a:fld>
            <a:endParaRPr lang="en-US"/>
          </a:p>
        </p:txBody>
      </p:sp>
    </p:spTree>
    <p:extLst>
      <p:ext uri="{BB962C8B-B14F-4D97-AF65-F5344CB8AC3E}">
        <p14:creationId xmlns:p14="http://schemas.microsoft.com/office/powerpoint/2010/main" val="1585303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Discourage evaluating experimental treatments against historical rate (true for any phase II trial)</a:t>
            </a:r>
            <a:endParaRPr lang="en-US" dirty="0"/>
          </a:p>
          <a:p>
            <a:r>
              <a:rPr lang="en-US" dirty="0"/>
              <a:t>Small chance (corresponding to the phase II alpha = 10% or 20% ) of continuing to phase III</a:t>
            </a:r>
          </a:p>
          <a:p>
            <a:r>
              <a:rPr lang="en-US" dirty="0"/>
              <a:t>Allows for consideration of new experimental treatments which become available during phase II</a:t>
            </a:r>
          </a:p>
        </p:txBody>
      </p:sp>
      <p:sp>
        <p:nvSpPr>
          <p:cNvPr id="4" name="Slide Number Placeholder 3"/>
          <p:cNvSpPr>
            <a:spLocks noGrp="1"/>
          </p:cNvSpPr>
          <p:nvPr>
            <p:ph type="sldNum" sz="quarter" idx="5"/>
          </p:nvPr>
        </p:nvSpPr>
        <p:spPr/>
        <p:txBody>
          <a:bodyPr/>
          <a:lstStyle/>
          <a:p>
            <a:fld id="{F2811B2F-B7A4-4416-8D41-02EBE22E8F09}" type="slidenum">
              <a:rPr lang="en-US" smtClean="0"/>
              <a:pPr/>
              <a:t>12</a:t>
            </a:fld>
            <a:endParaRPr lang="en-US"/>
          </a:p>
        </p:txBody>
      </p:sp>
    </p:spTree>
    <p:extLst>
      <p:ext uri="{BB962C8B-B14F-4D97-AF65-F5344CB8AC3E}">
        <p14:creationId xmlns:p14="http://schemas.microsoft.com/office/powerpoint/2010/main" val="14438818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Discourage evaluating experimental treatments against historical rate (true for any phase II trial)</a:t>
            </a:r>
            <a:endParaRPr lang="en-US" dirty="0"/>
          </a:p>
          <a:p>
            <a:r>
              <a:rPr lang="en-US" dirty="0"/>
              <a:t>Small chance (corresponding to the phase II alpha = 10% or 20% ) of continuing to phase III</a:t>
            </a:r>
          </a:p>
          <a:p>
            <a:r>
              <a:rPr lang="en-US" dirty="0"/>
              <a:t>Allows for consideration of new experimental treatments which become available during phase II</a:t>
            </a:r>
          </a:p>
        </p:txBody>
      </p:sp>
      <p:sp>
        <p:nvSpPr>
          <p:cNvPr id="4" name="Slide Number Placeholder 3"/>
          <p:cNvSpPr>
            <a:spLocks noGrp="1"/>
          </p:cNvSpPr>
          <p:nvPr>
            <p:ph type="sldNum" sz="quarter" idx="5"/>
          </p:nvPr>
        </p:nvSpPr>
        <p:spPr/>
        <p:txBody>
          <a:bodyPr/>
          <a:lstStyle/>
          <a:p>
            <a:fld id="{F2811B2F-B7A4-4416-8D41-02EBE22E8F09}" type="slidenum">
              <a:rPr lang="en-US" smtClean="0"/>
              <a:pPr/>
              <a:t>13</a:t>
            </a:fld>
            <a:endParaRPr lang="en-US"/>
          </a:p>
        </p:txBody>
      </p:sp>
    </p:spTree>
    <p:extLst>
      <p:ext uri="{BB962C8B-B14F-4D97-AF65-F5344CB8AC3E}">
        <p14:creationId xmlns:p14="http://schemas.microsoft.com/office/powerpoint/2010/main" val="26272095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75" y="0"/>
            <a:ext cx="12192000" cy="6858000"/>
          </a:xfrm>
          <a:prstGeom prst="rect">
            <a:avLst/>
          </a:prstGeom>
        </p:spPr>
      </p:pic>
      <p:sp>
        <p:nvSpPr>
          <p:cNvPr id="4" name="Text Placeholder 3"/>
          <p:cNvSpPr>
            <a:spLocks noGrp="1"/>
          </p:cNvSpPr>
          <p:nvPr>
            <p:ph type="body" sz="quarter" idx="12" hasCustomPrompt="1"/>
          </p:nvPr>
        </p:nvSpPr>
        <p:spPr>
          <a:xfrm>
            <a:off x="2031999" y="2971800"/>
            <a:ext cx="9479660" cy="711920"/>
          </a:xfrm>
          <a:prstGeom prst="rect">
            <a:avLst/>
          </a:prstGeom>
        </p:spPr>
        <p:txBody>
          <a:bodyPr/>
          <a:lstStyle>
            <a:lvl1pPr marL="0" indent="0" algn="r">
              <a:buNone/>
              <a:defRPr sz="3800" baseline="0">
                <a:solidFill>
                  <a:srgbClr val="000000"/>
                </a:solidFill>
              </a:defRPr>
            </a:lvl1pPr>
          </a:lstStyle>
          <a:p>
            <a:pPr lvl="0"/>
            <a:r>
              <a:rPr lang="en-US" dirty="0"/>
              <a:t>Click to enter title</a:t>
            </a:r>
          </a:p>
        </p:txBody>
      </p:sp>
      <p:sp>
        <p:nvSpPr>
          <p:cNvPr id="8" name="Text Placeholder 7"/>
          <p:cNvSpPr>
            <a:spLocks noGrp="1"/>
          </p:cNvSpPr>
          <p:nvPr>
            <p:ph type="body" sz="quarter" idx="13" hasCustomPrompt="1"/>
          </p:nvPr>
        </p:nvSpPr>
        <p:spPr>
          <a:xfrm>
            <a:off x="2031999" y="3757639"/>
            <a:ext cx="9479660" cy="487881"/>
          </a:xfrm>
          <a:prstGeom prst="rect">
            <a:avLst/>
          </a:prstGeom>
        </p:spPr>
        <p:txBody>
          <a:bodyPr/>
          <a:lstStyle>
            <a:lvl1pPr marL="0" indent="0" algn="r">
              <a:buNone/>
              <a:defRPr sz="2800" baseline="0"/>
            </a:lvl1pPr>
          </a:lstStyle>
          <a:p>
            <a:pPr lvl="0"/>
            <a:r>
              <a:rPr lang="en-US" dirty="0"/>
              <a:t>Click to enter sub title</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525000" y="6000200"/>
            <a:ext cx="2161309" cy="73152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Rectangle 28"/>
          <p:cNvSpPr>
            <a:spLocks noGrp="1" noChangeArrowheads="1"/>
          </p:cNvSpPr>
          <p:nvPr>
            <p:ph type="sldNum" sz="quarter" idx="10"/>
          </p:nvPr>
        </p:nvSpPr>
        <p:spPr>
          <a:ln/>
        </p:spPr>
        <p:txBody>
          <a:bodyPr/>
          <a:lstStyle>
            <a:lvl1pPr>
              <a:defRPr/>
            </a:lvl1pPr>
          </a:lstStyle>
          <a:p>
            <a:pPr>
              <a:defRPr/>
            </a:pPr>
            <a:fld id="{87A42AFF-E73B-487B-9783-10FFC85EF676}" type="slidenum">
              <a:rPr lang="en-US">
                <a:solidFill>
                  <a:prstClr val="black"/>
                </a:solidFill>
              </a:rPr>
              <a:pPr>
                <a:defRPr/>
              </a:pPr>
              <a:t>‹#›</a:t>
            </a:fld>
            <a:endParaRPr lang="en-US" dirty="0">
              <a:solidFill>
                <a:prstClr val="black"/>
              </a:solidFill>
            </a:endParaRPr>
          </a:p>
        </p:txBody>
      </p:sp>
      <p:sp>
        <p:nvSpPr>
          <p:cNvPr id="2" name="Title 1"/>
          <p:cNvSpPr>
            <a:spLocks noGrp="1"/>
          </p:cNvSpPr>
          <p:nvPr>
            <p:ph type="title"/>
          </p:nvPr>
        </p:nvSpPr>
        <p:spPr>
          <a:xfrm>
            <a:off x="121922" y="91442"/>
            <a:ext cx="11932920" cy="971549"/>
          </a:xfrm>
        </p:spPr>
        <p:txBody>
          <a:bodyPr/>
          <a:lstStyle>
            <a:lvl1pPr algn="ctr">
              <a:defRPr sz="3184" b="1">
                <a:effectLst>
                  <a:outerShdw blurRad="38100" dist="38100" dir="2700000" algn="tl">
                    <a:srgbClr val="000000">
                      <a:alpha val="43137"/>
                    </a:srgbClr>
                  </a:outerShdw>
                </a:effectLst>
              </a:defRPr>
            </a:lvl1pPr>
          </a:lstStyle>
          <a:p>
            <a:r>
              <a:rPr lang="en-US"/>
              <a:t>Click to edit Master title style</a:t>
            </a:r>
            <a:endParaRPr lang="en-US" dirty="0"/>
          </a:p>
        </p:txBody>
      </p:sp>
      <p:sp>
        <p:nvSpPr>
          <p:cNvPr id="4" name="Content Placeholder 2"/>
          <p:cNvSpPr>
            <a:spLocks noGrp="1"/>
          </p:cNvSpPr>
          <p:nvPr>
            <p:ph idx="1"/>
          </p:nvPr>
        </p:nvSpPr>
        <p:spPr>
          <a:xfrm>
            <a:off x="609600" y="1445521"/>
            <a:ext cx="10972800" cy="4525963"/>
          </a:xfrm>
        </p:spPr>
        <p:txBody>
          <a:bodyPr>
            <a:noAutofit/>
          </a:bodyPr>
          <a:lstStyle>
            <a:lvl1pPr>
              <a:spcBef>
                <a:spcPts val="1791"/>
              </a:spcBef>
              <a:defRPr sz="2388" b="1">
                <a:latin typeface="Calibri" panose="020F0502020204030204" pitchFamily="34" charset="0"/>
              </a:defRPr>
            </a:lvl1pPr>
            <a:lvl2pPr>
              <a:spcBef>
                <a:spcPts val="597"/>
              </a:spcBef>
              <a:defRPr sz="2388" b="1">
                <a:latin typeface="Calibri" panose="020F0502020204030204" pitchFamily="34" charset="0"/>
              </a:defRPr>
            </a:lvl2pPr>
            <a:lvl3pPr>
              <a:spcBef>
                <a:spcPts val="597"/>
              </a:spcBef>
              <a:defRPr sz="2388" b="1">
                <a:latin typeface="Calibri" panose="020F0502020204030204" pitchFamily="34" charset="0"/>
              </a:defRPr>
            </a:lvl3pPr>
            <a:lvl4pPr>
              <a:spcBef>
                <a:spcPts val="597"/>
              </a:spcBef>
              <a:defRPr sz="2388" b="1">
                <a:latin typeface="Calibri" panose="020F0502020204030204" pitchFamily="34" charset="0"/>
              </a:defRPr>
            </a:lvl4pPr>
            <a:lvl5pPr>
              <a:spcBef>
                <a:spcPts val="597"/>
              </a:spcBef>
              <a:defRPr sz="2388" b="1">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4150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1143000"/>
          </a:xfrm>
        </p:spPr>
        <p:txBody>
          <a:bodyPr anchor="b"/>
          <a:lstStyle/>
          <a:p>
            <a:r>
              <a:rPr lang="en-US" dirty="0"/>
              <a:t>Click to edit Master title style</a:t>
            </a:r>
          </a:p>
        </p:txBody>
      </p:sp>
      <p:sp>
        <p:nvSpPr>
          <p:cNvPr id="3" name="Content Placeholder 2"/>
          <p:cNvSpPr>
            <a:spLocks noGrp="1"/>
          </p:cNvSpPr>
          <p:nvPr>
            <p:ph idx="1"/>
          </p:nvPr>
        </p:nvSpPr>
        <p:spPr>
          <a:xfrm>
            <a:off x="609600" y="1371601"/>
            <a:ext cx="10972800" cy="46482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23A446DA-D2FC-491E-A26B-6B2D41D55751}" type="slidenum">
              <a:rPr lang="en-US" smtClean="0"/>
              <a:pPr/>
              <a:t>‹#›</a:t>
            </a:fld>
            <a:endParaRPr lang="en-US" dirty="0"/>
          </a:p>
        </p:txBody>
      </p:sp>
      <p:cxnSp>
        <p:nvCxnSpPr>
          <p:cNvPr id="7" name="Straight Connector 6"/>
          <p:cNvCxnSpPr/>
          <p:nvPr userDrawn="1"/>
        </p:nvCxnSpPr>
        <p:spPr>
          <a:xfrm>
            <a:off x="609600" y="1295400"/>
            <a:ext cx="115824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No L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lvl1pPr>
              <a:defRPr>
                <a:solidFill>
                  <a:srgbClr val="000000"/>
                </a:solidFill>
              </a:defRPr>
            </a:lvl1pPr>
          </a:lstStyle>
          <a:p>
            <a:fld id="{7D9A75CE-7F8A-4968-A013-5FFD1A976351}" type="slidenum">
              <a:rPr lang="en-US" smtClean="0"/>
              <a:pPr/>
              <a:t>‹#›</a:t>
            </a:fld>
            <a:endParaRPr lang="en-US" dirty="0"/>
          </a:p>
        </p:txBody>
      </p:sp>
      <p:sp>
        <p:nvSpPr>
          <p:cNvPr id="5" name="Content Placeholder 2"/>
          <p:cNvSpPr>
            <a:spLocks noGrp="1"/>
          </p:cNvSpPr>
          <p:nvPr>
            <p:ph idx="1"/>
          </p:nvPr>
        </p:nvSpPr>
        <p:spPr>
          <a:xfrm>
            <a:off x="609600" y="1371601"/>
            <a:ext cx="10972800" cy="46482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371600"/>
            <a:ext cx="5384800" cy="464820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371600"/>
            <a:ext cx="5384800" cy="464820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446DA-D2FC-491E-A26B-6B2D41D55751}" type="slidenum">
              <a:rPr lang="en-US" smtClean="0"/>
              <a:pPr/>
              <a:t>‹#›</a:t>
            </a:fld>
            <a:endParaRPr lang="en-US"/>
          </a:p>
        </p:txBody>
      </p:sp>
      <p:cxnSp>
        <p:nvCxnSpPr>
          <p:cNvPr id="8" name="Straight Connector 7"/>
          <p:cNvCxnSpPr/>
          <p:nvPr userDrawn="1"/>
        </p:nvCxnSpPr>
        <p:spPr>
          <a:xfrm>
            <a:off x="609600" y="1295400"/>
            <a:ext cx="115824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p:nvPr>
        </p:nvSpPr>
        <p:spPr>
          <a:xfrm>
            <a:off x="609600" y="152400"/>
            <a:ext cx="10972800" cy="1143000"/>
          </a:xfrm>
        </p:spPr>
        <p:txBody>
          <a:bodyPr anchor="b"/>
          <a:lstStyle/>
          <a:p>
            <a:r>
              <a:rPr lang="en-US" dirty="0"/>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371600"/>
            <a:ext cx="5386917" cy="803275"/>
          </a:xfrm>
          <a:prstGeom prst="rect">
            <a:avLst/>
          </a:prstGeo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371600"/>
            <a:ext cx="5389033" cy="803275"/>
          </a:xfrm>
          <a:prstGeom prst="rect">
            <a:avLst/>
          </a:prstGeo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A446DA-D2FC-491E-A26B-6B2D41D55751}" type="slidenum">
              <a:rPr lang="en-US" smtClean="0"/>
              <a:pPr/>
              <a:t>‹#›</a:t>
            </a:fld>
            <a:endParaRPr lang="en-US"/>
          </a:p>
        </p:txBody>
      </p:sp>
      <p:cxnSp>
        <p:nvCxnSpPr>
          <p:cNvPr id="10" name="Straight Connector 9"/>
          <p:cNvCxnSpPr/>
          <p:nvPr userDrawn="1"/>
        </p:nvCxnSpPr>
        <p:spPr>
          <a:xfrm>
            <a:off x="609600" y="1295400"/>
            <a:ext cx="115824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609600" y="152400"/>
            <a:ext cx="10972800" cy="1143000"/>
          </a:xfrm>
        </p:spPr>
        <p:txBody>
          <a:bodyPr anchor="b"/>
          <a:lstStyle/>
          <a:p>
            <a:r>
              <a:rPr lang="en-US" dirty="0"/>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A446DA-D2FC-491E-A26B-6B2D41D55751}" type="slidenum">
              <a:rPr lang="en-US" smtClean="0"/>
              <a:pPr/>
              <a:t>‹#›</a:t>
            </a:fld>
            <a:endParaRPr lang="en-US"/>
          </a:p>
        </p:txBody>
      </p:sp>
      <p:cxnSp>
        <p:nvCxnSpPr>
          <p:cNvPr id="6" name="Straight Connector 5"/>
          <p:cNvCxnSpPr/>
          <p:nvPr userDrawn="1"/>
        </p:nvCxnSpPr>
        <p:spPr>
          <a:xfrm>
            <a:off x="609600" y="1295400"/>
            <a:ext cx="11582400"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A446DA-D2FC-491E-A26B-6B2D41D557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446DA-D2FC-491E-A26B-6B2D41D557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446DA-D2FC-491E-A26B-6B2D41D557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tif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020762"/>
          </a:xfrm>
          <a:prstGeom prst="rect">
            <a:avLst/>
          </a:prstGeom>
          <a:solidFill>
            <a:schemeClr val="bg1"/>
          </a:solidFill>
        </p:spPr>
        <p:txBody>
          <a:bodyPr vert="horz" lIns="91440" tIns="45720" rIns="91440" bIns="45720" rtlCol="0" anchor="b">
            <a:normAutofit/>
          </a:bodyPr>
          <a:lstStyle/>
          <a:p>
            <a:r>
              <a:rPr lang="en-US" dirty="0"/>
              <a:t>Click to edit Master title style</a:t>
            </a:r>
          </a:p>
        </p:txBody>
      </p:sp>
      <p:sp>
        <p:nvSpPr>
          <p:cNvPr id="5" name="Footer Placeholder 4"/>
          <p:cNvSpPr>
            <a:spLocks noGrp="1"/>
          </p:cNvSpPr>
          <p:nvPr>
            <p:ph type="ftr" sz="quarter" idx="3"/>
          </p:nvPr>
        </p:nvSpPr>
        <p:spPr>
          <a:xfrm>
            <a:off x="4165600" y="6356351"/>
            <a:ext cx="6705600" cy="365125"/>
          </a:xfrm>
          <a:prstGeom prst="rect">
            <a:avLst/>
          </a:prstGeom>
          <a:noFill/>
        </p:spPr>
        <p:txBody>
          <a:bodyPr vert="horz" lIns="91440" tIns="45720" rIns="91440" bIns="45720" rtlCol="0" anchor="ctr"/>
          <a:lstStyle>
            <a:lvl1pPr algn="r">
              <a:defRPr sz="1200">
                <a:solidFill>
                  <a:schemeClr val="tx1"/>
                </a:solidFill>
              </a:defRPr>
            </a:lvl1pPr>
          </a:lstStyle>
          <a:p>
            <a:endParaRPr lang="en-US" dirty="0"/>
          </a:p>
        </p:txBody>
      </p:sp>
      <p:sp>
        <p:nvSpPr>
          <p:cNvPr id="6" name="Slide Number Placeholder 5"/>
          <p:cNvSpPr>
            <a:spLocks noGrp="1"/>
          </p:cNvSpPr>
          <p:nvPr>
            <p:ph type="sldNum" sz="quarter" idx="4"/>
          </p:nvPr>
        </p:nvSpPr>
        <p:spPr>
          <a:xfrm>
            <a:off x="10972800" y="6356351"/>
            <a:ext cx="609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A75CE-7F8A-4968-A013-5FFD1A976351}" type="slidenum">
              <a:rPr lang="en-US" smtClean="0"/>
              <a:pPr/>
              <a:t>‹#›</a:t>
            </a:fld>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3"/>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304800" y="5880844"/>
            <a:ext cx="2161309" cy="73152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56" r:id="rId8"/>
    <p:sldLayoutId id="2147483657" r:id="rId9"/>
    <p:sldLayoutId id="2147483661" r:id="rId10"/>
  </p:sldLayoutIdLst>
  <p:hf hdr="0" dt="0"/>
  <p:txStyles>
    <p:titleStyle>
      <a:lvl1pPr algn="l" defTabSz="914400" rtl="0" eaLnBrk="1" latinLnBrk="0" hangingPunct="1">
        <a:spcBef>
          <a:spcPct val="0"/>
        </a:spcBef>
        <a:buNone/>
        <a:defRPr sz="3800" kern="1200" cap="none" baseline="0">
          <a:solidFill>
            <a:srgbClr val="693C74"/>
          </a:solidFill>
          <a:latin typeface="+mn-lt"/>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000" kern="1200">
          <a:solidFill>
            <a:srgbClr val="000000"/>
          </a:solidFill>
          <a:latin typeface="+mj-lt"/>
          <a:ea typeface="+mn-ea"/>
          <a:cs typeface="Arial" pitchFamily="34" charset="0"/>
        </a:defRPr>
      </a:lvl1pPr>
      <a:lvl2pPr marL="742950" indent="-285750" algn="l" defTabSz="914400" rtl="0" eaLnBrk="1" latinLnBrk="0" hangingPunct="1">
        <a:spcBef>
          <a:spcPct val="20000"/>
        </a:spcBef>
        <a:buFont typeface="Arial" pitchFamily="34" charset="0"/>
        <a:buChar char="–"/>
        <a:defRPr sz="2600" kern="1200">
          <a:solidFill>
            <a:srgbClr val="000000"/>
          </a:solidFill>
          <a:latin typeface="+mj-lt"/>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000000"/>
          </a:solidFill>
          <a:latin typeface="+mj-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000000"/>
          </a:solidFill>
          <a:latin typeface="+mj-lt"/>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000000"/>
          </a:solidFill>
          <a:latin typeface="+mj-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838200" y="2971800"/>
            <a:ext cx="10673459" cy="711920"/>
          </a:xfrm>
        </p:spPr>
        <p:txBody>
          <a:bodyPr>
            <a:normAutofit fontScale="77500" lnSpcReduction="20000"/>
          </a:bodyPr>
          <a:lstStyle/>
          <a:p>
            <a:r>
              <a:rPr lang="en-US" dirty="0"/>
              <a:t>Clinical Trial Design Committee: Designing More Efficient Trials</a:t>
            </a:r>
          </a:p>
        </p:txBody>
      </p:sp>
      <p:sp>
        <p:nvSpPr>
          <p:cNvPr id="5" name="Text Placeholder 4">
            <a:extLst>
              <a:ext uri="{FF2B5EF4-FFF2-40B4-BE49-F238E27FC236}">
                <a16:creationId xmlns:a16="http://schemas.microsoft.com/office/drawing/2014/main" id="{6F25CDB8-30FC-491C-A56A-98D2FC04660D}"/>
              </a:ext>
            </a:extLst>
          </p:cNvPr>
          <p:cNvSpPr>
            <a:spLocks noGrp="1"/>
          </p:cNvSpPr>
          <p:nvPr>
            <p:ph type="body" sz="quarter" idx="13"/>
          </p:nvPr>
        </p:nvSpPr>
        <p:spPr>
          <a:xfrm>
            <a:off x="1676400" y="3757639"/>
            <a:ext cx="9835259" cy="1576361"/>
          </a:xfrm>
        </p:spPr>
        <p:txBody>
          <a:bodyPr>
            <a:noAutofit/>
          </a:bodyPr>
          <a:lstStyle/>
          <a:p>
            <a:pPr algn="ctr"/>
            <a:r>
              <a:rPr lang="en-US" sz="2400" dirty="0"/>
              <a:t>BMT CTN State of the Science Meeting</a:t>
            </a:r>
          </a:p>
          <a:p>
            <a:pPr algn="ctr"/>
            <a:r>
              <a:rPr lang="en-US" sz="2400" dirty="0"/>
              <a:t>March 10, 2021</a:t>
            </a:r>
          </a:p>
        </p:txBody>
      </p:sp>
    </p:spTree>
    <p:extLst>
      <p:ext uri="{BB962C8B-B14F-4D97-AF65-F5344CB8AC3E}">
        <p14:creationId xmlns:p14="http://schemas.microsoft.com/office/powerpoint/2010/main" val="2055428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0C40C-49D8-4FCB-A4AD-76ED18977852}"/>
              </a:ext>
            </a:extLst>
          </p:cNvPr>
          <p:cNvSpPr>
            <a:spLocks noGrp="1"/>
          </p:cNvSpPr>
          <p:nvPr>
            <p:ph type="title"/>
          </p:nvPr>
        </p:nvSpPr>
        <p:spPr/>
        <p:txBody>
          <a:bodyPr/>
          <a:lstStyle/>
          <a:p>
            <a:pPr algn="ctr"/>
            <a:r>
              <a:rPr lang="en-US" dirty="0"/>
              <a:t>Phase II/III Platform Trials</a:t>
            </a:r>
          </a:p>
        </p:txBody>
      </p:sp>
      <p:sp>
        <p:nvSpPr>
          <p:cNvPr id="3" name="Content Placeholder 2">
            <a:extLst>
              <a:ext uri="{FF2B5EF4-FFF2-40B4-BE49-F238E27FC236}">
                <a16:creationId xmlns:a16="http://schemas.microsoft.com/office/drawing/2014/main" id="{731E84E6-6B54-41DC-A2B1-5FDB14736F5F}"/>
              </a:ext>
            </a:extLst>
          </p:cNvPr>
          <p:cNvSpPr>
            <a:spLocks noGrp="1"/>
          </p:cNvSpPr>
          <p:nvPr>
            <p:ph idx="1"/>
          </p:nvPr>
        </p:nvSpPr>
        <p:spPr/>
        <p:txBody>
          <a:bodyPr>
            <a:normAutofit/>
          </a:bodyPr>
          <a:lstStyle/>
          <a:p>
            <a:r>
              <a:rPr lang="en-US" sz="2800" dirty="0"/>
              <a:t>More difficult to conduct than phase II platform trial</a:t>
            </a:r>
          </a:p>
          <a:p>
            <a:r>
              <a:rPr lang="en-US" sz="2700" dirty="0"/>
              <a:t>Industry partner would typically want compare to single control arm</a:t>
            </a:r>
          </a:p>
          <a:p>
            <a:r>
              <a:rPr lang="en-US" sz="2800" dirty="0"/>
              <a:t>What to do if an experimental arm is better than control arm?</a:t>
            </a:r>
            <a:endParaRPr lang="en-US" dirty="0"/>
          </a:p>
          <a:p>
            <a:pPr lvl="1"/>
            <a:r>
              <a:rPr lang="en-US" dirty="0"/>
              <a:t>May not be able to pre-specify proper action</a:t>
            </a:r>
          </a:p>
          <a:p>
            <a:r>
              <a:rPr lang="en-US" sz="2800" dirty="0"/>
              <a:t>Worth considering pros/cons of various phase II/III designs</a:t>
            </a:r>
          </a:p>
          <a:p>
            <a:pPr lvl="1"/>
            <a:r>
              <a:rPr lang="en-US" sz="2000" dirty="0"/>
              <a:t>“</a:t>
            </a:r>
            <a:r>
              <a:rPr lang="en-US" sz="2400" dirty="0"/>
              <a:t>Design issues in randomized phase II/III trials” (Korn, Freidlin, et al. 2012)</a:t>
            </a:r>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F139E925-9143-4417-B7E2-6039E83BB73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D1DD6D5-D556-40A9-A805-8130C8D126C5}"/>
              </a:ext>
            </a:extLst>
          </p:cNvPr>
          <p:cNvSpPr>
            <a:spLocks noGrp="1"/>
          </p:cNvSpPr>
          <p:nvPr>
            <p:ph type="sldNum" sz="quarter" idx="12"/>
          </p:nvPr>
        </p:nvSpPr>
        <p:spPr/>
        <p:txBody>
          <a:bodyPr/>
          <a:lstStyle/>
          <a:p>
            <a:fld id="{23A446DA-D2FC-491E-A26B-6B2D41D55751}" type="slidenum">
              <a:rPr lang="en-US" smtClean="0"/>
              <a:pPr/>
              <a:t>10</a:t>
            </a:fld>
            <a:endParaRPr lang="en-US" dirty="0"/>
          </a:p>
        </p:txBody>
      </p:sp>
    </p:spTree>
    <p:extLst>
      <p:ext uri="{BB962C8B-B14F-4D97-AF65-F5344CB8AC3E}">
        <p14:creationId xmlns:p14="http://schemas.microsoft.com/office/powerpoint/2010/main" val="1031293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E9327-8E11-4C20-91C2-D17ED52F78AE}"/>
              </a:ext>
            </a:extLst>
          </p:cNvPr>
          <p:cNvSpPr>
            <a:spLocks noGrp="1"/>
          </p:cNvSpPr>
          <p:nvPr>
            <p:ph type="title"/>
          </p:nvPr>
        </p:nvSpPr>
        <p:spPr/>
        <p:txBody>
          <a:bodyPr/>
          <a:lstStyle/>
          <a:p>
            <a:pPr algn="ctr"/>
            <a:r>
              <a:rPr lang="en-US" dirty="0"/>
              <a:t>Stand-Alone Randomized Phase II and III Trials</a:t>
            </a:r>
          </a:p>
        </p:txBody>
      </p:sp>
      <p:sp>
        <p:nvSpPr>
          <p:cNvPr id="3" name="Content Placeholder 2">
            <a:extLst>
              <a:ext uri="{FF2B5EF4-FFF2-40B4-BE49-F238E27FC236}">
                <a16:creationId xmlns:a16="http://schemas.microsoft.com/office/drawing/2014/main" id="{191FC68D-7CF0-48E2-9A33-F586BBAAE8FD}"/>
              </a:ext>
            </a:extLst>
          </p:cNvPr>
          <p:cNvSpPr>
            <a:spLocks noGrp="1"/>
          </p:cNvSpPr>
          <p:nvPr>
            <p:ph idx="1"/>
          </p:nvPr>
        </p:nvSpPr>
        <p:spPr/>
        <p:txBody>
          <a:bodyPr/>
          <a:lstStyle/>
          <a:p>
            <a:pPr marL="914400" lvl="2" indent="0">
              <a:buNone/>
            </a:pPr>
            <a:endParaRPr lang="en-US" sz="2200" dirty="0"/>
          </a:p>
          <a:p>
            <a:pPr marL="457200" lvl="1" indent="0">
              <a:buNone/>
            </a:pPr>
            <a:endParaRPr lang="en-US" dirty="0"/>
          </a:p>
        </p:txBody>
      </p:sp>
      <p:sp>
        <p:nvSpPr>
          <p:cNvPr id="4" name="Footer Placeholder 3">
            <a:extLst>
              <a:ext uri="{FF2B5EF4-FFF2-40B4-BE49-F238E27FC236}">
                <a16:creationId xmlns:a16="http://schemas.microsoft.com/office/drawing/2014/main" id="{91476377-597F-4C39-8B54-A2DF99ECEFB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7659E3E-7F8E-4F8D-B70E-6458C4664040}"/>
              </a:ext>
            </a:extLst>
          </p:cNvPr>
          <p:cNvSpPr>
            <a:spLocks noGrp="1"/>
          </p:cNvSpPr>
          <p:nvPr>
            <p:ph type="sldNum" sz="quarter" idx="12"/>
          </p:nvPr>
        </p:nvSpPr>
        <p:spPr/>
        <p:txBody>
          <a:bodyPr/>
          <a:lstStyle/>
          <a:p>
            <a:fld id="{23A446DA-D2FC-491E-A26B-6B2D41D55751}" type="slidenum">
              <a:rPr lang="en-US" smtClean="0"/>
              <a:pPr/>
              <a:t>11</a:t>
            </a:fld>
            <a:endParaRPr lang="en-US" dirty="0"/>
          </a:p>
        </p:txBody>
      </p:sp>
      <p:sp>
        <p:nvSpPr>
          <p:cNvPr id="19" name="TextBox 18">
            <a:extLst>
              <a:ext uri="{FF2B5EF4-FFF2-40B4-BE49-F238E27FC236}">
                <a16:creationId xmlns:a16="http://schemas.microsoft.com/office/drawing/2014/main" id="{DBA1771F-2A52-496D-AC89-17AC70671D5C}"/>
              </a:ext>
            </a:extLst>
          </p:cNvPr>
          <p:cNvSpPr txBox="1"/>
          <p:nvPr/>
        </p:nvSpPr>
        <p:spPr>
          <a:xfrm>
            <a:off x="609600" y="2586918"/>
            <a:ext cx="864339" cy="369332"/>
          </a:xfrm>
          <a:prstGeom prst="rect">
            <a:avLst/>
          </a:prstGeom>
          <a:noFill/>
        </p:spPr>
        <p:txBody>
          <a:bodyPr wrap="none" rtlCol="0">
            <a:spAutoFit/>
          </a:bodyPr>
          <a:lstStyle/>
          <a:p>
            <a:r>
              <a:rPr lang="en-US" dirty="0"/>
              <a:t>Rando</a:t>
            </a:r>
          </a:p>
        </p:txBody>
      </p:sp>
      <p:sp>
        <p:nvSpPr>
          <p:cNvPr id="21" name="TextBox 20">
            <a:extLst>
              <a:ext uri="{FF2B5EF4-FFF2-40B4-BE49-F238E27FC236}">
                <a16:creationId xmlns:a16="http://schemas.microsoft.com/office/drawing/2014/main" id="{DEA56685-F97F-4B59-B685-77D5C0C19946}"/>
              </a:ext>
            </a:extLst>
          </p:cNvPr>
          <p:cNvSpPr txBox="1"/>
          <p:nvPr/>
        </p:nvSpPr>
        <p:spPr>
          <a:xfrm>
            <a:off x="2362200" y="2587500"/>
            <a:ext cx="338554" cy="369332"/>
          </a:xfrm>
          <a:prstGeom prst="rect">
            <a:avLst/>
          </a:prstGeom>
          <a:noFill/>
        </p:spPr>
        <p:txBody>
          <a:bodyPr wrap="none" rtlCol="0">
            <a:spAutoFit/>
          </a:bodyPr>
          <a:lstStyle/>
          <a:p>
            <a:r>
              <a:rPr lang="en-US" dirty="0"/>
              <a:t>B</a:t>
            </a:r>
          </a:p>
        </p:txBody>
      </p:sp>
      <p:sp>
        <p:nvSpPr>
          <p:cNvPr id="22" name="TextBox 21">
            <a:extLst>
              <a:ext uri="{FF2B5EF4-FFF2-40B4-BE49-F238E27FC236}">
                <a16:creationId xmlns:a16="http://schemas.microsoft.com/office/drawing/2014/main" id="{CE8189A7-CEF8-4123-805E-2D117AD524EF}"/>
              </a:ext>
            </a:extLst>
          </p:cNvPr>
          <p:cNvSpPr txBox="1"/>
          <p:nvPr/>
        </p:nvSpPr>
        <p:spPr>
          <a:xfrm>
            <a:off x="2355788" y="3267390"/>
            <a:ext cx="351378" cy="369332"/>
          </a:xfrm>
          <a:prstGeom prst="rect">
            <a:avLst/>
          </a:prstGeom>
          <a:noFill/>
        </p:spPr>
        <p:txBody>
          <a:bodyPr wrap="none" rtlCol="0">
            <a:spAutoFit/>
          </a:bodyPr>
          <a:lstStyle/>
          <a:p>
            <a:r>
              <a:rPr lang="en-US" dirty="0"/>
              <a:t>C</a:t>
            </a:r>
          </a:p>
        </p:txBody>
      </p:sp>
      <p:cxnSp>
        <p:nvCxnSpPr>
          <p:cNvPr id="24" name="Straight Connector 23">
            <a:extLst>
              <a:ext uri="{FF2B5EF4-FFF2-40B4-BE49-F238E27FC236}">
                <a16:creationId xmlns:a16="http://schemas.microsoft.com/office/drawing/2014/main" id="{F3752C3E-50C7-450C-8DFB-4DC178B62B4C}"/>
              </a:ext>
            </a:extLst>
          </p:cNvPr>
          <p:cNvCxnSpPr>
            <a:cxnSpLocks/>
          </p:cNvCxnSpPr>
          <p:nvPr/>
        </p:nvCxnSpPr>
        <p:spPr>
          <a:xfrm>
            <a:off x="1522726" y="2773463"/>
            <a:ext cx="825130" cy="0"/>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F3F3629D-DBED-4622-93CF-B74458D42C57}"/>
              </a:ext>
            </a:extLst>
          </p:cNvPr>
          <p:cNvCxnSpPr>
            <a:cxnSpLocks/>
          </p:cNvCxnSpPr>
          <p:nvPr/>
        </p:nvCxnSpPr>
        <p:spPr>
          <a:xfrm>
            <a:off x="1828800" y="2117926"/>
            <a:ext cx="0" cy="1311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874474C-EEDE-4658-84DA-D7579E39A22D}"/>
              </a:ext>
            </a:extLst>
          </p:cNvPr>
          <p:cNvCxnSpPr>
            <a:cxnSpLocks/>
          </p:cNvCxnSpPr>
          <p:nvPr/>
        </p:nvCxnSpPr>
        <p:spPr>
          <a:xfrm>
            <a:off x="1828800" y="2131142"/>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BE274193-1013-4C6F-ABE9-F93E53AD814C}"/>
              </a:ext>
            </a:extLst>
          </p:cNvPr>
          <p:cNvCxnSpPr>
            <a:cxnSpLocks/>
          </p:cNvCxnSpPr>
          <p:nvPr/>
        </p:nvCxnSpPr>
        <p:spPr>
          <a:xfrm>
            <a:off x="1828800" y="3452056"/>
            <a:ext cx="519056"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0946EC87-B2C4-47F4-AC99-C66B4C9700A0}"/>
              </a:ext>
            </a:extLst>
          </p:cNvPr>
          <p:cNvSpPr txBox="1"/>
          <p:nvPr/>
        </p:nvSpPr>
        <p:spPr>
          <a:xfrm>
            <a:off x="1866900" y="1436745"/>
            <a:ext cx="1313180" cy="461665"/>
          </a:xfrm>
          <a:prstGeom prst="rect">
            <a:avLst/>
          </a:prstGeom>
          <a:noFill/>
        </p:spPr>
        <p:txBody>
          <a:bodyPr wrap="none" rtlCol="0">
            <a:spAutoFit/>
          </a:bodyPr>
          <a:lstStyle/>
          <a:p>
            <a:r>
              <a:rPr lang="en-US" sz="2400" dirty="0"/>
              <a:t>Phase II</a:t>
            </a:r>
          </a:p>
        </p:txBody>
      </p:sp>
      <p:sp>
        <p:nvSpPr>
          <p:cNvPr id="33" name="TextBox 32">
            <a:extLst>
              <a:ext uri="{FF2B5EF4-FFF2-40B4-BE49-F238E27FC236}">
                <a16:creationId xmlns:a16="http://schemas.microsoft.com/office/drawing/2014/main" id="{44C47AF3-E3AB-4A6C-8EB3-32608F4D9DB1}"/>
              </a:ext>
            </a:extLst>
          </p:cNvPr>
          <p:cNvSpPr txBox="1"/>
          <p:nvPr/>
        </p:nvSpPr>
        <p:spPr>
          <a:xfrm>
            <a:off x="7391400" y="1490691"/>
            <a:ext cx="1398140" cy="461665"/>
          </a:xfrm>
          <a:prstGeom prst="rect">
            <a:avLst/>
          </a:prstGeom>
          <a:noFill/>
        </p:spPr>
        <p:txBody>
          <a:bodyPr wrap="none" rtlCol="0">
            <a:spAutoFit/>
          </a:bodyPr>
          <a:lstStyle/>
          <a:p>
            <a:r>
              <a:rPr lang="en-US" sz="2400" dirty="0"/>
              <a:t>Phase III</a:t>
            </a:r>
          </a:p>
        </p:txBody>
      </p:sp>
      <p:sp>
        <p:nvSpPr>
          <p:cNvPr id="34" name="TextBox 33">
            <a:extLst>
              <a:ext uri="{FF2B5EF4-FFF2-40B4-BE49-F238E27FC236}">
                <a16:creationId xmlns:a16="http://schemas.microsoft.com/office/drawing/2014/main" id="{87A84540-230F-4134-813B-2DC8CB3F7458}"/>
              </a:ext>
            </a:extLst>
          </p:cNvPr>
          <p:cNvSpPr txBox="1"/>
          <p:nvPr/>
        </p:nvSpPr>
        <p:spPr>
          <a:xfrm>
            <a:off x="6097524" y="2633320"/>
            <a:ext cx="864339" cy="369332"/>
          </a:xfrm>
          <a:prstGeom prst="rect">
            <a:avLst/>
          </a:prstGeom>
          <a:noFill/>
        </p:spPr>
        <p:txBody>
          <a:bodyPr wrap="square" rtlCol="0">
            <a:spAutoFit/>
          </a:bodyPr>
          <a:lstStyle/>
          <a:p>
            <a:r>
              <a:rPr lang="en-US" dirty="0"/>
              <a:t>Rando</a:t>
            </a:r>
          </a:p>
        </p:txBody>
      </p:sp>
      <p:cxnSp>
        <p:nvCxnSpPr>
          <p:cNvPr id="35" name="Straight Connector 34">
            <a:extLst>
              <a:ext uri="{FF2B5EF4-FFF2-40B4-BE49-F238E27FC236}">
                <a16:creationId xmlns:a16="http://schemas.microsoft.com/office/drawing/2014/main" id="{BF092746-0395-4125-B617-06427E916201}"/>
              </a:ext>
            </a:extLst>
          </p:cNvPr>
          <p:cNvCxnSpPr/>
          <p:nvPr/>
        </p:nvCxnSpPr>
        <p:spPr>
          <a:xfrm>
            <a:off x="7391400" y="2160691"/>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A2D97198-8E1D-43FB-B4FE-FA20B208EE78}"/>
              </a:ext>
            </a:extLst>
          </p:cNvPr>
          <p:cNvCxnSpPr/>
          <p:nvPr/>
        </p:nvCxnSpPr>
        <p:spPr>
          <a:xfrm>
            <a:off x="7414757" y="3466042"/>
            <a:ext cx="519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AEEE49D-AF91-4162-AE33-B534110BDE73}"/>
              </a:ext>
            </a:extLst>
          </p:cNvPr>
          <p:cNvCxnSpPr>
            <a:cxnSpLocks/>
          </p:cNvCxnSpPr>
          <p:nvPr/>
        </p:nvCxnSpPr>
        <p:spPr>
          <a:xfrm>
            <a:off x="7050869" y="2838319"/>
            <a:ext cx="340531" cy="0"/>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a:extLst>
              <a:ext uri="{FF2B5EF4-FFF2-40B4-BE49-F238E27FC236}">
                <a16:creationId xmlns:a16="http://schemas.microsoft.com/office/drawing/2014/main" id="{98798817-6241-470F-82C1-3AC4DB9D6378}"/>
              </a:ext>
            </a:extLst>
          </p:cNvPr>
          <p:cNvCxnSpPr>
            <a:cxnSpLocks/>
          </p:cNvCxnSpPr>
          <p:nvPr/>
        </p:nvCxnSpPr>
        <p:spPr>
          <a:xfrm>
            <a:off x="7414757" y="2193068"/>
            <a:ext cx="0" cy="1272974"/>
          </a:xfrm>
          <a:prstGeom prst="line">
            <a:avLst/>
          </a:prstGeom>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69781D85-6ACE-403F-AC88-CBB80F6421A4}"/>
              </a:ext>
            </a:extLst>
          </p:cNvPr>
          <p:cNvSpPr txBox="1"/>
          <p:nvPr/>
        </p:nvSpPr>
        <p:spPr>
          <a:xfrm>
            <a:off x="2362200" y="1976025"/>
            <a:ext cx="1236300" cy="369332"/>
          </a:xfrm>
          <a:prstGeom prst="rect">
            <a:avLst/>
          </a:prstGeom>
          <a:noFill/>
        </p:spPr>
        <p:txBody>
          <a:bodyPr wrap="none" rtlCol="0">
            <a:spAutoFit/>
          </a:bodyPr>
          <a:lstStyle/>
          <a:p>
            <a:r>
              <a:rPr lang="en-US" dirty="0"/>
              <a:t>A (control)</a:t>
            </a:r>
          </a:p>
        </p:txBody>
      </p:sp>
      <p:sp>
        <p:nvSpPr>
          <p:cNvPr id="46" name="TextBox 45">
            <a:extLst>
              <a:ext uri="{FF2B5EF4-FFF2-40B4-BE49-F238E27FC236}">
                <a16:creationId xmlns:a16="http://schemas.microsoft.com/office/drawing/2014/main" id="{ACAD9583-7B00-4D71-B58D-E2B61D40906A}"/>
              </a:ext>
            </a:extLst>
          </p:cNvPr>
          <p:cNvSpPr txBox="1"/>
          <p:nvPr/>
        </p:nvSpPr>
        <p:spPr>
          <a:xfrm>
            <a:off x="7924800" y="1980677"/>
            <a:ext cx="1236300" cy="369332"/>
          </a:xfrm>
          <a:prstGeom prst="rect">
            <a:avLst/>
          </a:prstGeom>
          <a:noFill/>
        </p:spPr>
        <p:txBody>
          <a:bodyPr wrap="none" rtlCol="0">
            <a:spAutoFit/>
          </a:bodyPr>
          <a:lstStyle/>
          <a:p>
            <a:r>
              <a:rPr lang="en-US" dirty="0"/>
              <a:t>A (control)</a:t>
            </a:r>
          </a:p>
        </p:txBody>
      </p:sp>
      <p:sp>
        <p:nvSpPr>
          <p:cNvPr id="47" name="TextBox 46">
            <a:extLst>
              <a:ext uri="{FF2B5EF4-FFF2-40B4-BE49-F238E27FC236}">
                <a16:creationId xmlns:a16="http://schemas.microsoft.com/office/drawing/2014/main" id="{8641FFD6-AE44-46EB-8997-568C4DF706F7}"/>
              </a:ext>
            </a:extLst>
          </p:cNvPr>
          <p:cNvSpPr txBox="1"/>
          <p:nvPr/>
        </p:nvSpPr>
        <p:spPr>
          <a:xfrm>
            <a:off x="7990621" y="3258966"/>
            <a:ext cx="2595582" cy="369332"/>
          </a:xfrm>
          <a:prstGeom prst="rect">
            <a:avLst/>
          </a:prstGeom>
          <a:noFill/>
        </p:spPr>
        <p:txBody>
          <a:bodyPr wrap="none" rtlCol="0">
            <a:spAutoFit/>
          </a:bodyPr>
          <a:lstStyle/>
          <a:p>
            <a:r>
              <a:rPr lang="en-US" dirty="0"/>
              <a:t>C (or something newer)</a:t>
            </a:r>
          </a:p>
        </p:txBody>
      </p:sp>
      <p:sp>
        <p:nvSpPr>
          <p:cNvPr id="48" name="Arrow: Right 47">
            <a:extLst>
              <a:ext uri="{FF2B5EF4-FFF2-40B4-BE49-F238E27FC236}">
                <a16:creationId xmlns:a16="http://schemas.microsoft.com/office/drawing/2014/main" id="{E06E665C-944E-4320-83A9-B3DB775C396A}"/>
              </a:ext>
            </a:extLst>
          </p:cNvPr>
          <p:cNvSpPr/>
          <p:nvPr/>
        </p:nvSpPr>
        <p:spPr>
          <a:xfrm>
            <a:off x="4070662" y="257567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2A0EAC3-7364-4DC6-80B9-9DC708C7BBB7}"/>
              </a:ext>
            </a:extLst>
          </p:cNvPr>
          <p:cNvSpPr/>
          <p:nvPr/>
        </p:nvSpPr>
        <p:spPr>
          <a:xfrm>
            <a:off x="1513201" y="3673290"/>
            <a:ext cx="9550397" cy="2215991"/>
          </a:xfrm>
          <a:prstGeom prst="rect">
            <a:avLst/>
          </a:prstGeom>
        </p:spPr>
        <p:txBody>
          <a:bodyPr wrap="square">
            <a:spAutoFit/>
          </a:bodyPr>
          <a:lstStyle/>
          <a:p>
            <a:pPr marL="914400" lvl="1" indent="-457200">
              <a:buFont typeface="Arial" panose="020B0604020202020204" pitchFamily="34" charset="0"/>
              <a:buChar char="•"/>
            </a:pPr>
            <a:r>
              <a:rPr lang="en-US" sz="2400" dirty="0"/>
              <a:t>Pros</a:t>
            </a:r>
          </a:p>
          <a:p>
            <a:pPr marL="1200150" lvl="2" indent="-285750">
              <a:buFont typeface="Arial" panose="020B0604020202020204" pitchFamily="34" charset="0"/>
              <a:buChar char="•"/>
            </a:pPr>
            <a:r>
              <a:rPr lang="en-US" dirty="0"/>
              <a:t>10% chance of continuing to phase III if ineffective experimental arms</a:t>
            </a:r>
          </a:p>
          <a:p>
            <a:pPr marL="1200150" lvl="2" indent="-285750">
              <a:buFont typeface="Arial" panose="020B0604020202020204" pitchFamily="34" charset="0"/>
              <a:buChar char="•"/>
            </a:pPr>
            <a:r>
              <a:rPr lang="en-US" dirty="0"/>
              <a:t>Complete phase II data evaluation before designing phase III trial</a:t>
            </a:r>
          </a:p>
          <a:p>
            <a:pPr marL="1200150" lvl="2" indent="-285750">
              <a:buFont typeface="Arial" panose="020B0604020202020204" pitchFamily="34" charset="0"/>
              <a:buChar char="•"/>
            </a:pPr>
            <a:r>
              <a:rPr lang="en-US" dirty="0"/>
              <a:t>Consideration of new experimental treatments for phase III trial</a:t>
            </a:r>
          </a:p>
          <a:p>
            <a:pPr marL="914400" lvl="1" indent="-457200">
              <a:buFont typeface="Arial" panose="020B0604020202020204" pitchFamily="34" charset="0"/>
              <a:buChar char="•"/>
            </a:pPr>
            <a:r>
              <a:rPr lang="en-US" sz="2400" dirty="0"/>
              <a:t>Cons, when there is a superior experimental treatment</a:t>
            </a:r>
          </a:p>
          <a:p>
            <a:pPr marL="1200150" lvl="2" indent="-285750">
              <a:buFont typeface="Arial" panose="020B0604020202020204" pitchFamily="34" charset="0"/>
              <a:buChar char="•"/>
            </a:pPr>
            <a:r>
              <a:rPr lang="en-US" dirty="0"/>
              <a:t>Lengthiest trial strategy for confirming efficacy</a:t>
            </a:r>
          </a:p>
          <a:p>
            <a:pPr marL="1200150" lvl="2" indent="-285750">
              <a:buFont typeface="Arial" panose="020B0604020202020204" pitchFamily="34" charset="0"/>
              <a:buChar char="•"/>
            </a:pPr>
            <a:r>
              <a:rPr lang="en-US" dirty="0"/>
              <a:t>Inefficient not to include phase II patients in the phase III analysis</a:t>
            </a:r>
          </a:p>
        </p:txBody>
      </p:sp>
    </p:spTree>
    <p:extLst>
      <p:ext uri="{BB962C8B-B14F-4D97-AF65-F5344CB8AC3E}">
        <p14:creationId xmlns:p14="http://schemas.microsoft.com/office/powerpoint/2010/main" val="2649980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E9327-8E11-4C20-91C2-D17ED52F78AE}"/>
              </a:ext>
            </a:extLst>
          </p:cNvPr>
          <p:cNvSpPr>
            <a:spLocks noGrp="1"/>
          </p:cNvSpPr>
          <p:nvPr>
            <p:ph type="title"/>
          </p:nvPr>
        </p:nvSpPr>
        <p:spPr/>
        <p:txBody>
          <a:bodyPr/>
          <a:lstStyle/>
          <a:p>
            <a:pPr algn="ctr"/>
            <a:r>
              <a:rPr lang="en-US" dirty="0"/>
              <a:t>Seamless Randomized Phase II/III Trial</a:t>
            </a:r>
          </a:p>
        </p:txBody>
      </p:sp>
      <p:sp>
        <p:nvSpPr>
          <p:cNvPr id="3" name="Content Placeholder 2">
            <a:extLst>
              <a:ext uri="{FF2B5EF4-FFF2-40B4-BE49-F238E27FC236}">
                <a16:creationId xmlns:a16="http://schemas.microsoft.com/office/drawing/2014/main" id="{191FC68D-7CF0-48E2-9A33-F586BBAAE8FD}"/>
              </a:ext>
            </a:extLst>
          </p:cNvPr>
          <p:cNvSpPr>
            <a:spLocks noGrp="1"/>
          </p:cNvSpPr>
          <p:nvPr>
            <p:ph idx="1"/>
          </p:nvPr>
        </p:nvSpPr>
        <p:spPr/>
        <p:txBody>
          <a:bodyPr/>
          <a:lstStyle/>
          <a:p>
            <a:pPr marL="914400" lvl="2" indent="0">
              <a:buNone/>
            </a:pPr>
            <a:endParaRPr lang="en-US" sz="2200" dirty="0"/>
          </a:p>
          <a:p>
            <a:pPr marL="457200" lvl="1" indent="0">
              <a:buNone/>
            </a:pPr>
            <a:endParaRPr lang="en-US" dirty="0"/>
          </a:p>
        </p:txBody>
      </p:sp>
      <p:sp>
        <p:nvSpPr>
          <p:cNvPr id="4" name="Footer Placeholder 3">
            <a:extLst>
              <a:ext uri="{FF2B5EF4-FFF2-40B4-BE49-F238E27FC236}">
                <a16:creationId xmlns:a16="http://schemas.microsoft.com/office/drawing/2014/main" id="{91476377-597F-4C39-8B54-A2DF99ECEFB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7659E3E-7F8E-4F8D-B70E-6458C4664040}"/>
              </a:ext>
            </a:extLst>
          </p:cNvPr>
          <p:cNvSpPr>
            <a:spLocks noGrp="1"/>
          </p:cNvSpPr>
          <p:nvPr>
            <p:ph type="sldNum" sz="quarter" idx="12"/>
          </p:nvPr>
        </p:nvSpPr>
        <p:spPr/>
        <p:txBody>
          <a:bodyPr/>
          <a:lstStyle/>
          <a:p>
            <a:fld id="{23A446DA-D2FC-491E-A26B-6B2D41D55751}" type="slidenum">
              <a:rPr lang="en-US" smtClean="0"/>
              <a:pPr/>
              <a:t>12</a:t>
            </a:fld>
            <a:endParaRPr lang="en-US" dirty="0"/>
          </a:p>
        </p:txBody>
      </p:sp>
      <p:sp>
        <p:nvSpPr>
          <p:cNvPr id="20" name="TextBox 19">
            <a:extLst>
              <a:ext uri="{FF2B5EF4-FFF2-40B4-BE49-F238E27FC236}">
                <a16:creationId xmlns:a16="http://schemas.microsoft.com/office/drawing/2014/main" id="{73D0BFFA-5604-4437-8732-C6A2A7AB57E8}"/>
              </a:ext>
            </a:extLst>
          </p:cNvPr>
          <p:cNvSpPr txBox="1"/>
          <p:nvPr/>
        </p:nvSpPr>
        <p:spPr>
          <a:xfrm>
            <a:off x="5181600" y="1813441"/>
            <a:ext cx="1236300" cy="369332"/>
          </a:xfrm>
          <a:prstGeom prst="rect">
            <a:avLst/>
          </a:prstGeom>
          <a:noFill/>
        </p:spPr>
        <p:txBody>
          <a:bodyPr wrap="none" rtlCol="0">
            <a:spAutoFit/>
          </a:bodyPr>
          <a:lstStyle/>
          <a:p>
            <a:r>
              <a:rPr lang="en-US" dirty="0"/>
              <a:t>A (control)</a:t>
            </a:r>
          </a:p>
        </p:txBody>
      </p:sp>
      <p:cxnSp>
        <p:nvCxnSpPr>
          <p:cNvPr id="29" name="Straight Connector 28">
            <a:extLst>
              <a:ext uri="{FF2B5EF4-FFF2-40B4-BE49-F238E27FC236}">
                <a16:creationId xmlns:a16="http://schemas.microsoft.com/office/drawing/2014/main" id="{4874474C-EEDE-4658-84DA-D7579E39A22D}"/>
              </a:ext>
            </a:extLst>
          </p:cNvPr>
          <p:cNvCxnSpPr>
            <a:cxnSpLocks/>
            <a:endCxn id="20" idx="1"/>
          </p:cNvCxnSpPr>
          <p:nvPr/>
        </p:nvCxnSpPr>
        <p:spPr>
          <a:xfrm>
            <a:off x="3624462" y="1998107"/>
            <a:ext cx="1557138"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0946EC87-B2C4-47F4-AC99-C66B4C9700A0}"/>
              </a:ext>
            </a:extLst>
          </p:cNvPr>
          <p:cNvSpPr txBox="1"/>
          <p:nvPr/>
        </p:nvSpPr>
        <p:spPr>
          <a:xfrm>
            <a:off x="3803591" y="1498341"/>
            <a:ext cx="1313180" cy="461665"/>
          </a:xfrm>
          <a:prstGeom prst="rect">
            <a:avLst/>
          </a:prstGeom>
          <a:noFill/>
        </p:spPr>
        <p:txBody>
          <a:bodyPr wrap="none" rtlCol="0">
            <a:spAutoFit/>
          </a:bodyPr>
          <a:lstStyle/>
          <a:p>
            <a:r>
              <a:rPr lang="en-US" sz="2400" dirty="0"/>
              <a:t>Phase II</a:t>
            </a:r>
          </a:p>
        </p:txBody>
      </p:sp>
      <p:sp>
        <p:nvSpPr>
          <p:cNvPr id="44" name="TextBox 43">
            <a:extLst>
              <a:ext uri="{FF2B5EF4-FFF2-40B4-BE49-F238E27FC236}">
                <a16:creationId xmlns:a16="http://schemas.microsoft.com/office/drawing/2014/main" id="{69781D85-6ACE-403F-AC88-CBB80F6421A4}"/>
              </a:ext>
            </a:extLst>
          </p:cNvPr>
          <p:cNvSpPr txBox="1"/>
          <p:nvPr/>
        </p:nvSpPr>
        <p:spPr>
          <a:xfrm>
            <a:off x="8275516" y="1803605"/>
            <a:ext cx="1236300" cy="369332"/>
          </a:xfrm>
          <a:prstGeom prst="rect">
            <a:avLst/>
          </a:prstGeom>
          <a:noFill/>
        </p:spPr>
        <p:txBody>
          <a:bodyPr wrap="none" rtlCol="0">
            <a:spAutoFit/>
          </a:bodyPr>
          <a:lstStyle/>
          <a:p>
            <a:r>
              <a:rPr lang="en-US" dirty="0"/>
              <a:t>A (control)</a:t>
            </a:r>
          </a:p>
        </p:txBody>
      </p:sp>
      <p:cxnSp>
        <p:nvCxnSpPr>
          <p:cNvPr id="49" name="Straight Connector 48">
            <a:extLst>
              <a:ext uri="{FF2B5EF4-FFF2-40B4-BE49-F238E27FC236}">
                <a16:creationId xmlns:a16="http://schemas.microsoft.com/office/drawing/2014/main" id="{AF7123CD-1EEF-4B28-B15D-77CCD747AE4E}"/>
              </a:ext>
            </a:extLst>
          </p:cNvPr>
          <p:cNvCxnSpPr>
            <a:cxnSpLocks/>
          </p:cNvCxnSpPr>
          <p:nvPr/>
        </p:nvCxnSpPr>
        <p:spPr>
          <a:xfrm flipV="1">
            <a:off x="6417900" y="1999320"/>
            <a:ext cx="1827992" cy="1007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4A6679DC-7769-45BE-B6D0-994FB1AF5DFE}"/>
              </a:ext>
            </a:extLst>
          </p:cNvPr>
          <p:cNvCxnSpPr>
            <a:cxnSpLocks/>
            <a:endCxn id="73" idx="1"/>
          </p:cNvCxnSpPr>
          <p:nvPr/>
        </p:nvCxnSpPr>
        <p:spPr>
          <a:xfrm flipV="1">
            <a:off x="5557714" y="3082957"/>
            <a:ext cx="2710071" cy="18820"/>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C080B733-8169-4301-BFE8-32E1E2C8C585}"/>
              </a:ext>
            </a:extLst>
          </p:cNvPr>
          <p:cNvSpPr txBox="1"/>
          <p:nvPr/>
        </p:nvSpPr>
        <p:spPr>
          <a:xfrm>
            <a:off x="5181600" y="2334658"/>
            <a:ext cx="338554" cy="369332"/>
          </a:xfrm>
          <a:prstGeom prst="rect">
            <a:avLst/>
          </a:prstGeom>
          <a:noFill/>
        </p:spPr>
        <p:txBody>
          <a:bodyPr wrap="none" rtlCol="0">
            <a:spAutoFit/>
          </a:bodyPr>
          <a:lstStyle/>
          <a:p>
            <a:r>
              <a:rPr lang="en-US" dirty="0"/>
              <a:t>B</a:t>
            </a:r>
          </a:p>
        </p:txBody>
      </p:sp>
      <p:sp>
        <p:nvSpPr>
          <p:cNvPr id="58" name="TextBox 57">
            <a:extLst>
              <a:ext uri="{FF2B5EF4-FFF2-40B4-BE49-F238E27FC236}">
                <a16:creationId xmlns:a16="http://schemas.microsoft.com/office/drawing/2014/main" id="{41A05B75-5D19-4BB8-ABCE-EA43816CDBE8}"/>
              </a:ext>
            </a:extLst>
          </p:cNvPr>
          <p:cNvSpPr txBox="1"/>
          <p:nvPr/>
        </p:nvSpPr>
        <p:spPr>
          <a:xfrm>
            <a:off x="2438400" y="2285893"/>
            <a:ext cx="1042733" cy="400110"/>
          </a:xfrm>
          <a:prstGeom prst="rect">
            <a:avLst/>
          </a:prstGeom>
          <a:noFill/>
        </p:spPr>
        <p:txBody>
          <a:bodyPr wrap="square" rtlCol="0">
            <a:spAutoFit/>
          </a:bodyPr>
          <a:lstStyle/>
          <a:p>
            <a:r>
              <a:rPr lang="en-US" sz="2000" dirty="0"/>
              <a:t>Rando</a:t>
            </a:r>
          </a:p>
        </p:txBody>
      </p:sp>
      <p:cxnSp>
        <p:nvCxnSpPr>
          <p:cNvPr id="61" name="Straight Connector 60">
            <a:extLst>
              <a:ext uri="{FF2B5EF4-FFF2-40B4-BE49-F238E27FC236}">
                <a16:creationId xmlns:a16="http://schemas.microsoft.com/office/drawing/2014/main" id="{02C21246-BDA6-4E9F-8EB3-13E002E4E998}"/>
              </a:ext>
            </a:extLst>
          </p:cNvPr>
          <p:cNvCxnSpPr>
            <a:cxnSpLocks/>
          </p:cNvCxnSpPr>
          <p:nvPr/>
        </p:nvCxnSpPr>
        <p:spPr>
          <a:xfrm>
            <a:off x="3426610" y="2485948"/>
            <a:ext cx="1754990" cy="0"/>
          </a:xfrm>
          <a:prstGeom prst="line">
            <a:avLst/>
          </a:prstGeom>
        </p:spPr>
        <p:style>
          <a:lnRef idx="1">
            <a:schemeClr val="dk1"/>
          </a:lnRef>
          <a:fillRef idx="0">
            <a:schemeClr val="dk1"/>
          </a:fillRef>
          <a:effectRef idx="0">
            <a:schemeClr val="dk1"/>
          </a:effectRef>
          <a:fontRef idx="minor">
            <a:schemeClr val="tx1"/>
          </a:fontRef>
        </p:style>
      </p:cxnSp>
      <p:cxnSp>
        <p:nvCxnSpPr>
          <p:cNvPr id="68" name="Straight Connector 67">
            <a:extLst>
              <a:ext uri="{FF2B5EF4-FFF2-40B4-BE49-F238E27FC236}">
                <a16:creationId xmlns:a16="http://schemas.microsoft.com/office/drawing/2014/main" id="{6AA13B9E-BB44-4017-BEB1-8A65FE4B3545}"/>
              </a:ext>
            </a:extLst>
          </p:cNvPr>
          <p:cNvCxnSpPr>
            <a:cxnSpLocks/>
          </p:cNvCxnSpPr>
          <p:nvPr/>
        </p:nvCxnSpPr>
        <p:spPr>
          <a:xfrm>
            <a:off x="3624462" y="2030861"/>
            <a:ext cx="0" cy="11357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B0B1A0F1-47C1-4314-AC35-98C3A7A8B319}"/>
              </a:ext>
            </a:extLst>
          </p:cNvPr>
          <p:cNvCxnSpPr>
            <a:cxnSpLocks/>
          </p:cNvCxnSpPr>
          <p:nvPr/>
        </p:nvCxnSpPr>
        <p:spPr>
          <a:xfrm flipV="1">
            <a:off x="3624462" y="3114445"/>
            <a:ext cx="1581874" cy="9297"/>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E4526E85-8150-4063-9D57-B735B035BA09}"/>
              </a:ext>
            </a:extLst>
          </p:cNvPr>
          <p:cNvSpPr txBox="1"/>
          <p:nvPr/>
        </p:nvSpPr>
        <p:spPr>
          <a:xfrm>
            <a:off x="5206336" y="2939076"/>
            <a:ext cx="351378" cy="369332"/>
          </a:xfrm>
          <a:prstGeom prst="rect">
            <a:avLst/>
          </a:prstGeom>
          <a:noFill/>
        </p:spPr>
        <p:txBody>
          <a:bodyPr wrap="square" rtlCol="0">
            <a:spAutoFit/>
          </a:bodyPr>
          <a:lstStyle/>
          <a:p>
            <a:r>
              <a:rPr lang="en-US" dirty="0"/>
              <a:t>C</a:t>
            </a:r>
          </a:p>
        </p:txBody>
      </p:sp>
      <p:sp>
        <p:nvSpPr>
          <p:cNvPr id="73" name="TextBox 72">
            <a:extLst>
              <a:ext uri="{FF2B5EF4-FFF2-40B4-BE49-F238E27FC236}">
                <a16:creationId xmlns:a16="http://schemas.microsoft.com/office/drawing/2014/main" id="{ED1C95CD-4131-4204-8DDD-C63B280FBA5F}"/>
              </a:ext>
            </a:extLst>
          </p:cNvPr>
          <p:cNvSpPr txBox="1"/>
          <p:nvPr/>
        </p:nvSpPr>
        <p:spPr>
          <a:xfrm>
            <a:off x="8267785" y="2898291"/>
            <a:ext cx="351378" cy="369332"/>
          </a:xfrm>
          <a:prstGeom prst="rect">
            <a:avLst/>
          </a:prstGeom>
          <a:noFill/>
        </p:spPr>
        <p:txBody>
          <a:bodyPr wrap="none" rtlCol="0">
            <a:spAutoFit/>
          </a:bodyPr>
          <a:lstStyle/>
          <a:p>
            <a:r>
              <a:rPr lang="en-US" dirty="0"/>
              <a:t>C</a:t>
            </a:r>
          </a:p>
        </p:txBody>
      </p:sp>
      <p:sp>
        <p:nvSpPr>
          <p:cNvPr id="80" name="TextBox 79">
            <a:extLst>
              <a:ext uri="{FF2B5EF4-FFF2-40B4-BE49-F238E27FC236}">
                <a16:creationId xmlns:a16="http://schemas.microsoft.com/office/drawing/2014/main" id="{CD4BF7CE-FA08-491D-A6FB-60F5791089C0}"/>
              </a:ext>
            </a:extLst>
          </p:cNvPr>
          <p:cNvSpPr txBox="1"/>
          <p:nvPr/>
        </p:nvSpPr>
        <p:spPr>
          <a:xfrm>
            <a:off x="6632826" y="1481279"/>
            <a:ext cx="1398140" cy="461665"/>
          </a:xfrm>
          <a:prstGeom prst="rect">
            <a:avLst/>
          </a:prstGeom>
          <a:noFill/>
        </p:spPr>
        <p:txBody>
          <a:bodyPr wrap="none" rtlCol="0">
            <a:spAutoFit/>
          </a:bodyPr>
          <a:lstStyle/>
          <a:p>
            <a:r>
              <a:rPr lang="en-US" sz="2400" dirty="0"/>
              <a:t>Phase III</a:t>
            </a:r>
          </a:p>
        </p:txBody>
      </p:sp>
      <p:sp>
        <p:nvSpPr>
          <p:cNvPr id="81" name="Rectangle 80">
            <a:extLst>
              <a:ext uri="{FF2B5EF4-FFF2-40B4-BE49-F238E27FC236}">
                <a16:creationId xmlns:a16="http://schemas.microsoft.com/office/drawing/2014/main" id="{79F1FAF5-12E3-41BF-A1C6-DFCB19D37AF7}"/>
              </a:ext>
            </a:extLst>
          </p:cNvPr>
          <p:cNvSpPr/>
          <p:nvPr/>
        </p:nvSpPr>
        <p:spPr>
          <a:xfrm>
            <a:off x="1811215" y="3217030"/>
            <a:ext cx="10210800" cy="3139321"/>
          </a:xfrm>
          <a:prstGeom prst="rect">
            <a:avLst/>
          </a:prstGeom>
        </p:spPr>
        <p:txBody>
          <a:bodyPr wrap="square">
            <a:spAutoFit/>
          </a:bodyPr>
          <a:lstStyle/>
          <a:p>
            <a:pPr marL="285750" indent="-285750">
              <a:buFont typeface="Arial" panose="020B0604020202020204" pitchFamily="34" charset="0"/>
              <a:buChar char="•"/>
            </a:pPr>
            <a:r>
              <a:rPr lang="en-US" dirty="0"/>
              <a:t>Phase II selection design</a:t>
            </a:r>
          </a:p>
          <a:p>
            <a:pPr marL="742950" lvl="1" indent="-285750">
              <a:buFont typeface="Arial" panose="020B0604020202020204" pitchFamily="34" charset="0"/>
              <a:buChar char="•"/>
            </a:pPr>
            <a:r>
              <a:rPr lang="en-US" dirty="0"/>
              <a:t>Advance the winning experimental arm(s)</a:t>
            </a:r>
          </a:p>
          <a:p>
            <a:pPr marL="742950" lvl="1" indent="-285750">
              <a:buFont typeface="Arial" panose="020B0604020202020204" pitchFamily="34" charset="0"/>
              <a:buChar char="•"/>
            </a:pPr>
            <a:r>
              <a:rPr lang="en-US" dirty="0"/>
              <a:t>Phase III component is a “sure thing”; committing to full sample size</a:t>
            </a:r>
          </a:p>
          <a:p>
            <a:pPr marL="285750" indent="-285750">
              <a:buFont typeface="Arial" panose="020B0604020202020204" pitchFamily="34" charset="0"/>
              <a:buChar char="•"/>
            </a:pPr>
            <a:r>
              <a:rPr lang="en-US" dirty="0"/>
              <a:t>Phase II screening design</a:t>
            </a:r>
          </a:p>
          <a:p>
            <a:pPr marL="742950" lvl="1" indent="-285750">
              <a:buFont typeface="Arial" panose="020B0604020202020204" pitchFamily="34" charset="0"/>
              <a:buChar char="•"/>
            </a:pPr>
            <a:r>
              <a:rPr lang="en-US"/>
              <a:t>10-20% </a:t>
            </a:r>
            <a:r>
              <a:rPr lang="en-US" dirty="0"/>
              <a:t>chance of continuing to phase III if ineffective experimental arms</a:t>
            </a:r>
          </a:p>
          <a:p>
            <a:pPr marL="742950" lvl="1" indent="-285750">
              <a:buFont typeface="Arial" panose="020B0604020202020204" pitchFamily="34" charset="0"/>
              <a:buChar char="•"/>
            </a:pPr>
            <a:r>
              <a:rPr lang="en-US" dirty="0"/>
              <a:t>Do we suspend accrual while waiting for phase II results?</a:t>
            </a:r>
          </a:p>
          <a:p>
            <a:pPr marL="1200150" lvl="2" indent="-285750">
              <a:buFont typeface="Arial" panose="020B0604020202020204" pitchFamily="34" charset="0"/>
              <a:buChar char="•"/>
            </a:pPr>
            <a:r>
              <a:rPr lang="en-US" dirty="0"/>
              <a:t>Yes</a:t>
            </a:r>
          </a:p>
          <a:p>
            <a:pPr marL="1657350" lvl="3" indent="-285750">
              <a:buFont typeface="Arial" panose="020B0604020202020204" pitchFamily="34" charset="0"/>
              <a:buChar char="•"/>
            </a:pPr>
            <a:r>
              <a:rPr lang="en-US" dirty="0"/>
              <a:t>No over-enrollment if no effective phase II arm</a:t>
            </a:r>
          </a:p>
          <a:p>
            <a:pPr marL="1657350" lvl="3" indent="-285750">
              <a:buFont typeface="Arial" panose="020B0604020202020204" pitchFamily="34" charset="0"/>
              <a:buChar char="•"/>
            </a:pPr>
            <a:r>
              <a:rPr lang="en-US" dirty="0"/>
              <a:t>Delay or inability to ramp up accrual after suspension</a:t>
            </a:r>
          </a:p>
          <a:p>
            <a:pPr marL="1200150" lvl="2" indent="-285750">
              <a:buFont typeface="Arial" panose="020B0604020202020204" pitchFamily="34" charset="0"/>
              <a:buChar char="•"/>
            </a:pPr>
            <a:r>
              <a:rPr lang="en-US" dirty="0"/>
              <a:t>No</a:t>
            </a:r>
          </a:p>
          <a:p>
            <a:pPr marL="1657350" lvl="3" indent="-285750">
              <a:buFont typeface="Arial" panose="020B0604020202020204" pitchFamily="34" charset="0"/>
              <a:buChar char="•"/>
            </a:pPr>
            <a:r>
              <a:rPr lang="en-US" dirty="0"/>
              <a:t>Over-enrollment in phase II if no effective phase II arm</a:t>
            </a:r>
          </a:p>
        </p:txBody>
      </p:sp>
    </p:spTree>
    <p:extLst>
      <p:ext uri="{BB962C8B-B14F-4D97-AF65-F5344CB8AC3E}">
        <p14:creationId xmlns:p14="http://schemas.microsoft.com/office/powerpoint/2010/main" val="3824100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E9327-8E11-4C20-91C2-D17ED52F78AE}"/>
              </a:ext>
            </a:extLst>
          </p:cNvPr>
          <p:cNvSpPr>
            <a:spLocks noGrp="1"/>
          </p:cNvSpPr>
          <p:nvPr>
            <p:ph type="title"/>
          </p:nvPr>
        </p:nvSpPr>
        <p:spPr/>
        <p:txBody>
          <a:bodyPr>
            <a:normAutofit fontScale="90000"/>
          </a:bodyPr>
          <a:lstStyle/>
          <a:p>
            <a:pPr algn="ctr"/>
            <a:r>
              <a:rPr lang="en-US" dirty="0"/>
              <a:t>Skip Randomized Phase II and go directly to Phase III</a:t>
            </a:r>
          </a:p>
        </p:txBody>
      </p:sp>
      <p:sp>
        <p:nvSpPr>
          <p:cNvPr id="3" name="Content Placeholder 2">
            <a:extLst>
              <a:ext uri="{FF2B5EF4-FFF2-40B4-BE49-F238E27FC236}">
                <a16:creationId xmlns:a16="http://schemas.microsoft.com/office/drawing/2014/main" id="{191FC68D-7CF0-48E2-9A33-F586BBAAE8FD}"/>
              </a:ext>
            </a:extLst>
          </p:cNvPr>
          <p:cNvSpPr>
            <a:spLocks noGrp="1"/>
          </p:cNvSpPr>
          <p:nvPr>
            <p:ph idx="1"/>
          </p:nvPr>
        </p:nvSpPr>
        <p:spPr/>
        <p:txBody>
          <a:bodyPr/>
          <a:lstStyle/>
          <a:p>
            <a:pPr marL="914400" lvl="2" indent="0">
              <a:buNone/>
            </a:pPr>
            <a:endParaRPr lang="en-US" sz="2200" dirty="0"/>
          </a:p>
          <a:p>
            <a:pPr marL="457200" lvl="1" indent="0">
              <a:buNone/>
            </a:pPr>
            <a:endParaRPr lang="en-US" dirty="0"/>
          </a:p>
        </p:txBody>
      </p:sp>
      <p:sp>
        <p:nvSpPr>
          <p:cNvPr id="4" name="Footer Placeholder 3">
            <a:extLst>
              <a:ext uri="{FF2B5EF4-FFF2-40B4-BE49-F238E27FC236}">
                <a16:creationId xmlns:a16="http://schemas.microsoft.com/office/drawing/2014/main" id="{91476377-597F-4C39-8B54-A2DF99ECEFB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7659E3E-7F8E-4F8D-B70E-6458C4664040}"/>
              </a:ext>
            </a:extLst>
          </p:cNvPr>
          <p:cNvSpPr>
            <a:spLocks noGrp="1"/>
          </p:cNvSpPr>
          <p:nvPr>
            <p:ph type="sldNum" sz="quarter" idx="12"/>
          </p:nvPr>
        </p:nvSpPr>
        <p:spPr/>
        <p:txBody>
          <a:bodyPr/>
          <a:lstStyle/>
          <a:p>
            <a:fld id="{23A446DA-D2FC-491E-A26B-6B2D41D55751}" type="slidenum">
              <a:rPr lang="en-US" smtClean="0"/>
              <a:pPr/>
              <a:t>13</a:t>
            </a:fld>
            <a:endParaRPr lang="en-US" dirty="0"/>
          </a:p>
        </p:txBody>
      </p:sp>
      <p:sp>
        <p:nvSpPr>
          <p:cNvPr id="20" name="TextBox 19">
            <a:extLst>
              <a:ext uri="{FF2B5EF4-FFF2-40B4-BE49-F238E27FC236}">
                <a16:creationId xmlns:a16="http://schemas.microsoft.com/office/drawing/2014/main" id="{73D0BFFA-5604-4437-8732-C6A2A7AB57E8}"/>
              </a:ext>
            </a:extLst>
          </p:cNvPr>
          <p:cNvSpPr txBox="1"/>
          <p:nvPr/>
        </p:nvSpPr>
        <p:spPr>
          <a:xfrm>
            <a:off x="7434154" y="1745221"/>
            <a:ext cx="1236300" cy="369332"/>
          </a:xfrm>
          <a:prstGeom prst="rect">
            <a:avLst/>
          </a:prstGeom>
          <a:noFill/>
        </p:spPr>
        <p:txBody>
          <a:bodyPr wrap="none" rtlCol="0">
            <a:spAutoFit/>
          </a:bodyPr>
          <a:lstStyle/>
          <a:p>
            <a:r>
              <a:rPr lang="en-US" dirty="0"/>
              <a:t>A (control)</a:t>
            </a:r>
          </a:p>
        </p:txBody>
      </p:sp>
      <p:cxnSp>
        <p:nvCxnSpPr>
          <p:cNvPr id="29" name="Straight Connector 28">
            <a:extLst>
              <a:ext uri="{FF2B5EF4-FFF2-40B4-BE49-F238E27FC236}">
                <a16:creationId xmlns:a16="http://schemas.microsoft.com/office/drawing/2014/main" id="{4874474C-EEDE-4658-84DA-D7579E39A22D}"/>
              </a:ext>
            </a:extLst>
          </p:cNvPr>
          <p:cNvCxnSpPr>
            <a:cxnSpLocks/>
            <a:endCxn id="20" idx="1"/>
          </p:cNvCxnSpPr>
          <p:nvPr/>
        </p:nvCxnSpPr>
        <p:spPr>
          <a:xfrm>
            <a:off x="5877016" y="1929887"/>
            <a:ext cx="1557138"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0946EC87-B2C4-47F4-AC99-C66B4C9700A0}"/>
              </a:ext>
            </a:extLst>
          </p:cNvPr>
          <p:cNvSpPr txBox="1"/>
          <p:nvPr/>
        </p:nvSpPr>
        <p:spPr>
          <a:xfrm>
            <a:off x="5877016" y="1339231"/>
            <a:ext cx="1398140" cy="461665"/>
          </a:xfrm>
          <a:prstGeom prst="rect">
            <a:avLst/>
          </a:prstGeom>
          <a:noFill/>
        </p:spPr>
        <p:txBody>
          <a:bodyPr wrap="none" rtlCol="0">
            <a:spAutoFit/>
          </a:bodyPr>
          <a:lstStyle/>
          <a:p>
            <a:r>
              <a:rPr lang="en-US" sz="2400" dirty="0"/>
              <a:t>Phase III</a:t>
            </a:r>
          </a:p>
        </p:txBody>
      </p:sp>
      <p:sp>
        <p:nvSpPr>
          <p:cNvPr id="56" name="TextBox 55">
            <a:extLst>
              <a:ext uri="{FF2B5EF4-FFF2-40B4-BE49-F238E27FC236}">
                <a16:creationId xmlns:a16="http://schemas.microsoft.com/office/drawing/2014/main" id="{C080B733-8169-4301-BFE8-32E1E2C8C585}"/>
              </a:ext>
            </a:extLst>
          </p:cNvPr>
          <p:cNvSpPr txBox="1"/>
          <p:nvPr/>
        </p:nvSpPr>
        <p:spPr>
          <a:xfrm>
            <a:off x="7434154" y="2258123"/>
            <a:ext cx="338554" cy="369332"/>
          </a:xfrm>
          <a:prstGeom prst="rect">
            <a:avLst/>
          </a:prstGeom>
          <a:noFill/>
        </p:spPr>
        <p:txBody>
          <a:bodyPr wrap="square" rtlCol="0">
            <a:spAutoFit/>
          </a:bodyPr>
          <a:lstStyle/>
          <a:p>
            <a:r>
              <a:rPr lang="en-US" dirty="0"/>
              <a:t>B</a:t>
            </a:r>
          </a:p>
        </p:txBody>
      </p:sp>
      <p:sp>
        <p:nvSpPr>
          <p:cNvPr id="58" name="TextBox 57">
            <a:extLst>
              <a:ext uri="{FF2B5EF4-FFF2-40B4-BE49-F238E27FC236}">
                <a16:creationId xmlns:a16="http://schemas.microsoft.com/office/drawing/2014/main" id="{41A05B75-5D19-4BB8-ABCE-EA43816CDBE8}"/>
              </a:ext>
            </a:extLst>
          </p:cNvPr>
          <p:cNvSpPr txBox="1"/>
          <p:nvPr/>
        </p:nvSpPr>
        <p:spPr>
          <a:xfrm>
            <a:off x="4700597" y="2242657"/>
            <a:ext cx="1042733" cy="400110"/>
          </a:xfrm>
          <a:prstGeom prst="rect">
            <a:avLst/>
          </a:prstGeom>
          <a:noFill/>
        </p:spPr>
        <p:txBody>
          <a:bodyPr wrap="square" rtlCol="0">
            <a:spAutoFit/>
          </a:bodyPr>
          <a:lstStyle/>
          <a:p>
            <a:r>
              <a:rPr lang="en-US" sz="2000" dirty="0"/>
              <a:t>Rando</a:t>
            </a:r>
          </a:p>
        </p:txBody>
      </p:sp>
      <p:cxnSp>
        <p:nvCxnSpPr>
          <p:cNvPr id="61" name="Straight Connector 60">
            <a:extLst>
              <a:ext uri="{FF2B5EF4-FFF2-40B4-BE49-F238E27FC236}">
                <a16:creationId xmlns:a16="http://schemas.microsoft.com/office/drawing/2014/main" id="{02C21246-BDA6-4E9F-8EB3-13E002E4E998}"/>
              </a:ext>
            </a:extLst>
          </p:cNvPr>
          <p:cNvCxnSpPr>
            <a:cxnSpLocks/>
          </p:cNvCxnSpPr>
          <p:nvPr/>
        </p:nvCxnSpPr>
        <p:spPr>
          <a:xfrm>
            <a:off x="5679164" y="2442712"/>
            <a:ext cx="1754990" cy="0"/>
          </a:xfrm>
          <a:prstGeom prst="line">
            <a:avLst/>
          </a:prstGeom>
        </p:spPr>
        <p:style>
          <a:lnRef idx="1">
            <a:schemeClr val="dk1"/>
          </a:lnRef>
          <a:fillRef idx="0">
            <a:schemeClr val="dk1"/>
          </a:fillRef>
          <a:effectRef idx="0">
            <a:schemeClr val="dk1"/>
          </a:effectRef>
          <a:fontRef idx="minor">
            <a:schemeClr val="tx1"/>
          </a:fontRef>
        </p:style>
      </p:cxnSp>
      <p:cxnSp>
        <p:nvCxnSpPr>
          <p:cNvPr id="68" name="Straight Connector 67">
            <a:extLst>
              <a:ext uri="{FF2B5EF4-FFF2-40B4-BE49-F238E27FC236}">
                <a16:creationId xmlns:a16="http://schemas.microsoft.com/office/drawing/2014/main" id="{6AA13B9E-BB44-4017-BEB1-8A65FE4B3545}"/>
              </a:ext>
            </a:extLst>
          </p:cNvPr>
          <p:cNvCxnSpPr>
            <a:cxnSpLocks/>
          </p:cNvCxnSpPr>
          <p:nvPr/>
        </p:nvCxnSpPr>
        <p:spPr>
          <a:xfrm>
            <a:off x="5877016" y="1918095"/>
            <a:ext cx="0" cy="11357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B0B1A0F1-47C1-4314-AC35-98C3A7A8B319}"/>
              </a:ext>
            </a:extLst>
          </p:cNvPr>
          <p:cNvCxnSpPr>
            <a:cxnSpLocks/>
          </p:cNvCxnSpPr>
          <p:nvPr/>
        </p:nvCxnSpPr>
        <p:spPr>
          <a:xfrm flipV="1">
            <a:off x="5888426" y="2992041"/>
            <a:ext cx="1581874" cy="9297"/>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E4526E85-8150-4063-9D57-B735B035BA09}"/>
              </a:ext>
            </a:extLst>
          </p:cNvPr>
          <p:cNvSpPr txBox="1"/>
          <p:nvPr/>
        </p:nvSpPr>
        <p:spPr>
          <a:xfrm>
            <a:off x="7416551" y="2779263"/>
            <a:ext cx="351378" cy="369332"/>
          </a:xfrm>
          <a:prstGeom prst="rect">
            <a:avLst/>
          </a:prstGeom>
          <a:noFill/>
        </p:spPr>
        <p:txBody>
          <a:bodyPr wrap="square" rtlCol="0">
            <a:spAutoFit/>
          </a:bodyPr>
          <a:lstStyle/>
          <a:p>
            <a:r>
              <a:rPr lang="en-US" dirty="0"/>
              <a:t>C</a:t>
            </a:r>
          </a:p>
        </p:txBody>
      </p:sp>
      <p:sp>
        <p:nvSpPr>
          <p:cNvPr id="6" name="Rectangle 5">
            <a:extLst>
              <a:ext uri="{FF2B5EF4-FFF2-40B4-BE49-F238E27FC236}">
                <a16:creationId xmlns:a16="http://schemas.microsoft.com/office/drawing/2014/main" id="{2E3D9A35-DF98-468D-B36E-435E868CDC4B}"/>
              </a:ext>
            </a:extLst>
          </p:cNvPr>
          <p:cNvSpPr/>
          <p:nvPr/>
        </p:nvSpPr>
        <p:spPr>
          <a:xfrm>
            <a:off x="2590799" y="3488339"/>
            <a:ext cx="8458199" cy="2246769"/>
          </a:xfrm>
          <a:prstGeom prst="rect">
            <a:avLst/>
          </a:prstGeom>
        </p:spPr>
        <p:txBody>
          <a:bodyPr wrap="square">
            <a:spAutoFit/>
          </a:bodyPr>
          <a:lstStyle/>
          <a:p>
            <a:pPr marL="285750" indent="-285750">
              <a:buFont typeface="Arial" panose="020B0604020202020204" pitchFamily="34" charset="0"/>
              <a:buChar char="•"/>
            </a:pPr>
            <a:r>
              <a:rPr lang="en-US" sz="2000" dirty="0"/>
              <a:t>Treatments “mature” enough for overall survival comparison</a:t>
            </a:r>
          </a:p>
          <a:p>
            <a:pPr marL="285750" indent="-285750">
              <a:buFont typeface="Arial" panose="020B0604020202020204" pitchFamily="34" charset="0"/>
              <a:buChar char="•"/>
            </a:pPr>
            <a:r>
              <a:rPr lang="en-US" sz="2000" dirty="0"/>
              <a:t>Experimental &gt; Control inefficacy rule after 50% of endpoints</a:t>
            </a:r>
          </a:p>
          <a:p>
            <a:pPr marL="285750" indent="-285750">
              <a:buFont typeface="Arial" panose="020B0604020202020204" pitchFamily="34" charset="0"/>
              <a:buChar char="•"/>
            </a:pPr>
            <a:r>
              <a:rPr lang="en-US" sz="2000" dirty="0"/>
              <a:t>Pro</a:t>
            </a:r>
          </a:p>
          <a:p>
            <a:pPr marL="742950" lvl="1" indent="-285750">
              <a:buFont typeface="Arial" panose="020B0604020202020204" pitchFamily="34" charset="0"/>
              <a:buChar char="•"/>
            </a:pPr>
            <a:r>
              <a:rPr lang="en-US" sz="2000" dirty="0"/>
              <a:t>Quicker than phase II/III to demonstrate efficacy if treatment(s) works</a:t>
            </a:r>
          </a:p>
          <a:p>
            <a:pPr marL="285750" indent="-285750">
              <a:buFont typeface="Arial" panose="020B0604020202020204" pitchFamily="34" charset="0"/>
              <a:buChar char="•"/>
            </a:pPr>
            <a:r>
              <a:rPr lang="en-US" sz="2000" dirty="0"/>
              <a:t>Con</a:t>
            </a:r>
          </a:p>
          <a:p>
            <a:pPr marL="742950" lvl="1" indent="-285750">
              <a:buFont typeface="Arial" panose="020B0604020202020204" pitchFamily="34" charset="0"/>
              <a:buChar char="•"/>
            </a:pPr>
            <a:r>
              <a:rPr lang="en-US" sz="2000" dirty="0"/>
              <a:t>≥ 50% chance of running the entire trial if treatments are ineffective</a:t>
            </a:r>
          </a:p>
        </p:txBody>
      </p:sp>
    </p:spTree>
    <p:extLst>
      <p:ext uri="{BB962C8B-B14F-4D97-AF65-F5344CB8AC3E}">
        <p14:creationId xmlns:p14="http://schemas.microsoft.com/office/powerpoint/2010/main" val="2884668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8740"/>
            <a:ext cx="10972800" cy="1143000"/>
          </a:xfrm>
        </p:spPr>
        <p:txBody>
          <a:bodyPr>
            <a:normAutofit/>
          </a:bodyPr>
          <a:lstStyle/>
          <a:p>
            <a:pPr algn="ctr"/>
            <a:r>
              <a:rPr lang="en-US" dirty="0"/>
              <a:t>Conclusions</a:t>
            </a:r>
          </a:p>
        </p:txBody>
      </p:sp>
      <p:sp>
        <p:nvSpPr>
          <p:cNvPr id="3" name="Content Placeholder 2"/>
          <p:cNvSpPr>
            <a:spLocks noGrp="1"/>
          </p:cNvSpPr>
          <p:nvPr>
            <p:ph idx="1"/>
          </p:nvPr>
        </p:nvSpPr>
        <p:spPr/>
        <p:txBody>
          <a:bodyPr/>
          <a:lstStyle/>
          <a:p>
            <a:r>
              <a:rPr lang="en-US" dirty="0"/>
              <a:t>Several design options exist to run more efficient trials</a:t>
            </a:r>
          </a:p>
          <a:p>
            <a:pPr lvl="1"/>
            <a:r>
              <a:rPr lang="en-US" dirty="0"/>
              <a:t>II platform, II/III platform,  stand-alone II → III, seamless II/III, III</a:t>
            </a:r>
          </a:p>
          <a:p>
            <a:r>
              <a:rPr lang="en-US" dirty="0"/>
              <a:t>Choice will depend on several factors</a:t>
            </a:r>
          </a:p>
          <a:p>
            <a:pPr lvl="1"/>
            <a:r>
              <a:rPr lang="en-US" dirty="0"/>
              <a:t># treatments to test, anticipated accrual, target treatment effects</a:t>
            </a:r>
          </a:p>
          <a:p>
            <a:pPr lvl="1"/>
            <a:r>
              <a:rPr lang="en-US" dirty="0"/>
              <a:t>Likelihood of new treatments becoming available for testing</a:t>
            </a:r>
          </a:p>
          <a:p>
            <a:r>
              <a:rPr lang="en-US" dirty="0"/>
              <a:t>Careful discussions and statistical simulations should be done before deciding on a design</a:t>
            </a:r>
          </a:p>
          <a:p>
            <a:endParaRPr lang="en-US" dirty="0"/>
          </a:p>
          <a:p>
            <a:pPr lvl="1"/>
            <a:endParaRPr lang="en-US" dirty="0"/>
          </a:p>
        </p:txBody>
      </p:sp>
      <p:sp>
        <p:nvSpPr>
          <p:cNvPr id="4" name="Slide Number Placeholder 3"/>
          <p:cNvSpPr>
            <a:spLocks noGrp="1"/>
          </p:cNvSpPr>
          <p:nvPr>
            <p:ph type="sldNum" sz="quarter" idx="12"/>
          </p:nvPr>
        </p:nvSpPr>
        <p:spPr/>
        <p:txBody>
          <a:bodyPr/>
          <a:lstStyle/>
          <a:p>
            <a:fld id="{23A446DA-D2FC-491E-A26B-6B2D41D55751}" type="slidenum">
              <a:rPr lang="en-US" smtClean="0"/>
              <a:pPr/>
              <a:t>14</a:t>
            </a:fld>
            <a:endParaRPr lang="en-US" dirty="0"/>
          </a:p>
        </p:txBody>
      </p:sp>
    </p:spTree>
    <p:extLst>
      <p:ext uri="{BB962C8B-B14F-4D97-AF65-F5344CB8AC3E}">
        <p14:creationId xmlns:p14="http://schemas.microsoft.com/office/powerpoint/2010/main" val="3114186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References</a:t>
            </a:r>
          </a:p>
        </p:txBody>
      </p:sp>
      <p:sp>
        <p:nvSpPr>
          <p:cNvPr id="3" name="Content Placeholder 2"/>
          <p:cNvSpPr>
            <a:spLocks noGrp="1"/>
          </p:cNvSpPr>
          <p:nvPr>
            <p:ph idx="1"/>
          </p:nvPr>
        </p:nvSpPr>
        <p:spPr/>
        <p:txBody>
          <a:bodyPr>
            <a:normAutofit fontScale="77500" lnSpcReduction="20000"/>
          </a:bodyPr>
          <a:lstStyle/>
          <a:p>
            <a:pPr lvl="0"/>
            <a:r>
              <a:rPr lang="en-US" dirty="0"/>
              <a:t>Woodcock J, LaVange LM. Master protocols to study multiple therapies, multiple diseases, or both. </a:t>
            </a:r>
            <a:r>
              <a:rPr lang="en-US" i="1" dirty="0"/>
              <a:t>N Engl J Med. </a:t>
            </a:r>
            <a:r>
              <a:rPr lang="en-US" dirty="0"/>
              <a:t>2017; 377: 62-70.</a:t>
            </a:r>
          </a:p>
          <a:p>
            <a:pPr lvl="0"/>
            <a:r>
              <a:rPr lang="en-US" dirty="0"/>
              <a:t>Adaptive Platform Trials Coalition. Adaptive platform trials: definition, design, conduct and reporting. </a:t>
            </a:r>
            <a:r>
              <a:rPr lang="en-US" i="1" dirty="0"/>
              <a:t>Nature Reviews: Drug Discovery. </a:t>
            </a:r>
            <a:r>
              <a:rPr lang="en-US" dirty="0"/>
              <a:t>2019; 18: 797-807.</a:t>
            </a:r>
          </a:p>
          <a:p>
            <a:pPr lvl="0"/>
            <a:r>
              <a:rPr lang="en-US" dirty="0" err="1"/>
              <a:t>Burd</a:t>
            </a:r>
            <a:r>
              <a:rPr lang="en-US" dirty="0"/>
              <a:t>, A., Levine, R.L., Ruppert, A.S. </a:t>
            </a:r>
            <a:r>
              <a:rPr lang="en-US" i="1" dirty="0"/>
              <a:t>et al.</a:t>
            </a:r>
            <a:r>
              <a:rPr lang="en-US" dirty="0"/>
              <a:t> Precision medicine treatment in acute myeloid leukemia using prospective genomic profiling: feasibility and preliminary efficacy of the Beat AML Master Trial. </a:t>
            </a:r>
            <a:r>
              <a:rPr lang="en-US" i="1" dirty="0"/>
              <a:t>Nat Med. </a:t>
            </a:r>
            <a:r>
              <a:rPr lang="en-US" dirty="0"/>
              <a:t>2020; 26</a:t>
            </a:r>
            <a:r>
              <a:rPr lang="en-US" b="1" dirty="0"/>
              <a:t>:</a:t>
            </a:r>
            <a:r>
              <a:rPr lang="en-US" dirty="0"/>
              <a:t>1852–1858 (2020). </a:t>
            </a:r>
          </a:p>
          <a:p>
            <a:pPr lvl="0"/>
            <a:r>
              <a:rPr lang="en-US" dirty="0"/>
              <a:t>Korn EL, Freidlin B. 2017. Adaptive clinical trials: advantages and disadvantages of various adaptive design elements. </a:t>
            </a:r>
            <a:r>
              <a:rPr lang="en-US" i="1" dirty="0"/>
              <a:t>J Natl Caner Inst. </a:t>
            </a:r>
            <a:r>
              <a:rPr lang="en-US" dirty="0"/>
              <a:t>2017; 109 (6). doi:10.1093/</a:t>
            </a:r>
            <a:r>
              <a:rPr lang="en-US" dirty="0" err="1"/>
              <a:t>jnci</a:t>
            </a:r>
            <a:r>
              <a:rPr lang="en-US" dirty="0"/>
              <a:t>/djx013. </a:t>
            </a:r>
          </a:p>
          <a:p>
            <a:pPr lvl="0"/>
            <a:r>
              <a:rPr lang="en-US" dirty="0"/>
              <a:t>Korn EL, Freidlin B, Abrams JS, </a:t>
            </a:r>
            <a:r>
              <a:rPr lang="en-US" dirty="0" err="1"/>
              <a:t>Halabi</a:t>
            </a:r>
            <a:r>
              <a:rPr lang="en-US" dirty="0"/>
              <a:t> S. Design issues in randomized phase II/III trials. </a:t>
            </a:r>
            <a:r>
              <a:rPr lang="en-US" i="1" dirty="0"/>
              <a:t>J Clin Oncol. </a:t>
            </a:r>
            <a:r>
              <a:rPr lang="en-US" dirty="0"/>
              <a:t>2012; 30: 667-671.</a:t>
            </a:r>
          </a:p>
          <a:p>
            <a:endParaRPr lang="en-US" dirty="0"/>
          </a:p>
          <a:p>
            <a:pPr lvl="1"/>
            <a:endParaRPr lang="en-US" dirty="0"/>
          </a:p>
        </p:txBody>
      </p:sp>
      <p:sp>
        <p:nvSpPr>
          <p:cNvPr id="4" name="Slide Number Placeholder 3"/>
          <p:cNvSpPr>
            <a:spLocks noGrp="1"/>
          </p:cNvSpPr>
          <p:nvPr>
            <p:ph type="sldNum" sz="quarter" idx="12"/>
          </p:nvPr>
        </p:nvSpPr>
        <p:spPr/>
        <p:txBody>
          <a:bodyPr/>
          <a:lstStyle/>
          <a:p>
            <a:fld id="{23A446DA-D2FC-491E-A26B-6B2D41D55751}" type="slidenum">
              <a:rPr lang="en-US" smtClean="0"/>
              <a:pPr/>
              <a:t>15</a:t>
            </a:fld>
            <a:endParaRPr lang="en-US" dirty="0"/>
          </a:p>
        </p:txBody>
      </p:sp>
    </p:spTree>
    <p:extLst>
      <p:ext uri="{BB962C8B-B14F-4D97-AF65-F5344CB8AC3E}">
        <p14:creationId xmlns:p14="http://schemas.microsoft.com/office/powerpoint/2010/main" val="4271205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95600" y="2179638"/>
            <a:ext cx="8229600" cy="1249362"/>
          </a:xfrm>
        </p:spPr>
        <p:txBody>
          <a:bodyPr>
            <a:noAutofit/>
          </a:bodyPr>
          <a:lstStyle/>
          <a:p>
            <a:br>
              <a:rPr lang="en-US" sz="8000" dirty="0"/>
            </a:br>
            <a:br>
              <a:rPr lang="en-US" sz="8000" dirty="0"/>
            </a:br>
            <a:r>
              <a:rPr lang="en-US" sz="8000" dirty="0"/>
              <a:t>Q&amp;A Session</a:t>
            </a:r>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23A446DA-D2FC-491E-A26B-6B2D41D55751}" type="slidenum">
              <a:rPr lang="en-US" smtClean="0"/>
              <a:pPr/>
              <a:t>16</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dirty="0"/>
              <a:t>Conflict of Interest Disclosure</a:t>
            </a:r>
            <a:endParaRPr lang="en-US" altLang="en-US" sz="2000" dirty="0">
              <a:solidFill>
                <a:srgbClr val="FF0000"/>
              </a:solidFill>
            </a:endParaRPr>
          </a:p>
        </p:txBody>
      </p:sp>
      <p:sp>
        <p:nvSpPr>
          <p:cNvPr id="6" name="Content Placeholder 2"/>
          <p:cNvSpPr txBox="1">
            <a:spLocks/>
          </p:cNvSpPr>
          <p:nvPr/>
        </p:nvSpPr>
        <p:spPr bwMode="auto">
          <a:xfrm>
            <a:off x="304800" y="1600200"/>
            <a:ext cx="10759643" cy="4267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000" kern="1200">
                <a:solidFill>
                  <a:srgbClr val="000000"/>
                </a:solidFill>
                <a:latin typeface="+mj-lt"/>
                <a:ea typeface="+mn-ea"/>
                <a:cs typeface="Arial" pitchFamily="34" charset="0"/>
              </a:defRPr>
            </a:lvl1pPr>
            <a:lvl2pPr marL="742950" indent="-285750" algn="l" rtl="0" eaLnBrk="0" fontAlgn="base" hangingPunct="0">
              <a:spcBef>
                <a:spcPct val="20000"/>
              </a:spcBef>
              <a:spcAft>
                <a:spcPct val="0"/>
              </a:spcAft>
              <a:buFont typeface="Arial" charset="0"/>
              <a:buChar char="–"/>
              <a:defRPr sz="2600" kern="1200">
                <a:solidFill>
                  <a:srgbClr val="000000"/>
                </a:solidFill>
                <a:latin typeface="+mj-lt"/>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rgbClr val="000000"/>
                </a:solidFill>
                <a:latin typeface="+mj-lt"/>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rgbClr val="000000"/>
                </a:solidFill>
                <a:latin typeface="+mj-lt"/>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rgbClr val="000000"/>
                </a:solidFill>
                <a:latin typeface="+mj-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defRPr/>
            </a:pPr>
            <a:r>
              <a:rPr lang="en-US" altLang="en-US" dirty="0">
                <a:cs typeface="Arial" charset="0"/>
              </a:rPr>
              <a:t>No conflicts to report.	</a:t>
            </a:r>
          </a:p>
          <a:p>
            <a:pPr marL="0" indent="0" eaLnBrk="1" hangingPunct="1">
              <a:buNone/>
              <a:defRPr/>
            </a:pPr>
            <a:endParaRPr lang="en-US" altLang="en-US" dirty="0">
              <a:cs typeface="Arial" charset="0"/>
            </a:endParaRPr>
          </a:p>
          <a:p>
            <a:pPr marL="0" indent="0" algn="ctr" eaLnBrk="1" hangingPunct="1">
              <a:buNone/>
              <a:defRPr/>
            </a:pPr>
            <a:endParaRPr lang="en-US" altLang="en-US" sz="3400" dirty="0">
              <a:cs typeface="Arial" charset="0"/>
            </a:endParaRPr>
          </a:p>
        </p:txBody>
      </p:sp>
      <p:sp>
        <p:nvSpPr>
          <p:cNvPr id="11" name="Footer Placeholder 4">
            <a:extLst>
              <a:ext uri="{FF2B5EF4-FFF2-40B4-BE49-F238E27FC236}">
                <a16:creationId xmlns:a16="http://schemas.microsoft.com/office/drawing/2014/main" id="{89A98D76-1530-4196-841F-D12179253AF1}"/>
              </a:ext>
            </a:extLst>
          </p:cNvPr>
          <p:cNvSpPr>
            <a:spLocks noGrp="1"/>
          </p:cNvSpPr>
          <p:nvPr>
            <p:ph type="ftr" sz="quarter" idx="11"/>
          </p:nvPr>
        </p:nvSpPr>
        <p:spPr>
          <a:xfrm>
            <a:off x="4165600" y="6356351"/>
            <a:ext cx="6705600" cy="365125"/>
          </a:xfrm>
        </p:spPr>
        <p:txBody>
          <a:bodyPr/>
          <a:lstStyle/>
          <a:p>
            <a:endParaRPr lang="en-US" dirty="0"/>
          </a:p>
        </p:txBody>
      </p:sp>
      <p:sp>
        <p:nvSpPr>
          <p:cNvPr id="12" name="Slide Number Placeholder 3">
            <a:extLst>
              <a:ext uri="{FF2B5EF4-FFF2-40B4-BE49-F238E27FC236}">
                <a16:creationId xmlns:a16="http://schemas.microsoft.com/office/drawing/2014/main" id="{6186F4C8-FC28-4029-B45A-18D37279C390}"/>
              </a:ext>
            </a:extLst>
          </p:cNvPr>
          <p:cNvSpPr>
            <a:spLocks noGrp="1"/>
          </p:cNvSpPr>
          <p:nvPr>
            <p:ph type="sldNum" sz="quarter" idx="12"/>
          </p:nvPr>
        </p:nvSpPr>
        <p:spPr>
          <a:xfrm>
            <a:off x="10972800" y="6356351"/>
            <a:ext cx="609600" cy="365125"/>
          </a:xfrm>
        </p:spPr>
        <p:txBody>
          <a:bodyPr/>
          <a:lstStyle/>
          <a:p>
            <a:fld id="{23A446DA-D2FC-491E-A26B-6B2D41D55751}" type="slidenum">
              <a:rPr lang="en-US" smtClean="0"/>
              <a:pPr/>
              <a:t>2</a:t>
            </a:fld>
            <a:endParaRPr lang="en-US" dirty="0"/>
          </a:p>
        </p:txBody>
      </p:sp>
    </p:spTree>
    <p:extLst>
      <p:ext uri="{BB962C8B-B14F-4D97-AF65-F5344CB8AC3E}">
        <p14:creationId xmlns:p14="http://schemas.microsoft.com/office/powerpoint/2010/main" val="2014307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Committee Members</a:t>
            </a:r>
          </a:p>
        </p:txBody>
      </p:sp>
      <p:sp>
        <p:nvSpPr>
          <p:cNvPr id="3" name="Content Placeholder 2"/>
          <p:cNvSpPr>
            <a:spLocks noGrp="1"/>
          </p:cNvSpPr>
          <p:nvPr>
            <p:ph idx="1"/>
          </p:nvPr>
        </p:nvSpPr>
        <p:spPr/>
        <p:txBody>
          <a:bodyPr>
            <a:normAutofit fontScale="77500" lnSpcReduction="20000"/>
          </a:bodyPr>
          <a:lstStyle/>
          <a:p>
            <a:endParaRPr lang="en-US" dirty="0"/>
          </a:p>
          <a:p>
            <a:r>
              <a:rPr lang="en-US" dirty="0"/>
              <a:t>Amer Beitinjaneh</a:t>
            </a:r>
          </a:p>
          <a:p>
            <a:r>
              <a:rPr lang="en-US" dirty="0"/>
              <a:t>Peter Dawson</a:t>
            </a:r>
          </a:p>
          <a:p>
            <a:r>
              <a:rPr lang="en-US" dirty="0"/>
              <a:t>Nancy Geller</a:t>
            </a:r>
          </a:p>
          <a:p>
            <a:r>
              <a:rPr lang="en-US" dirty="0"/>
              <a:t>Haesook Kim</a:t>
            </a:r>
          </a:p>
          <a:p>
            <a:r>
              <a:rPr lang="en-US" dirty="0"/>
              <a:t>Eric Leifer</a:t>
            </a:r>
          </a:p>
          <a:p>
            <a:r>
              <a:rPr lang="en-US" dirty="0"/>
              <a:t>Brent Logan</a:t>
            </a:r>
          </a:p>
          <a:p>
            <a:r>
              <a:rPr lang="en-US" dirty="0"/>
              <a:t>Brian Shaffer</a:t>
            </a:r>
          </a:p>
          <a:p>
            <a:r>
              <a:rPr lang="en-US" dirty="0"/>
              <a:t>Jesse Troy</a:t>
            </a:r>
          </a:p>
          <a:p>
            <a:r>
              <a:rPr lang="en-US" dirty="0"/>
              <a:t>Maggie Wu</a:t>
            </a:r>
          </a:p>
          <a:p>
            <a:r>
              <a:rPr lang="en-US" dirty="0"/>
              <a:t>Vicky Wu</a:t>
            </a:r>
          </a:p>
          <a:p>
            <a:r>
              <a:rPr lang="en-US" dirty="0"/>
              <a:t>Dan Weisdorf</a:t>
            </a:r>
          </a:p>
          <a:p>
            <a:pPr marL="914400" lvl="2" indent="0">
              <a:buNone/>
            </a:pPr>
            <a:endParaRPr lang="en-US" dirty="0"/>
          </a:p>
          <a:p>
            <a:pPr lvl="1"/>
            <a:endParaRPr lang="en-US" dirty="0"/>
          </a:p>
        </p:txBody>
      </p:sp>
      <p:sp>
        <p:nvSpPr>
          <p:cNvPr id="5" name="Footer Placeholder 4"/>
          <p:cNvSpPr>
            <a:spLocks noGrp="1"/>
          </p:cNvSpPr>
          <p:nvPr>
            <p:ph type="ftr" sz="quarter" idx="11"/>
          </p:nvPr>
        </p:nvSpPr>
        <p:spPr>
          <a:xfrm>
            <a:off x="2667001" y="6080126"/>
            <a:ext cx="8204200" cy="625474"/>
          </a:xfrm>
        </p:spPr>
        <p:txBody>
          <a:bodyPr/>
          <a:lstStyle/>
          <a:p>
            <a:r>
              <a:rPr lang="en-US" sz="1100" dirty="0"/>
              <a:t>Support provided by grants #U10HL069294 and #U24HL138660 to the Blood and Marrow Transplant Clinical Trials Network from the National Heart, Lung, and Blood Institute and the National Cancer Institute. The content is solely the responsibility of the authors and does not necessarily represent the official views of the National Institutes of Health. </a:t>
            </a:r>
          </a:p>
        </p:txBody>
      </p:sp>
      <p:sp>
        <p:nvSpPr>
          <p:cNvPr id="4" name="Slide Number Placeholder 3"/>
          <p:cNvSpPr>
            <a:spLocks noGrp="1"/>
          </p:cNvSpPr>
          <p:nvPr>
            <p:ph type="sldNum" sz="quarter" idx="12"/>
          </p:nvPr>
        </p:nvSpPr>
        <p:spPr/>
        <p:txBody>
          <a:bodyPr/>
          <a:lstStyle/>
          <a:p>
            <a:fld id="{23A446DA-D2FC-491E-A26B-6B2D41D55751}"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Strategy</a:t>
            </a:r>
          </a:p>
        </p:txBody>
      </p:sp>
      <p:sp>
        <p:nvSpPr>
          <p:cNvPr id="3" name="Content Placeholder 2"/>
          <p:cNvSpPr>
            <a:spLocks noGrp="1"/>
          </p:cNvSpPr>
          <p:nvPr>
            <p:ph idx="1"/>
          </p:nvPr>
        </p:nvSpPr>
        <p:spPr/>
        <p:txBody>
          <a:bodyPr>
            <a:normAutofit/>
          </a:bodyPr>
          <a:lstStyle/>
          <a:p>
            <a:r>
              <a:rPr lang="en-US" dirty="0"/>
              <a:t>Creating disease-specific efficient trial designs</a:t>
            </a:r>
          </a:p>
          <a:p>
            <a:pPr marL="0" indent="0">
              <a:buNone/>
            </a:pPr>
            <a:endParaRPr lang="en-US" dirty="0"/>
          </a:p>
        </p:txBody>
      </p:sp>
      <p:sp>
        <p:nvSpPr>
          <p:cNvPr id="4" name="Slide Number Placeholder 3"/>
          <p:cNvSpPr>
            <a:spLocks noGrp="1"/>
          </p:cNvSpPr>
          <p:nvPr>
            <p:ph type="sldNum" sz="quarter" idx="12"/>
          </p:nvPr>
        </p:nvSpPr>
        <p:spPr/>
        <p:txBody>
          <a:bodyPr/>
          <a:lstStyle/>
          <a:p>
            <a:fld id="{23A446DA-D2FC-491E-A26B-6B2D41D55751}" type="slidenum">
              <a:rPr lang="en-US" smtClean="0"/>
              <a:pPr/>
              <a:t>4</a:t>
            </a:fld>
            <a:endParaRPr lang="en-US" dirty="0"/>
          </a:p>
        </p:txBody>
      </p:sp>
    </p:spTree>
    <p:extLst>
      <p:ext uri="{BB962C8B-B14F-4D97-AF65-F5344CB8AC3E}">
        <p14:creationId xmlns:p14="http://schemas.microsoft.com/office/powerpoint/2010/main" val="1547313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300C5-09EC-401D-ABD5-2AB33E19FB55}"/>
              </a:ext>
            </a:extLst>
          </p:cNvPr>
          <p:cNvSpPr>
            <a:spLocks noGrp="1"/>
          </p:cNvSpPr>
          <p:nvPr>
            <p:ph type="title"/>
          </p:nvPr>
        </p:nvSpPr>
        <p:spPr/>
        <p:txBody>
          <a:bodyPr/>
          <a:lstStyle/>
          <a:p>
            <a:pPr algn="ctr"/>
            <a:r>
              <a:rPr lang="en-US" dirty="0"/>
              <a:t>Opportunity to Accelerate Research</a:t>
            </a:r>
          </a:p>
        </p:txBody>
      </p:sp>
      <p:sp>
        <p:nvSpPr>
          <p:cNvPr id="3" name="Content Placeholder 2">
            <a:extLst>
              <a:ext uri="{FF2B5EF4-FFF2-40B4-BE49-F238E27FC236}">
                <a16:creationId xmlns:a16="http://schemas.microsoft.com/office/drawing/2014/main" id="{83198898-DA6D-49CB-909F-1B6B245034D8}"/>
              </a:ext>
            </a:extLst>
          </p:cNvPr>
          <p:cNvSpPr>
            <a:spLocks noGrp="1"/>
          </p:cNvSpPr>
          <p:nvPr>
            <p:ph idx="1"/>
          </p:nvPr>
        </p:nvSpPr>
        <p:spPr/>
        <p:txBody>
          <a:bodyPr/>
          <a:lstStyle/>
          <a:p>
            <a:r>
              <a:rPr lang="en-US" sz="2000" dirty="0"/>
              <a:t>Example. PROGRESS 1 (BMT CTN 1203) &amp;PROGRESS III (BMT CTN 1703) </a:t>
            </a:r>
          </a:p>
          <a:p>
            <a:endParaRPr lang="en-US" dirty="0"/>
          </a:p>
        </p:txBody>
      </p:sp>
      <p:sp>
        <p:nvSpPr>
          <p:cNvPr id="4" name="Footer Placeholder 3">
            <a:extLst>
              <a:ext uri="{FF2B5EF4-FFF2-40B4-BE49-F238E27FC236}">
                <a16:creationId xmlns:a16="http://schemas.microsoft.com/office/drawing/2014/main" id="{41B790B5-2B2C-486E-BA82-0CEDC49FC9D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1BA6E16-9FBC-4EC2-8F91-DD4F24C91DF3}"/>
              </a:ext>
            </a:extLst>
          </p:cNvPr>
          <p:cNvSpPr>
            <a:spLocks noGrp="1"/>
          </p:cNvSpPr>
          <p:nvPr>
            <p:ph type="sldNum" sz="quarter" idx="12"/>
          </p:nvPr>
        </p:nvSpPr>
        <p:spPr/>
        <p:txBody>
          <a:bodyPr/>
          <a:lstStyle/>
          <a:p>
            <a:fld id="{23A446DA-D2FC-491E-A26B-6B2D41D55751}" type="slidenum">
              <a:rPr lang="en-US" smtClean="0"/>
              <a:pPr/>
              <a:t>5</a:t>
            </a:fld>
            <a:endParaRPr lang="en-US" dirty="0"/>
          </a:p>
        </p:txBody>
      </p:sp>
      <p:pic>
        <p:nvPicPr>
          <p:cNvPr id="6" name="Picture 5">
            <a:extLst>
              <a:ext uri="{FF2B5EF4-FFF2-40B4-BE49-F238E27FC236}">
                <a16:creationId xmlns:a16="http://schemas.microsoft.com/office/drawing/2014/main" id="{DF64A9ED-5DA3-4D2F-80EE-37B60F71532C}"/>
              </a:ext>
            </a:extLst>
          </p:cNvPr>
          <p:cNvPicPr>
            <a:picLocks noChangeAspect="1"/>
          </p:cNvPicPr>
          <p:nvPr/>
        </p:nvPicPr>
        <p:blipFill>
          <a:blip r:embed="rId2"/>
          <a:stretch>
            <a:fillRect/>
          </a:stretch>
        </p:blipFill>
        <p:spPr>
          <a:xfrm>
            <a:off x="1289967" y="2043206"/>
            <a:ext cx="9612066" cy="3210373"/>
          </a:xfrm>
          <a:prstGeom prst="rect">
            <a:avLst/>
          </a:prstGeom>
        </p:spPr>
      </p:pic>
    </p:spTree>
    <p:extLst>
      <p:ext uri="{BB962C8B-B14F-4D97-AF65-F5344CB8AC3E}">
        <p14:creationId xmlns:p14="http://schemas.microsoft.com/office/powerpoint/2010/main" val="2492670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188E78F-7DDD-44DA-99B4-5703790F7632}"/>
              </a:ext>
            </a:extLst>
          </p:cNvPr>
          <p:cNvSpPr>
            <a:spLocks noGrp="1"/>
          </p:cNvSpPr>
          <p:nvPr>
            <p:ph type="sldNum" sz="quarter" idx="10"/>
          </p:nvPr>
        </p:nvSpPr>
        <p:spPr/>
        <p:txBody>
          <a:bodyPr/>
          <a:lstStyle/>
          <a:p>
            <a:pPr>
              <a:defRPr/>
            </a:pPr>
            <a:fld id="{87A42AFF-E73B-487B-9783-10FFC85EF676}" type="slidenum">
              <a:rPr lang="en-US" smtClean="0">
                <a:solidFill>
                  <a:prstClr val="black"/>
                </a:solidFill>
              </a:rPr>
              <a:pPr>
                <a:defRPr/>
              </a:pPr>
              <a:t>6</a:t>
            </a:fld>
            <a:endParaRPr lang="en-US" dirty="0">
              <a:solidFill>
                <a:prstClr val="black"/>
              </a:solidFill>
            </a:endParaRPr>
          </a:p>
        </p:txBody>
      </p:sp>
      <p:sp>
        <p:nvSpPr>
          <p:cNvPr id="3" name="Title 2">
            <a:extLst>
              <a:ext uri="{FF2B5EF4-FFF2-40B4-BE49-F238E27FC236}">
                <a16:creationId xmlns:a16="http://schemas.microsoft.com/office/drawing/2014/main" id="{231F7E07-1E57-461D-9342-2D1677BE1644}"/>
              </a:ext>
            </a:extLst>
          </p:cNvPr>
          <p:cNvSpPr>
            <a:spLocks noGrp="1"/>
          </p:cNvSpPr>
          <p:nvPr>
            <p:ph type="title"/>
          </p:nvPr>
        </p:nvSpPr>
        <p:spPr/>
        <p:txBody>
          <a:bodyPr/>
          <a:lstStyle/>
          <a:p>
            <a:r>
              <a:rPr lang="en-US" dirty="0">
                <a:effectLst/>
              </a:rPr>
              <a:t>Adaptive Platform Trial</a:t>
            </a:r>
          </a:p>
        </p:txBody>
      </p:sp>
      <p:cxnSp>
        <p:nvCxnSpPr>
          <p:cNvPr id="6" name="Straight Arrow Connector 5">
            <a:extLst>
              <a:ext uri="{FF2B5EF4-FFF2-40B4-BE49-F238E27FC236}">
                <a16:creationId xmlns:a16="http://schemas.microsoft.com/office/drawing/2014/main" id="{A5918A6A-8970-43CC-9C13-9486A2C37B89}"/>
              </a:ext>
            </a:extLst>
          </p:cNvPr>
          <p:cNvCxnSpPr>
            <a:cxnSpLocks/>
          </p:cNvCxnSpPr>
          <p:nvPr/>
        </p:nvCxnSpPr>
        <p:spPr>
          <a:xfrm>
            <a:off x="1989711" y="3429000"/>
            <a:ext cx="2732876"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CADAF7F7-2A73-4DDC-BA1D-402D74233C9B}"/>
              </a:ext>
            </a:extLst>
          </p:cNvPr>
          <p:cNvCxnSpPr/>
          <p:nvPr/>
        </p:nvCxnSpPr>
        <p:spPr>
          <a:xfrm>
            <a:off x="1939332" y="4081513"/>
            <a:ext cx="2833635"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0" name="Straight Arrow Connector 9">
            <a:extLst>
              <a:ext uri="{FF2B5EF4-FFF2-40B4-BE49-F238E27FC236}">
                <a16:creationId xmlns:a16="http://schemas.microsoft.com/office/drawing/2014/main" id="{957EB193-5908-41EB-903B-CC7FA8026388}"/>
              </a:ext>
            </a:extLst>
          </p:cNvPr>
          <p:cNvCxnSpPr/>
          <p:nvPr/>
        </p:nvCxnSpPr>
        <p:spPr>
          <a:xfrm>
            <a:off x="4894984" y="4944043"/>
            <a:ext cx="3938954" cy="0"/>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sp>
        <p:nvSpPr>
          <p:cNvPr id="13" name="TextBox 12">
            <a:extLst>
              <a:ext uri="{FF2B5EF4-FFF2-40B4-BE49-F238E27FC236}">
                <a16:creationId xmlns:a16="http://schemas.microsoft.com/office/drawing/2014/main" id="{FD0CE99E-6715-4355-A370-F551E2E36DC3}"/>
              </a:ext>
            </a:extLst>
          </p:cNvPr>
          <p:cNvSpPr txBox="1"/>
          <p:nvPr/>
        </p:nvSpPr>
        <p:spPr>
          <a:xfrm>
            <a:off x="2117315" y="2951807"/>
            <a:ext cx="2378486" cy="369332"/>
          </a:xfrm>
          <a:prstGeom prst="rect">
            <a:avLst/>
          </a:prstGeom>
          <a:noFill/>
        </p:spPr>
        <p:txBody>
          <a:bodyPr wrap="square" rtlCol="0">
            <a:spAutoFit/>
          </a:bodyPr>
          <a:lstStyle/>
          <a:p>
            <a:pPr algn="ctr"/>
            <a:r>
              <a:rPr lang="en-US" dirty="0"/>
              <a:t>Arm A</a:t>
            </a:r>
          </a:p>
        </p:txBody>
      </p:sp>
      <p:sp>
        <p:nvSpPr>
          <p:cNvPr id="14" name="TextBox 13">
            <a:extLst>
              <a:ext uri="{FF2B5EF4-FFF2-40B4-BE49-F238E27FC236}">
                <a16:creationId xmlns:a16="http://schemas.microsoft.com/office/drawing/2014/main" id="{E81BD5A8-D4F6-43B4-B080-7FD3881A42A9}"/>
              </a:ext>
            </a:extLst>
          </p:cNvPr>
          <p:cNvSpPr txBox="1"/>
          <p:nvPr/>
        </p:nvSpPr>
        <p:spPr>
          <a:xfrm>
            <a:off x="2899216" y="3587806"/>
            <a:ext cx="825867" cy="369332"/>
          </a:xfrm>
          <a:prstGeom prst="rect">
            <a:avLst/>
          </a:prstGeom>
          <a:noFill/>
        </p:spPr>
        <p:txBody>
          <a:bodyPr wrap="none" rtlCol="0">
            <a:spAutoFit/>
          </a:bodyPr>
          <a:lstStyle/>
          <a:p>
            <a:r>
              <a:rPr lang="en-US" dirty="0"/>
              <a:t>Arm B</a:t>
            </a:r>
          </a:p>
        </p:txBody>
      </p:sp>
      <p:sp>
        <p:nvSpPr>
          <p:cNvPr id="15" name="TextBox 14">
            <a:extLst>
              <a:ext uri="{FF2B5EF4-FFF2-40B4-BE49-F238E27FC236}">
                <a16:creationId xmlns:a16="http://schemas.microsoft.com/office/drawing/2014/main" id="{3C53253A-4510-4E74-B3DC-BBA9C9C13128}"/>
              </a:ext>
            </a:extLst>
          </p:cNvPr>
          <p:cNvSpPr txBox="1"/>
          <p:nvPr/>
        </p:nvSpPr>
        <p:spPr>
          <a:xfrm>
            <a:off x="6604438" y="4424087"/>
            <a:ext cx="838691" cy="369332"/>
          </a:xfrm>
          <a:prstGeom prst="rect">
            <a:avLst/>
          </a:prstGeom>
          <a:noFill/>
        </p:spPr>
        <p:txBody>
          <a:bodyPr wrap="none" rtlCol="0">
            <a:spAutoFit/>
          </a:bodyPr>
          <a:lstStyle/>
          <a:p>
            <a:r>
              <a:rPr lang="en-US" dirty="0"/>
              <a:t>Arm C</a:t>
            </a:r>
          </a:p>
        </p:txBody>
      </p:sp>
      <p:cxnSp>
        <p:nvCxnSpPr>
          <p:cNvPr id="17" name="Straight Arrow Connector 16">
            <a:extLst>
              <a:ext uri="{FF2B5EF4-FFF2-40B4-BE49-F238E27FC236}">
                <a16:creationId xmlns:a16="http://schemas.microsoft.com/office/drawing/2014/main" id="{8717529C-67F5-4612-92CF-C7273F4C2A2D}"/>
              </a:ext>
            </a:extLst>
          </p:cNvPr>
          <p:cNvCxnSpPr/>
          <p:nvPr/>
        </p:nvCxnSpPr>
        <p:spPr>
          <a:xfrm>
            <a:off x="1802319" y="5438252"/>
            <a:ext cx="7094137"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8" name="TextBox 17">
            <a:extLst>
              <a:ext uri="{FF2B5EF4-FFF2-40B4-BE49-F238E27FC236}">
                <a16:creationId xmlns:a16="http://schemas.microsoft.com/office/drawing/2014/main" id="{58788A0F-CCD5-47BC-BD63-D373CC3606E3}"/>
              </a:ext>
            </a:extLst>
          </p:cNvPr>
          <p:cNvSpPr txBox="1"/>
          <p:nvPr/>
        </p:nvSpPr>
        <p:spPr>
          <a:xfrm>
            <a:off x="1406173" y="5657368"/>
            <a:ext cx="1082348" cy="369332"/>
          </a:xfrm>
          <a:prstGeom prst="rect">
            <a:avLst/>
          </a:prstGeom>
          <a:noFill/>
        </p:spPr>
        <p:txBody>
          <a:bodyPr wrap="none" rtlCol="0">
            <a:spAutoFit/>
          </a:bodyPr>
          <a:lstStyle/>
          <a:p>
            <a:r>
              <a:rPr lang="en-US" dirty="0"/>
              <a:t>1/1/2022</a:t>
            </a:r>
          </a:p>
        </p:txBody>
      </p:sp>
      <p:sp>
        <p:nvSpPr>
          <p:cNvPr id="22" name="TextBox 21">
            <a:extLst>
              <a:ext uri="{FF2B5EF4-FFF2-40B4-BE49-F238E27FC236}">
                <a16:creationId xmlns:a16="http://schemas.microsoft.com/office/drawing/2014/main" id="{8FD3D90A-0669-4166-9335-A014AEEF6012}"/>
              </a:ext>
            </a:extLst>
          </p:cNvPr>
          <p:cNvSpPr txBox="1"/>
          <p:nvPr/>
        </p:nvSpPr>
        <p:spPr>
          <a:xfrm>
            <a:off x="4419600" y="5691358"/>
            <a:ext cx="1143000" cy="369332"/>
          </a:xfrm>
          <a:prstGeom prst="rect">
            <a:avLst/>
          </a:prstGeom>
          <a:noFill/>
        </p:spPr>
        <p:txBody>
          <a:bodyPr wrap="square" rtlCol="0">
            <a:spAutoFit/>
          </a:bodyPr>
          <a:lstStyle/>
          <a:p>
            <a:r>
              <a:rPr lang="en-US" dirty="0"/>
              <a:t>1/1/2023</a:t>
            </a:r>
          </a:p>
        </p:txBody>
      </p:sp>
      <p:cxnSp>
        <p:nvCxnSpPr>
          <p:cNvPr id="24" name="Straight Connector 23">
            <a:extLst>
              <a:ext uri="{FF2B5EF4-FFF2-40B4-BE49-F238E27FC236}">
                <a16:creationId xmlns:a16="http://schemas.microsoft.com/office/drawing/2014/main" id="{806B5CFA-A589-4D82-ACD6-037EF8C07D8C}"/>
              </a:ext>
            </a:extLst>
          </p:cNvPr>
          <p:cNvCxnSpPr>
            <a:cxnSpLocks/>
          </p:cNvCxnSpPr>
          <p:nvPr/>
        </p:nvCxnSpPr>
        <p:spPr>
          <a:xfrm>
            <a:off x="4886969" y="5245435"/>
            <a:ext cx="0" cy="445923"/>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8161B26C-965F-4601-99C3-EE9613A7665C}"/>
              </a:ext>
            </a:extLst>
          </p:cNvPr>
          <p:cNvCxnSpPr>
            <a:cxnSpLocks/>
          </p:cNvCxnSpPr>
          <p:nvPr/>
        </p:nvCxnSpPr>
        <p:spPr>
          <a:xfrm>
            <a:off x="1802319" y="5245435"/>
            <a:ext cx="0" cy="385633"/>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34C27432-8790-4E60-961C-F1C01592A911}"/>
              </a:ext>
            </a:extLst>
          </p:cNvPr>
          <p:cNvCxnSpPr>
            <a:cxnSpLocks/>
          </p:cNvCxnSpPr>
          <p:nvPr/>
        </p:nvCxnSpPr>
        <p:spPr>
          <a:xfrm>
            <a:off x="4894984" y="4093851"/>
            <a:ext cx="4009292"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20" name="TextBox 19">
            <a:extLst>
              <a:ext uri="{FF2B5EF4-FFF2-40B4-BE49-F238E27FC236}">
                <a16:creationId xmlns:a16="http://schemas.microsoft.com/office/drawing/2014/main" id="{C7BABB99-37BD-456E-82D1-937F8BA55472}"/>
              </a:ext>
            </a:extLst>
          </p:cNvPr>
          <p:cNvSpPr txBox="1"/>
          <p:nvPr/>
        </p:nvSpPr>
        <p:spPr>
          <a:xfrm>
            <a:off x="6585791" y="3561807"/>
            <a:ext cx="825867" cy="369332"/>
          </a:xfrm>
          <a:prstGeom prst="rect">
            <a:avLst/>
          </a:prstGeom>
          <a:noFill/>
        </p:spPr>
        <p:txBody>
          <a:bodyPr wrap="none" rtlCol="0">
            <a:spAutoFit/>
          </a:bodyPr>
          <a:lstStyle/>
          <a:p>
            <a:r>
              <a:rPr lang="en-US" dirty="0"/>
              <a:t>Arm B</a:t>
            </a:r>
          </a:p>
        </p:txBody>
      </p:sp>
      <p:sp>
        <p:nvSpPr>
          <p:cNvPr id="5" name="Rectangle 4">
            <a:extLst>
              <a:ext uri="{FF2B5EF4-FFF2-40B4-BE49-F238E27FC236}">
                <a16:creationId xmlns:a16="http://schemas.microsoft.com/office/drawing/2014/main" id="{7BB6C952-7869-465B-80E3-5504AA5894D3}"/>
              </a:ext>
            </a:extLst>
          </p:cNvPr>
          <p:cNvSpPr/>
          <p:nvPr/>
        </p:nvSpPr>
        <p:spPr>
          <a:xfrm>
            <a:off x="1242449" y="1375648"/>
            <a:ext cx="8892148" cy="830997"/>
          </a:xfrm>
          <a:prstGeom prst="rect">
            <a:avLst/>
          </a:prstGeom>
        </p:spPr>
        <p:txBody>
          <a:bodyPr wrap="square">
            <a:spAutoFit/>
          </a:bodyPr>
          <a:lstStyle/>
          <a:p>
            <a:pPr marL="285750" indent="-285750">
              <a:buFont typeface="Arial" panose="020B0604020202020204" pitchFamily="34" charset="0"/>
              <a:buChar char="•"/>
            </a:pPr>
            <a:r>
              <a:rPr lang="en-US" sz="2400" dirty="0"/>
              <a:t>Studies multiple treatments for a single disease continually</a:t>
            </a:r>
          </a:p>
          <a:p>
            <a:pPr marL="742950" lvl="1" indent="-285750">
              <a:buFont typeface="Arial" panose="020B0604020202020204" pitchFamily="34" charset="0"/>
              <a:buChar char="•"/>
            </a:pPr>
            <a:r>
              <a:rPr lang="en-US" sz="2400" dirty="0"/>
              <a:t>Treatment arms can be dropped and added</a:t>
            </a:r>
          </a:p>
        </p:txBody>
      </p:sp>
    </p:spTree>
    <p:extLst>
      <p:ext uri="{BB962C8B-B14F-4D97-AF65-F5344CB8AC3E}">
        <p14:creationId xmlns:p14="http://schemas.microsoft.com/office/powerpoint/2010/main" val="4054882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087A3-A750-414B-A8AF-5BDA73541908}"/>
              </a:ext>
            </a:extLst>
          </p:cNvPr>
          <p:cNvSpPr>
            <a:spLocks noGrp="1"/>
          </p:cNvSpPr>
          <p:nvPr>
            <p:ph type="title"/>
          </p:nvPr>
        </p:nvSpPr>
        <p:spPr/>
        <p:txBody>
          <a:bodyPr>
            <a:normAutofit/>
          </a:bodyPr>
          <a:lstStyle/>
          <a:p>
            <a:r>
              <a:rPr lang="en-US" dirty="0">
                <a:effectLst/>
              </a:rPr>
              <a:t>Operational Aspects of a Platform Trial </a:t>
            </a:r>
            <a:br>
              <a:rPr lang="en-US" dirty="0">
                <a:effectLst/>
              </a:rPr>
            </a:br>
            <a:r>
              <a:rPr lang="en-US" sz="2000" dirty="0">
                <a:effectLst/>
              </a:rPr>
              <a:t>Adaptive Platform Trials Coalition </a:t>
            </a:r>
            <a:r>
              <a:rPr lang="da-DK" sz="2000" i="1" dirty="0">
                <a:effectLst/>
              </a:rPr>
              <a:t>Nat Rev Drug Discov</a:t>
            </a:r>
            <a:r>
              <a:rPr lang="da-DK" sz="2000" dirty="0">
                <a:effectLst/>
              </a:rPr>
              <a:t> (2019)</a:t>
            </a:r>
            <a:endParaRPr lang="en-US" i="1" dirty="0">
              <a:effectLst/>
            </a:endParaRPr>
          </a:p>
        </p:txBody>
      </p:sp>
      <p:sp>
        <p:nvSpPr>
          <p:cNvPr id="3" name="Content Placeholder 2">
            <a:extLst>
              <a:ext uri="{FF2B5EF4-FFF2-40B4-BE49-F238E27FC236}">
                <a16:creationId xmlns:a16="http://schemas.microsoft.com/office/drawing/2014/main" id="{F5A58B34-6903-4BB5-B686-28DA614E053B}"/>
              </a:ext>
            </a:extLst>
          </p:cNvPr>
          <p:cNvSpPr>
            <a:spLocks noGrp="1"/>
          </p:cNvSpPr>
          <p:nvPr>
            <p:ph idx="1"/>
          </p:nvPr>
        </p:nvSpPr>
        <p:spPr>
          <a:xfrm>
            <a:off x="609600" y="1062991"/>
            <a:ext cx="10972800" cy="4525963"/>
          </a:xfrm>
        </p:spPr>
        <p:txBody>
          <a:bodyPr/>
          <a:lstStyle/>
          <a:p>
            <a:r>
              <a:rPr lang="en-US" b="0" dirty="0"/>
              <a:t>Master protocol	</a:t>
            </a:r>
          </a:p>
          <a:p>
            <a:pPr lvl="1"/>
            <a:r>
              <a:rPr lang="en-US" b="0" dirty="0"/>
              <a:t>Modular format</a:t>
            </a:r>
          </a:p>
          <a:p>
            <a:pPr lvl="1"/>
            <a:r>
              <a:rPr lang="en-US" b="0" dirty="0"/>
              <a:t>Generic elements included in master protocol</a:t>
            </a:r>
          </a:p>
          <a:p>
            <a:pPr lvl="1"/>
            <a:r>
              <a:rPr lang="en-US" b="0" dirty="0"/>
              <a:t>Trial adaptations, e.g., adding new intervention, included in separate appendices</a:t>
            </a:r>
          </a:p>
          <a:p>
            <a:r>
              <a:rPr lang="en-US" b="0" dirty="0"/>
              <a:t>Use a centralized institutional review board</a:t>
            </a:r>
          </a:p>
          <a:p>
            <a:r>
              <a:rPr lang="en-US" b="0" dirty="0"/>
              <a:t>Data safety monitoring plan</a:t>
            </a:r>
          </a:p>
          <a:p>
            <a:pPr lvl="1"/>
            <a:r>
              <a:rPr lang="en-US" b="0" dirty="0"/>
              <a:t>Requires an experienced DSMB to oversee trial adaptations</a:t>
            </a:r>
          </a:p>
          <a:p>
            <a:pPr lvl="1"/>
            <a:r>
              <a:rPr lang="en-US" b="0" dirty="0"/>
              <a:t>Ensure adequate firewalls between the steering committee and the biostatistical team responsible for trial adaptations</a:t>
            </a:r>
          </a:p>
          <a:p>
            <a:r>
              <a:rPr lang="en-US" b="0" dirty="0"/>
              <a:t>Periodically report the platform trial results, e.g., with each new adaptation</a:t>
            </a:r>
          </a:p>
          <a:p>
            <a:endParaRPr lang="en-US" b="0" dirty="0"/>
          </a:p>
          <a:p>
            <a:pPr lvl="1"/>
            <a:endParaRPr lang="en-US" b="0" dirty="0"/>
          </a:p>
          <a:p>
            <a:pPr lvl="1"/>
            <a:endParaRPr lang="en-US" b="0" dirty="0"/>
          </a:p>
        </p:txBody>
      </p:sp>
    </p:spTree>
    <p:extLst>
      <p:ext uri="{BB962C8B-B14F-4D97-AF65-F5344CB8AC3E}">
        <p14:creationId xmlns:p14="http://schemas.microsoft.com/office/powerpoint/2010/main" val="707972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67053-E260-430E-B5EC-FD937A83432A}"/>
              </a:ext>
            </a:extLst>
          </p:cNvPr>
          <p:cNvSpPr>
            <a:spLocks noGrp="1"/>
          </p:cNvSpPr>
          <p:nvPr>
            <p:ph type="title"/>
          </p:nvPr>
        </p:nvSpPr>
        <p:spPr/>
        <p:txBody>
          <a:bodyPr>
            <a:normAutofit/>
          </a:bodyPr>
          <a:lstStyle/>
          <a:p>
            <a:pPr algn="ctr"/>
            <a:r>
              <a:rPr lang="en-US" dirty="0"/>
              <a:t>Proposed SOSS Phase II Platform Trials</a:t>
            </a:r>
          </a:p>
        </p:txBody>
      </p:sp>
      <p:sp>
        <p:nvSpPr>
          <p:cNvPr id="3" name="Content Placeholder 2">
            <a:extLst>
              <a:ext uri="{FF2B5EF4-FFF2-40B4-BE49-F238E27FC236}">
                <a16:creationId xmlns:a16="http://schemas.microsoft.com/office/drawing/2014/main" id="{D800365C-4374-4493-9D45-A747E1834E71}"/>
              </a:ext>
            </a:extLst>
          </p:cNvPr>
          <p:cNvSpPr>
            <a:spLocks noGrp="1"/>
          </p:cNvSpPr>
          <p:nvPr>
            <p:ph idx="1"/>
          </p:nvPr>
        </p:nvSpPr>
        <p:spPr/>
        <p:txBody>
          <a:bodyPr>
            <a:normAutofit/>
          </a:bodyPr>
          <a:lstStyle/>
          <a:p>
            <a:r>
              <a:rPr lang="en-US" dirty="0"/>
              <a:t>Steroids plus novel agents for high-risk GI GVHD</a:t>
            </a:r>
          </a:p>
          <a:p>
            <a:pPr lvl="0"/>
            <a:r>
              <a:rPr lang="en-US" dirty="0"/>
              <a:t>Post-HCT maintenance therapies for:</a:t>
            </a:r>
          </a:p>
          <a:p>
            <a:pPr lvl="1"/>
            <a:r>
              <a:rPr lang="en-US" dirty="0"/>
              <a:t> High-risk AML</a:t>
            </a:r>
          </a:p>
          <a:p>
            <a:pPr lvl="1"/>
            <a:r>
              <a:rPr lang="en-US" dirty="0"/>
              <a:t> Myeloid malignancies harboring p53 mutations</a:t>
            </a:r>
          </a:p>
          <a:p>
            <a:pPr lvl="2"/>
            <a:r>
              <a:rPr lang="en-US" dirty="0"/>
              <a:t>Advantageous for finding targeted therapies in subpopulations</a:t>
            </a:r>
          </a:p>
          <a:p>
            <a:pPr marL="0" indent="0">
              <a:buNone/>
            </a:pPr>
            <a:endParaRPr lang="en-US" sz="2600" dirty="0"/>
          </a:p>
          <a:p>
            <a:r>
              <a:rPr lang="en-US" sz="2600" dirty="0"/>
              <a:t>Discourage evaluating experimental treatments against historical rate</a:t>
            </a:r>
          </a:p>
          <a:p>
            <a:pPr lvl="1"/>
            <a:r>
              <a:rPr lang="en-US" sz="2400" dirty="0"/>
              <a:t>Unknown biases can exist, e.g., temporal changes in patient selection</a:t>
            </a:r>
          </a:p>
          <a:p>
            <a:endParaRPr lang="en-US" dirty="0"/>
          </a:p>
          <a:p>
            <a:pPr marL="0" indent="0">
              <a:buNone/>
            </a:pPr>
            <a:endParaRPr lang="en-US" dirty="0"/>
          </a:p>
          <a:p>
            <a:pPr marL="457200" lvl="1" indent="0">
              <a:buNone/>
            </a:pPr>
            <a:endParaRPr lang="en-US" dirty="0"/>
          </a:p>
          <a:p>
            <a:pPr lvl="1"/>
            <a:endParaRPr lang="en-US" dirty="0"/>
          </a:p>
          <a:p>
            <a:pPr marL="457200" lvl="1" indent="0">
              <a:buNone/>
            </a:pPr>
            <a:endParaRPr lang="en-US" dirty="0"/>
          </a:p>
          <a:p>
            <a:endParaRPr lang="en-US" dirty="0"/>
          </a:p>
          <a:p>
            <a:endParaRPr lang="en-US" dirty="0"/>
          </a:p>
          <a:p>
            <a:pPr marL="0" indent="0">
              <a:buNone/>
            </a:pPr>
            <a:endParaRPr lang="en-US" dirty="0"/>
          </a:p>
        </p:txBody>
      </p:sp>
      <p:sp>
        <p:nvSpPr>
          <p:cNvPr id="4" name="Footer Placeholder 3">
            <a:extLst>
              <a:ext uri="{FF2B5EF4-FFF2-40B4-BE49-F238E27FC236}">
                <a16:creationId xmlns:a16="http://schemas.microsoft.com/office/drawing/2014/main" id="{33692527-24B3-47C8-AC81-4FDA1813C24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8FC7FE8-BABE-4518-B713-61ACB279682D}"/>
              </a:ext>
            </a:extLst>
          </p:cNvPr>
          <p:cNvSpPr>
            <a:spLocks noGrp="1"/>
          </p:cNvSpPr>
          <p:nvPr>
            <p:ph type="sldNum" sz="quarter" idx="12"/>
          </p:nvPr>
        </p:nvSpPr>
        <p:spPr/>
        <p:txBody>
          <a:bodyPr/>
          <a:lstStyle/>
          <a:p>
            <a:fld id="{23A446DA-D2FC-491E-A26B-6B2D41D55751}" type="slidenum">
              <a:rPr lang="en-US" smtClean="0"/>
              <a:pPr/>
              <a:t>8</a:t>
            </a:fld>
            <a:endParaRPr lang="en-US" dirty="0"/>
          </a:p>
        </p:txBody>
      </p:sp>
    </p:spTree>
    <p:extLst>
      <p:ext uri="{BB962C8B-B14F-4D97-AF65-F5344CB8AC3E}">
        <p14:creationId xmlns:p14="http://schemas.microsoft.com/office/powerpoint/2010/main" val="3216383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9B9D5-2EB5-41F4-8AD8-C2635A74FFE0}"/>
              </a:ext>
            </a:extLst>
          </p:cNvPr>
          <p:cNvSpPr>
            <a:spLocks noGrp="1"/>
          </p:cNvSpPr>
          <p:nvPr>
            <p:ph type="title"/>
          </p:nvPr>
        </p:nvSpPr>
        <p:spPr/>
        <p:txBody>
          <a:bodyPr/>
          <a:lstStyle/>
          <a:p>
            <a:pPr algn="ctr"/>
            <a:r>
              <a:rPr lang="en-US" dirty="0"/>
              <a:t>Challenges for Phase II Trials</a:t>
            </a:r>
          </a:p>
        </p:txBody>
      </p:sp>
      <p:sp>
        <p:nvSpPr>
          <p:cNvPr id="3" name="Content Placeholder 2">
            <a:extLst>
              <a:ext uri="{FF2B5EF4-FFF2-40B4-BE49-F238E27FC236}">
                <a16:creationId xmlns:a16="http://schemas.microsoft.com/office/drawing/2014/main" id="{635EDADC-67FF-4AAD-A556-14D19FC1DAA3}"/>
              </a:ext>
            </a:extLst>
          </p:cNvPr>
          <p:cNvSpPr>
            <a:spLocks noGrp="1"/>
          </p:cNvSpPr>
          <p:nvPr>
            <p:ph idx="1"/>
          </p:nvPr>
        </p:nvSpPr>
        <p:spPr/>
        <p:txBody>
          <a:bodyPr/>
          <a:lstStyle/>
          <a:p>
            <a:r>
              <a:rPr lang="en-US" dirty="0"/>
              <a:t>Need to have a reliable shorter-term endpoint, e.g., PFS</a:t>
            </a:r>
          </a:p>
          <a:p>
            <a:r>
              <a:rPr lang="en-US" dirty="0"/>
              <a:t>Evolving biomarker panels</a:t>
            </a:r>
          </a:p>
          <a:p>
            <a:r>
              <a:rPr lang="en-US" dirty="0"/>
              <a:t>How to decide which treatments advance to phase III?</a:t>
            </a:r>
          </a:p>
          <a:p>
            <a:r>
              <a:rPr lang="en-US" dirty="0"/>
              <a:t>Successful phase II platform needs:</a:t>
            </a:r>
          </a:p>
          <a:p>
            <a:pPr lvl="1"/>
            <a:r>
              <a:rPr lang="en-US" dirty="0"/>
              <a:t>Ability to advance arm to phase III and start new arm in phase II</a:t>
            </a:r>
          </a:p>
          <a:p>
            <a:pPr lvl="1"/>
            <a:r>
              <a:rPr lang="en-US" dirty="0"/>
              <a:t>Flexibility to go beyond standard funding cycle</a:t>
            </a:r>
          </a:p>
          <a:p>
            <a:pPr lvl="2"/>
            <a:r>
              <a:rPr lang="en-US" dirty="0"/>
              <a:t>Industry fee per participant or treatment arm</a:t>
            </a:r>
          </a:p>
          <a:p>
            <a:pPr lvl="2"/>
            <a:r>
              <a:rPr lang="en-US" dirty="0"/>
              <a:t>Non-profit organizations</a:t>
            </a:r>
          </a:p>
          <a:p>
            <a:pPr lvl="3"/>
            <a:r>
              <a:rPr lang="en-US" sz="2400" dirty="0"/>
              <a:t>Beat AML Master Clinical Trial, Leukemia and Lymphoma Society</a:t>
            </a:r>
          </a:p>
        </p:txBody>
      </p:sp>
      <p:sp>
        <p:nvSpPr>
          <p:cNvPr id="4" name="Footer Placeholder 3">
            <a:extLst>
              <a:ext uri="{FF2B5EF4-FFF2-40B4-BE49-F238E27FC236}">
                <a16:creationId xmlns:a16="http://schemas.microsoft.com/office/drawing/2014/main" id="{F580D6B1-62AF-422A-9A61-57DF5F856ED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863EF93-8CC6-4DCE-87C8-A276CDF00FEE}"/>
              </a:ext>
            </a:extLst>
          </p:cNvPr>
          <p:cNvSpPr>
            <a:spLocks noGrp="1"/>
          </p:cNvSpPr>
          <p:nvPr>
            <p:ph type="sldNum" sz="quarter" idx="12"/>
          </p:nvPr>
        </p:nvSpPr>
        <p:spPr/>
        <p:txBody>
          <a:bodyPr/>
          <a:lstStyle/>
          <a:p>
            <a:fld id="{23A446DA-D2FC-491E-A26B-6B2D41D55751}" type="slidenum">
              <a:rPr lang="en-US" smtClean="0"/>
              <a:pPr/>
              <a:t>9</a:t>
            </a:fld>
            <a:endParaRPr lang="en-US" dirty="0"/>
          </a:p>
        </p:txBody>
      </p:sp>
    </p:spTree>
    <p:extLst>
      <p:ext uri="{BB962C8B-B14F-4D97-AF65-F5344CB8AC3E}">
        <p14:creationId xmlns:p14="http://schemas.microsoft.com/office/powerpoint/2010/main" val="1433659982"/>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DFDFD"/>
      </a:lt1>
      <a:dk2>
        <a:srgbClr val="000000"/>
      </a:dk2>
      <a:lt2>
        <a:srgbClr val="000000"/>
      </a:lt2>
      <a:accent1>
        <a:srgbClr val="693C74"/>
      </a:accent1>
      <a:accent2>
        <a:srgbClr val="63A70A"/>
      </a:accent2>
      <a:accent3>
        <a:srgbClr val="00A0DD"/>
      </a:accent3>
      <a:accent4>
        <a:srgbClr val="EA7200"/>
      </a:accent4>
      <a:accent5>
        <a:srgbClr val="0079C1"/>
      </a:accent5>
      <a:accent6>
        <a:srgbClr val="F6B331"/>
      </a:accent6>
      <a:hlink>
        <a:srgbClr val="0079C1"/>
      </a:hlink>
      <a:folHlink>
        <a:srgbClr val="00A1D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5403</TotalTime>
  <Words>1241</Words>
  <Application>Microsoft Office PowerPoint</Application>
  <PresentationFormat>Widescreen</PresentationFormat>
  <Paragraphs>175</Paragraphs>
  <Slides>16</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PowerPoint Presentation</vt:lpstr>
      <vt:lpstr>Conflict of Interest Disclosure</vt:lpstr>
      <vt:lpstr>Committee Members</vt:lpstr>
      <vt:lpstr>Strategy</vt:lpstr>
      <vt:lpstr>Opportunity to Accelerate Research</vt:lpstr>
      <vt:lpstr>Adaptive Platform Trial</vt:lpstr>
      <vt:lpstr>Operational Aspects of a Platform Trial  Adaptive Platform Trials Coalition Nat Rev Drug Discov (2019)</vt:lpstr>
      <vt:lpstr>Proposed SOSS Phase II Platform Trials</vt:lpstr>
      <vt:lpstr>Challenges for Phase II Trials</vt:lpstr>
      <vt:lpstr>Phase II/III Platform Trials</vt:lpstr>
      <vt:lpstr>Stand-Alone Randomized Phase II and III Trials</vt:lpstr>
      <vt:lpstr>Seamless Randomized Phase II/III Trial</vt:lpstr>
      <vt:lpstr>Skip Randomized Phase II and go directly to Phase III</vt:lpstr>
      <vt:lpstr>Conclusions</vt:lpstr>
      <vt:lpstr>References</vt:lpstr>
      <vt:lpstr>  Q&amp;A Session</vt:lpstr>
    </vt:vector>
  </TitlesOfParts>
  <Company>NMDP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mkolb</dc:creator>
  <cp:lastModifiedBy>Amy Foley</cp:lastModifiedBy>
  <cp:revision>536</cp:revision>
  <dcterms:created xsi:type="dcterms:W3CDTF">2013-11-19T17:32:59Z</dcterms:created>
  <dcterms:modified xsi:type="dcterms:W3CDTF">2021-03-05T20:03:08Z</dcterms:modified>
</cp:coreProperties>
</file>