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32"/>
  </p:notesMasterIdLst>
  <p:handoutMasterIdLst>
    <p:handoutMasterId r:id="rId33"/>
  </p:handoutMasterIdLst>
  <p:sldIdLst>
    <p:sldId id="326" r:id="rId3"/>
    <p:sldId id="297" r:id="rId4"/>
    <p:sldId id="301" r:id="rId5"/>
    <p:sldId id="299" r:id="rId6"/>
    <p:sldId id="287" r:id="rId7"/>
    <p:sldId id="288" r:id="rId8"/>
    <p:sldId id="307" r:id="rId9"/>
    <p:sldId id="308" r:id="rId10"/>
    <p:sldId id="309" r:id="rId11"/>
    <p:sldId id="310" r:id="rId12"/>
    <p:sldId id="311" r:id="rId13"/>
    <p:sldId id="290" r:id="rId14"/>
    <p:sldId id="291" r:id="rId15"/>
    <p:sldId id="312" r:id="rId16"/>
    <p:sldId id="292" r:id="rId17"/>
    <p:sldId id="313" r:id="rId18"/>
    <p:sldId id="314" r:id="rId19"/>
    <p:sldId id="315" r:id="rId20"/>
    <p:sldId id="316" r:id="rId21"/>
    <p:sldId id="317" r:id="rId22"/>
    <p:sldId id="320" r:id="rId23"/>
    <p:sldId id="321" r:id="rId24"/>
    <p:sldId id="322" r:id="rId25"/>
    <p:sldId id="323" r:id="rId26"/>
    <p:sldId id="324" r:id="rId27"/>
    <p:sldId id="318" r:id="rId28"/>
    <p:sldId id="319" r:id="rId29"/>
    <p:sldId id="325" r:id="rId30"/>
    <p:sldId id="270"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93C74"/>
    <a:srgbClr val="FDFDFD"/>
    <a:srgbClr val="6D6C6E"/>
    <a:srgbClr val="757478"/>
    <a:srgbClr val="7C4789"/>
    <a:srgbClr val="B788C2"/>
    <a:srgbClr val="5E346A"/>
    <a:srgbClr val="412648"/>
    <a:srgbClr val="4527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2230" autoAdjust="0"/>
  </p:normalViewPr>
  <p:slideViewPr>
    <p:cSldViewPr>
      <p:cViewPr varScale="1">
        <p:scale>
          <a:sx n="105" d="100"/>
          <a:sy n="105" d="100"/>
        </p:scale>
        <p:origin x="840" y="10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A49EE12-014D-4C5E-922A-65C59716680B}" type="datetimeFigureOut">
              <a:rPr lang="en-US" smtClean="0"/>
              <a:t>3/5/2021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20EC5EB-3478-4A3B-80D9-1C6C4DFF8069}" type="slidenum">
              <a:rPr lang="en-US" smtClean="0"/>
              <a:t>‹#›</a:t>
            </a:fld>
            <a:endParaRPr lang="en-US"/>
          </a:p>
        </p:txBody>
      </p:sp>
    </p:spTree>
    <p:extLst>
      <p:ext uri="{BB962C8B-B14F-4D97-AF65-F5344CB8AC3E}">
        <p14:creationId xmlns:p14="http://schemas.microsoft.com/office/powerpoint/2010/main" val="189377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A638929-D2C5-460C-8FB7-3821CBAD192F}" type="datetimeFigureOut">
              <a:rPr lang="en-US" smtClean="0"/>
              <a:pPr/>
              <a:t>3/5/2021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2811B2F-B7A4-4416-8D41-02EBE22E8F09}" type="slidenum">
              <a:rPr lang="en-US" smtClean="0"/>
              <a:pPr/>
              <a:t>‹#›</a:t>
            </a:fld>
            <a:endParaRPr lang="en-US"/>
          </a:p>
        </p:txBody>
      </p:sp>
    </p:spTree>
    <p:extLst>
      <p:ext uri="{BB962C8B-B14F-4D97-AF65-F5344CB8AC3E}">
        <p14:creationId xmlns:p14="http://schemas.microsoft.com/office/powerpoint/2010/main" val="274263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75" y="0"/>
            <a:ext cx="12192000" cy="6858000"/>
          </a:xfrm>
          <a:prstGeom prst="rect">
            <a:avLst/>
          </a:prstGeom>
        </p:spPr>
      </p:pic>
      <p:sp>
        <p:nvSpPr>
          <p:cNvPr id="4" name="Text Placeholder 3"/>
          <p:cNvSpPr>
            <a:spLocks noGrp="1"/>
          </p:cNvSpPr>
          <p:nvPr>
            <p:ph type="body" sz="quarter" idx="12" hasCustomPrompt="1"/>
          </p:nvPr>
        </p:nvSpPr>
        <p:spPr>
          <a:xfrm>
            <a:off x="2031999" y="2971800"/>
            <a:ext cx="9479660" cy="711920"/>
          </a:xfrm>
          <a:prstGeom prst="rect">
            <a:avLst/>
          </a:prstGeom>
        </p:spPr>
        <p:txBody>
          <a:bodyPr/>
          <a:lstStyle>
            <a:lvl1pPr marL="0" indent="0" algn="r">
              <a:buNone/>
              <a:defRPr sz="3800" baseline="0">
                <a:solidFill>
                  <a:srgbClr val="000000"/>
                </a:solidFill>
              </a:defRPr>
            </a:lvl1pPr>
          </a:lstStyle>
          <a:p>
            <a:pPr lvl="0"/>
            <a:r>
              <a:rPr lang="en-US" dirty="0"/>
              <a:t>Click to enter title</a:t>
            </a:r>
          </a:p>
        </p:txBody>
      </p:sp>
      <p:sp>
        <p:nvSpPr>
          <p:cNvPr id="8" name="Text Placeholder 7"/>
          <p:cNvSpPr>
            <a:spLocks noGrp="1"/>
          </p:cNvSpPr>
          <p:nvPr>
            <p:ph type="body" sz="quarter" idx="13" hasCustomPrompt="1"/>
          </p:nvPr>
        </p:nvSpPr>
        <p:spPr>
          <a:xfrm>
            <a:off x="2031999" y="3757639"/>
            <a:ext cx="9479660" cy="487881"/>
          </a:xfrm>
          <a:prstGeom prst="rect">
            <a:avLst/>
          </a:prstGeom>
        </p:spPr>
        <p:txBody>
          <a:bodyPr/>
          <a:lstStyle>
            <a:lvl1pPr marL="0" indent="0" algn="r">
              <a:buNone/>
              <a:defRPr sz="2800" baseline="0"/>
            </a:lvl1pPr>
          </a:lstStyle>
          <a:p>
            <a:pPr lvl="0"/>
            <a:r>
              <a:rPr lang="en-US" dirty="0"/>
              <a:t>Click to enter sub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5000" y="6000200"/>
            <a:ext cx="2161309" cy="7315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nchor="b"/>
          <a:lstStyle/>
          <a:p>
            <a:r>
              <a:rPr lang="en-US" dirty="0"/>
              <a:t>Click to edit Master title style</a:t>
            </a:r>
          </a:p>
        </p:txBody>
      </p:sp>
      <p:sp>
        <p:nvSpPr>
          <p:cNvPr id="3" name="Content Placeholder 2"/>
          <p:cNvSpPr>
            <a:spLocks noGrp="1"/>
          </p:cNvSpPr>
          <p:nvPr>
            <p:ph idx="1"/>
          </p:nvPr>
        </p:nvSpPr>
        <p:spPr>
          <a:xfrm>
            <a:off x="609600" y="1371601"/>
            <a:ext cx="10972800" cy="4648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A446DA-D2FC-491E-A26B-6B2D41D55751}"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7" name="Straight Connector 6"/>
          <p:cNvCxnSpPr/>
          <p:nvPr userDrawn="1"/>
        </p:nvCxnSpPr>
        <p:spPr>
          <a:xfrm>
            <a:off x="609600" y="1295400"/>
            <a:ext cx="115824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2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446DA-D2FC-491E-A26B-6B2D41D55751}"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43043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nchor="b"/>
          <a:lstStyle/>
          <a:p>
            <a:r>
              <a:rPr lang="en-US" dirty="0"/>
              <a:t>Click to edit Master title style</a:t>
            </a:r>
          </a:p>
        </p:txBody>
      </p:sp>
      <p:sp>
        <p:nvSpPr>
          <p:cNvPr id="3" name="Content Placeholder 2"/>
          <p:cNvSpPr>
            <a:spLocks noGrp="1"/>
          </p:cNvSpPr>
          <p:nvPr>
            <p:ph idx="1"/>
          </p:nvPr>
        </p:nvSpPr>
        <p:spPr>
          <a:xfrm>
            <a:off x="609600" y="1371601"/>
            <a:ext cx="10972800" cy="4648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23A446DA-D2FC-491E-A26B-6B2D41D55751}" type="slidenum">
              <a:rPr lang="en-US" smtClean="0"/>
              <a:pPr/>
              <a:t>‹#›</a:t>
            </a:fld>
            <a:endParaRPr lang="en-US" dirty="0"/>
          </a:p>
        </p:txBody>
      </p:sp>
      <p:cxnSp>
        <p:nvCxnSpPr>
          <p:cNvPr id="7" name="Straight Connector 6"/>
          <p:cNvCxnSpPr/>
          <p:nvPr userDrawn="1"/>
        </p:nvCxnSpPr>
        <p:spPr>
          <a:xfrm>
            <a:off x="609600" y="1295400"/>
            <a:ext cx="115824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lvl1pPr>
              <a:defRPr>
                <a:solidFill>
                  <a:srgbClr val="000000"/>
                </a:solidFill>
              </a:defRPr>
            </a:lvl1pPr>
          </a:lstStyle>
          <a:p>
            <a:fld id="{7D9A75CE-7F8A-4968-A013-5FFD1A976351}" type="slidenum">
              <a:rPr lang="en-US" smtClean="0"/>
              <a:pPr/>
              <a:t>‹#›</a:t>
            </a:fld>
            <a:endParaRPr lang="en-US" dirty="0"/>
          </a:p>
        </p:txBody>
      </p:sp>
      <p:sp>
        <p:nvSpPr>
          <p:cNvPr id="5" name="Content Placeholder 2"/>
          <p:cNvSpPr>
            <a:spLocks noGrp="1"/>
          </p:cNvSpPr>
          <p:nvPr>
            <p:ph idx="1"/>
          </p:nvPr>
        </p:nvSpPr>
        <p:spPr>
          <a:xfrm>
            <a:off x="609600" y="1371601"/>
            <a:ext cx="10972800" cy="4648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5384800" cy="46482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6482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446DA-D2FC-491E-A26B-6B2D41D55751}" type="slidenum">
              <a:rPr lang="en-US" smtClean="0"/>
              <a:pPr/>
              <a:t>‹#›</a:t>
            </a:fld>
            <a:endParaRPr lang="en-US"/>
          </a:p>
        </p:txBody>
      </p:sp>
      <p:cxnSp>
        <p:nvCxnSpPr>
          <p:cNvPr id="8" name="Straight Connector 7"/>
          <p:cNvCxnSpPr/>
          <p:nvPr userDrawn="1"/>
        </p:nvCxnSpPr>
        <p:spPr>
          <a:xfrm>
            <a:off x="609600" y="1295400"/>
            <a:ext cx="115824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609600" y="152400"/>
            <a:ext cx="10972800" cy="1143000"/>
          </a:xfrm>
        </p:spPr>
        <p:txBody>
          <a:bodyPr anchor="b"/>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0"/>
            <a:ext cx="5386917" cy="8032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8032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A446DA-D2FC-491E-A26B-6B2D41D55751}" type="slidenum">
              <a:rPr lang="en-US" smtClean="0"/>
              <a:pPr/>
              <a:t>‹#›</a:t>
            </a:fld>
            <a:endParaRPr lang="en-US"/>
          </a:p>
        </p:txBody>
      </p:sp>
      <p:cxnSp>
        <p:nvCxnSpPr>
          <p:cNvPr id="10" name="Straight Connector 9"/>
          <p:cNvCxnSpPr/>
          <p:nvPr userDrawn="1"/>
        </p:nvCxnSpPr>
        <p:spPr>
          <a:xfrm>
            <a:off x="609600" y="1295400"/>
            <a:ext cx="115824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09600" y="152400"/>
            <a:ext cx="10972800" cy="1143000"/>
          </a:xfrm>
        </p:spPr>
        <p:txBody>
          <a:bodyPr anchor="b"/>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A446DA-D2FC-491E-A26B-6B2D41D55751}" type="slidenum">
              <a:rPr lang="en-US" smtClean="0"/>
              <a:pPr/>
              <a:t>‹#›</a:t>
            </a:fld>
            <a:endParaRPr lang="en-US"/>
          </a:p>
        </p:txBody>
      </p:sp>
      <p:cxnSp>
        <p:nvCxnSpPr>
          <p:cNvPr id="6" name="Straight Connector 5"/>
          <p:cNvCxnSpPr/>
          <p:nvPr userDrawn="1"/>
        </p:nvCxnSpPr>
        <p:spPr>
          <a:xfrm>
            <a:off x="609600" y="1295400"/>
            <a:ext cx="115824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A446DA-D2FC-491E-A26B-6B2D41D557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446DA-D2FC-491E-A26B-6B2D41D557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446DA-D2FC-491E-A26B-6B2D41D557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020762"/>
          </a:xfrm>
          <a:prstGeom prst="rect">
            <a:avLst/>
          </a:prstGeom>
          <a:solidFill>
            <a:schemeClr val="bg1"/>
          </a:solidFill>
        </p:spPr>
        <p:txBody>
          <a:bodyPr vert="horz" lIns="91440" tIns="45720" rIns="91440" bIns="45720" rtlCol="0" anchor="b">
            <a:normAutofit/>
          </a:bodyPr>
          <a:lstStyle/>
          <a:p>
            <a:r>
              <a:rPr lang="en-US" dirty="0"/>
              <a:t>Click to edit Master title style</a:t>
            </a:r>
          </a:p>
        </p:txBody>
      </p:sp>
      <p:sp>
        <p:nvSpPr>
          <p:cNvPr id="5" name="Footer Placeholder 4"/>
          <p:cNvSpPr>
            <a:spLocks noGrp="1"/>
          </p:cNvSpPr>
          <p:nvPr>
            <p:ph type="ftr" sz="quarter" idx="3"/>
          </p:nvPr>
        </p:nvSpPr>
        <p:spPr>
          <a:xfrm>
            <a:off x="4165600" y="6356351"/>
            <a:ext cx="6705600" cy="365125"/>
          </a:xfrm>
          <a:prstGeom prst="rect">
            <a:avLst/>
          </a:prstGeom>
          <a:noFill/>
        </p:spPr>
        <p:txBody>
          <a:bodyPr vert="horz" lIns="91440" tIns="45720" rIns="91440" bIns="45720" rtlCol="0" anchor="ctr"/>
          <a:lstStyle>
            <a:lvl1pPr algn="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10972800" y="6356351"/>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A75CE-7F8A-4968-A013-5FFD1A976351}" type="slidenum">
              <a:rPr lang="en-US" smtClean="0"/>
              <a:pPr/>
              <a:t>‹#›</a:t>
            </a:fld>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04800" y="5880844"/>
            <a:ext cx="2161309" cy="731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spcBef>
          <a:spcPct val="0"/>
        </a:spcBef>
        <a:buNone/>
        <a:defRPr sz="3800" kern="1200" cap="none" baseline="0">
          <a:solidFill>
            <a:srgbClr val="693C74"/>
          </a:solidFill>
          <a:latin typeface="+mn-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000" kern="1200">
          <a:solidFill>
            <a:srgbClr val="000000"/>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rgbClr val="000000"/>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020762"/>
          </a:xfrm>
          <a:prstGeom prst="rect">
            <a:avLst/>
          </a:prstGeom>
          <a:solidFill>
            <a:schemeClr val="bg1"/>
          </a:solidFill>
        </p:spPr>
        <p:txBody>
          <a:bodyPr vert="horz" lIns="91440" tIns="45720" rIns="91440" bIns="45720" rtlCol="0" anchor="b">
            <a:normAutofit/>
          </a:bodyPr>
          <a:lstStyle/>
          <a:p>
            <a:r>
              <a:rPr lang="en-US" dirty="0"/>
              <a:t>Click to edit Master title style</a:t>
            </a:r>
          </a:p>
        </p:txBody>
      </p:sp>
      <p:sp>
        <p:nvSpPr>
          <p:cNvPr id="5" name="Footer Placeholder 4"/>
          <p:cNvSpPr>
            <a:spLocks noGrp="1"/>
          </p:cNvSpPr>
          <p:nvPr>
            <p:ph type="ftr" sz="quarter" idx="3"/>
          </p:nvPr>
        </p:nvSpPr>
        <p:spPr>
          <a:xfrm>
            <a:off x="4165600" y="6356351"/>
            <a:ext cx="6705600" cy="365125"/>
          </a:xfrm>
          <a:prstGeom prst="rect">
            <a:avLst/>
          </a:prstGeom>
          <a:noFill/>
        </p:spPr>
        <p:txBody>
          <a:bodyPr vert="horz" lIns="91440" tIns="45720" rIns="91440" bIns="45720" rtlCol="0" anchor="ctr"/>
          <a:lstStyle>
            <a:lvl1pPr algn="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10972800" y="6356351"/>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A75CE-7F8A-4968-A013-5FFD1A976351}" type="slidenum">
              <a:rPr lang="en-US" smtClean="0"/>
              <a:pPr/>
              <a:t>‹#›</a:t>
            </a:fld>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0" y="5880844"/>
            <a:ext cx="2161309" cy="731520"/>
          </a:xfrm>
          <a:prstGeom prst="rect">
            <a:avLst/>
          </a:prstGeom>
        </p:spPr>
      </p:pic>
    </p:spTree>
    <p:extLst>
      <p:ext uri="{BB962C8B-B14F-4D97-AF65-F5344CB8AC3E}">
        <p14:creationId xmlns:p14="http://schemas.microsoft.com/office/powerpoint/2010/main" val="4145934641"/>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dt="0"/>
  <p:txStyles>
    <p:titleStyle>
      <a:lvl1pPr algn="l" defTabSz="914400" rtl="0" eaLnBrk="1" latinLnBrk="0" hangingPunct="1">
        <a:spcBef>
          <a:spcPct val="0"/>
        </a:spcBef>
        <a:buNone/>
        <a:defRPr sz="3800" kern="1200" cap="none" baseline="0">
          <a:solidFill>
            <a:srgbClr val="693C74"/>
          </a:solidFill>
          <a:latin typeface="+mn-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09600" y="1066800"/>
            <a:ext cx="11049000" cy="3048000"/>
          </a:xfrm>
        </p:spPr>
        <p:txBody>
          <a:bodyPr>
            <a:normAutofit fontScale="77500" lnSpcReduction="20000"/>
          </a:bodyPr>
          <a:lstStyle/>
          <a:p>
            <a:pPr algn="ctr"/>
            <a:r>
              <a:rPr lang="en-US" u="sng" dirty="0"/>
              <a:t>Comorbidity &amp; Regimen Related Toxicity &amp; GVHD Committees</a:t>
            </a:r>
          </a:p>
          <a:p>
            <a:pPr algn="ctr"/>
            <a:endParaRPr lang="en-US" dirty="0"/>
          </a:p>
          <a:p>
            <a:pPr algn="ctr"/>
            <a:r>
              <a:rPr lang="en-US" dirty="0"/>
              <a:t>Long term pulmonary toxicity management</a:t>
            </a:r>
          </a:p>
          <a:p>
            <a:pPr algn="ctr"/>
            <a:r>
              <a:rPr lang="en-US" dirty="0"/>
              <a:t>&amp;</a:t>
            </a:r>
          </a:p>
          <a:p>
            <a:pPr algn="ctr"/>
            <a:r>
              <a:rPr lang="en-US" dirty="0"/>
              <a:t>Diagnosis and early management of high risk Chronic GVHD</a:t>
            </a:r>
          </a:p>
        </p:txBody>
      </p:sp>
      <p:sp>
        <p:nvSpPr>
          <p:cNvPr id="3" name="Text Placeholder 2"/>
          <p:cNvSpPr>
            <a:spLocks noGrp="1"/>
          </p:cNvSpPr>
          <p:nvPr>
            <p:ph type="body" sz="quarter" idx="13"/>
          </p:nvPr>
        </p:nvSpPr>
        <p:spPr>
          <a:xfrm>
            <a:off x="1320799" y="4267200"/>
            <a:ext cx="9479660" cy="1295400"/>
          </a:xfrm>
        </p:spPr>
        <p:txBody>
          <a:bodyPr>
            <a:normAutofit fontScale="92500" lnSpcReduction="20000"/>
          </a:bodyPr>
          <a:lstStyle/>
          <a:p>
            <a:pPr algn="ctr"/>
            <a:r>
              <a:rPr lang="en-US" dirty="0"/>
              <a:t>Richard T Maziarz MD</a:t>
            </a:r>
          </a:p>
          <a:p>
            <a:pPr algn="ctr"/>
            <a:r>
              <a:rPr lang="en-US" dirty="0"/>
              <a:t>Oregon Health &amp; Science University</a:t>
            </a:r>
          </a:p>
          <a:p>
            <a:pPr algn="ctr"/>
            <a:r>
              <a:rPr lang="en-US" dirty="0"/>
              <a:t>Chair, Oregon BMT CTN Consortium</a:t>
            </a:r>
          </a:p>
        </p:txBody>
      </p:sp>
    </p:spTree>
    <p:extLst>
      <p:ext uri="{BB962C8B-B14F-4D97-AF65-F5344CB8AC3E}">
        <p14:creationId xmlns:p14="http://schemas.microsoft.com/office/powerpoint/2010/main" val="980168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81200" y="125413"/>
            <a:ext cx="8686800" cy="735012"/>
          </a:xfrm>
        </p:spPr>
        <p:txBody>
          <a:bodyPr/>
          <a:lstStyle/>
          <a:p>
            <a:pPr eaLnBrk="1" hangingPunct="1"/>
            <a:r>
              <a:rPr lang="en-US" altLang="en-US" sz="3600" b="1"/>
              <a:t>Study Design: Early intervention trial</a:t>
            </a:r>
          </a:p>
        </p:txBody>
      </p:sp>
      <p:grpSp>
        <p:nvGrpSpPr>
          <p:cNvPr id="11267" name="Group 5"/>
          <p:cNvGrpSpPr>
            <a:grpSpLocks/>
          </p:cNvGrpSpPr>
          <p:nvPr/>
        </p:nvGrpSpPr>
        <p:grpSpPr bwMode="auto">
          <a:xfrm>
            <a:off x="4379913" y="1417638"/>
            <a:ext cx="3048000" cy="908050"/>
            <a:chOff x="2667000" y="2819399"/>
            <a:chExt cx="2667000" cy="907198"/>
          </a:xfrm>
        </p:grpSpPr>
        <p:sp>
          <p:nvSpPr>
            <p:cNvPr id="4" name="Rectangle 3"/>
            <p:cNvSpPr/>
            <p:nvPr/>
          </p:nvSpPr>
          <p:spPr>
            <a:xfrm>
              <a:off x="2667000" y="2819399"/>
              <a:ext cx="2667000" cy="9071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Box 4"/>
            <p:cNvSpPr txBox="1"/>
            <p:nvPr/>
          </p:nvSpPr>
          <p:spPr>
            <a:xfrm>
              <a:off x="2667000" y="2895528"/>
              <a:ext cx="2667000" cy="831069"/>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Diagnosis of BOS 0p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cGVHD</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1" name="TextBox 20"/>
          <p:cNvSpPr txBox="1"/>
          <p:nvPr/>
        </p:nvSpPr>
        <p:spPr>
          <a:xfrm>
            <a:off x="7698582" y="1654004"/>
            <a:ext cx="2801938" cy="120173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Diagnosis of BOS 0p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 10% decline FEV1, 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 25% decline in FEF25-75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NIH criteria for BOS not met </a:t>
            </a:r>
          </a:p>
        </p:txBody>
      </p:sp>
      <p:sp>
        <p:nvSpPr>
          <p:cNvPr id="22" name="Left Bracket 21"/>
          <p:cNvSpPr/>
          <p:nvPr/>
        </p:nvSpPr>
        <p:spPr>
          <a:xfrm>
            <a:off x="7553326" y="1203326"/>
            <a:ext cx="66675" cy="912813"/>
          </a:xfrm>
          <a:prstGeom prst="leftBracket">
            <a:avLst/>
          </a:pr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270" name="Group 26"/>
          <p:cNvGrpSpPr>
            <a:grpSpLocks/>
          </p:cNvGrpSpPr>
          <p:nvPr/>
        </p:nvGrpSpPr>
        <p:grpSpPr bwMode="auto">
          <a:xfrm>
            <a:off x="2379660" y="3746498"/>
            <a:ext cx="7666041" cy="937360"/>
            <a:chOff x="871002" y="2926077"/>
            <a:chExt cx="6883015" cy="937839"/>
          </a:xfrm>
        </p:grpSpPr>
        <p:sp>
          <p:nvSpPr>
            <p:cNvPr id="7" name="Right Bracket 6"/>
            <p:cNvSpPr/>
            <p:nvPr/>
          </p:nvSpPr>
          <p:spPr>
            <a:xfrm rot="16200000">
              <a:off x="4282354" y="244508"/>
              <a:ext cx="46061" cy="5409200"/>
            </a:xfrm>
            <a:prstGeom prst="rightBracket">
              <a:avLst/>
            </a:pr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287" name="Group 13"/>
            <p:cNvGrpSpPr>
              <a:grpSpLocks/>
            </p:cNvGrpSpPr>
            <p:nvPr/>
          </p:nvGrpSpPr>
          <p:grpSpPr bwMode="auto">
            <a:xfrm>
              <a:off x="4435803" y="3032494"/>
              <a:ext cx="3318214" cy="831422"/>
              <a:chOff x="4435803" y="2956294"/>
              <a:chExt cx="3318214" cy="831422"/>
            </a:xfrm>
          </p:grpSpPr>
          <p:sp>
            <p:nvSpPr>
              <p:cNvPr id="9" name="Rectangle 8"/>
              <p:cNvSpPr/>
              <p:nvPr/>
            </p:nvSpPr>
            <p:spPr>
              <a:xfrm>
                <a:off x="4572637" y="3011885"/>
                <a:ext cx="3047397" cy="686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p:cNvSpPr txBox="1"/>
              <p:nvPr/>
            </p:nvSpPr>
            <p:spPr>
              <a:xfrm>
                <a:off x="4435803" y="2956294"/>
                <a:ext cx="3318214" cy="831422"/>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libri"/>
                    <a:ea typeface="+mn-ea"/>
                    <a:cs typeface="+mn-cs"/>
                  </a:rPr>
                  <a:t>Inhaled Steroid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libri"/>
                    <a:ea typeface="+mn-ea"/>
                    <a:cs typeface="+mn-cs"/>
                  </a:rPr>
                  <a:t>+ 2</a:t>
                </a:r>
                <a:r>
                  <a:rPr kumimoji="0" lang="en-US" sz="2400" b="0" i="0" u="none" strike="noStrike" kern="1200" cap="none" spc="0" normalizeH="0" baseline="30000" noProof="0" dirty="0">
                    <a:ln>
                      <a:noFill/>
                    </a:ln>
                    <a:solidFill>
                      <a:srgbClr val="7030A0"/>
                    </a:solidFill>
                    <a:effectLst/>
                    <a:uLnTx/>
                    <a:uFillTx/>
                    <a:latin typeface="Calibri"/>
                    <a:ea typeface="+mn-ea"/>
                    <a:cs typeface="+mn-cs"/>
                  </a:rPr>
                  <a:t>nd</a:t>
                </a:r>
                <a:r>
                  <a:rPr kumimoji="0" lang="en-US" sz="2400" b="0" i="0" u="none" strike="noStrike" kern="1200" cap="none" spc="0" normalizeH="0" baseline="0" noProof="0" dirty="0">
                    <a:ln>
                      <a:noFill/>
                    </a:ln>
                    <a:solidFill>
                      <a:srgbClr val="7030A0"/>
                    </a:solidFill>
                    <a:effectLst/>
                    <a:uLnTx/>
                    <a:uFillTx/>
                    <a:latin typeface="Calibri"/>
                    <a:ea typeface="+mn-ea"/>
                    <a:cs typeface="+mn-cs"/>
                  </a:rPr>
                  <a:t> agent</a:t>
                </a:r>
              </a:p>
            </p:txBody>
          </p:sp>
        </p:grpSp>
        <p:grpSp>
          <p:nvGrpSpPr>
            <p:cNvPr id="11288" name="Group 10"/>
            <p:cNvGrpSpPr>
              <a:grpSpLocks/>
            </p:cNvGrpSpPr>
            <p:nvPr/>
          </p:nvGrpSpPr>
          <p:grpSpPr bwMode="auto">
            <a:xfrm>
              <a:off x="871002" y="3088084"/>
              <a:ext cx="3496383" cy="686150"/>
              <a:chOff x="2429001" y="2819152"/>
              <a:chExt cx="3059336" cy="686150"/>
            </a:xfrm>
          </p:grpSpPr>
          <p:sp>
            <p:nvSpPr>
              <p:cNvPr id="12" name="Rectangle 11"/>
              <p:cNvSpPr/>
              <p:nvPr/>
            </p:nvSpPr>
            <p:spPr>
              <a:xfrm>
                <a:off x="2667215" y="2819152"/>
                <a:ext cx="2667720" cy="686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TextBox 12"/>
              <p:cNvSpPr txBox="1"/>
              <p:nvPr/>
            </p:nvSpPr>
            <p:spPr>
              <a:xfrm>
                <a:off x="2429001" y="2866162"/>
                <a:ext cx="3059336" cy="461901"/>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libri"/>
                    <a:ea typeface="+mn-ea"/>
                    <a:cs typeface="+mn-cs"/>
                  </a:rPr>
                  <a:t>Inhaled Steroid*</a:t>
                </a:r>
                <a:endParaRPr kumimoji="0" lang="en-US" sz="2400" b="0" i="0" u="none" strike="noStrike" kern="1200" cap="none" spc="0" normalizeH="0" baseline="30000" noProof="0" dirty="0">
                  <a:ln>
                    <a:noFill/>
                  </a:ln>
                  <a:solidFill>
                    <a:srgbClr val="7030A0"/>
                  </a:solidFill>
                  <a:effectLst/>
                  <a:uLnTx/>
                  <a:uFillTx/>
                  <a:latin typeface="Calibri"/>
                  <a:ea typeface="+mn-ea"/>
                  <a:cs typeface="+mn-cs"/>
                </a:endParaRPr>
              </a:p>
            </p:txBody>
          </p:sp>
        </p:grpSp>
      </p:grpSp>
      <p:grpSp>
        <p:nvGrpSpPr>
          <p:cNvPr id="11271" name="Group 28"/>
          <p:cNvGrpSpPr>
            <a:grpSpLocks/>
          </p:cNvGrpSpPr>
          <p:nvPr/>
        </p:nvGrpSpPr>
        <p:grpSpPr bwMode="auto">
          <a:xfrm>
            <a:off x="2276475" y="2887664"/>
            <a:ext cx="7620000" cy="846137"/>
            <a:chOff x="914400" y="2388513"/>
            <a:chExt cx="7620000" cy="844957"/>
          </a:xfrm>
        </p:grpSpPr>
        <p:sp>
          <p:nvSpPr>
            <p:cNvPr id="19" name="TextBox 18"/>
            <p:cNvSpPr txBox="1"/>
            <p:nvPr/>
          </p:nvSpPr>
          <p:spPr>
            <a:xfrm>
              <a:off x="914400" y="2388513"/>
              <a:ext cx="7620000" cy="43119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Baseline:  PFTs, HRCT/PRM, serum biomarkers</a:t>
              </a:r>
            </a:p>
          </p:txBody>
        </p:sp>
        <p:sp>
          <p:nvSpPr>
            <p:cNvPr id="26" name="TextBox 25"/>
            <p:cNvSpPr txBox="1"/>
            <p:nvPr/>
          </p:nvSpPr>
          <p:spPr>
            <a:xfrm>
              <a:off x="2967038" y="2833978"/>
              <a:ext cx="3606800" cy="39949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1:1 Randomization, Double-blind</a:t>
              </a:r>
            </a:p>
          </p:txBody>
        </p:sp>
      </p:grpSp>
      <p:sp>
        <p:nvSpPr>
          <p:cNvPr id="30" name="Down Arrow 29"/>
          <p:cNvSpPr/>
          <p:nvPr/>
        </p:nvSpPr>
        <p:spPr>
          <a:xfrm>
            <a:off x="5824538" y="2405063"/>
            <a:ext cx="381000" cy="5254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1" name="TextBox 30"/>
          <p:cNvSpPr txBox="1"/>
          <p:nvPr/>
        </p:nvSpPr>
        <p:spPr>
          <a:xfrm>
            <a:off x="3944938" y="4708525"/>
            <a:ext cx="4102100" cy="40005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Therapy duration: 12 months</a:t>
            </a:r>
          </a:p>
        </p:txBody>
      </p:sp>
      <p:sp>
        <p:nvSpPr>
          <p:cNvPr id="27" name="Down Arrow 26"/>
          <p:cNvSpPr/>
          <p:nvPr/>
        </p:nvSpPr>
        <p:spPr>
          <a:xfrm>
            <a:off x="4060825" y="4935538"/>
            <a:ext cx="381000" cy="5254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11275" name="Group 5"/>
          <p:cNvGrpSpPr>
            <a:grpSpLocks/>
          </p:cNvGrpSpPr>
          <p:nvPr/>
        </p:nvGrpSpPr>
        <p:grpSpPr bwMode="auto">
          <a:xfrm>
            <a:off x="2681288" y="5461000"/>
            <a:ext cx="3073400" cy="685800"/>
            <a:chOff x="2644294" y="2819400"/>
            <a:chExt cx="2689706" cy="685800"/>
          </a:xfrm>
        </p:grpSpPr>
        <p:sp>
          <p:nvSpPr>
            <p:cNvPr id="29" name="Rectangle 28"/>
            <p:cNvSpPr/>
            <p:nvPr/>
          </p:nvSpPr>
          <p:spPr>
            <a:xfrm>
              <a:off x="2644294" y="2819400"/>
              <a:ext cx="2667477"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TextBox 31"/>
            <p:cNvSpPr txBox="1"/>
            <p:nvPr/>
          </p:nvSpPr>
          <p:spPr>
            <a:xfrm>
              <a:off x="2666523" y="2895600"/>
              <a:ext cx="2667477" cy="46196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40% BOS</a:t>
              </a:r>
            </a:p>
          </p:txBody>
        </p:sp>
      </p:grpSp>
      <p:sp>
        <p:nvSpPr>
          <p:cNvPr id="34" name="Down Arrow 33"/>
          <p:cNvSpPr/>
          <p:nvPr/>
        </p:nvSpPr>
        <p:spPr>
          <a:xfrm>
            <a:off x="7553325" y="4935538"/>
            <a:ext cx="381000" cy="5254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11277" name="Group 5"/>
          <p:cNvGrpSpPr>
            <a:grpSpLocks/>
          </p:cNvGrpSpPr>
          <p:nvPr/>
        </p:nvGrpSpPr>
        <p:grpSpPr bwMode="auto">
          <a:xfrm>
            <a:off x="6183314" y="5491163"/>
            <a:ext cx="3074987" cy="685800"/>
            <a:chOff x="2644294" y="2819400"/>
            <a:chExt cx="2689706" cy="685800"/>
          </a:xfrm>
        </p:grpSpPr>
        <p:sp>
          <p:nvSpPr>
            <p:cNvPr id="36" name="Rectangle 35"/>
            <p:cNvSpPr/>
            <p:nvPr/>
          </p:nvSpPr>
          <p:spPr>
            <a:xfrm>
              <a:off x="2644294" y="2819400"/>
              <a:ext cx="2667488"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TextBox 36"/>
            <p:cNvSpPr txBox="1"/>
            <p:nvPr/>
          </p:nvSpPr>
          <p:spPr>
            <a:xfrm>
              <a:off x="2666512" y="2895600"/>
              <a:ext cx="2667488" cy="461962"/>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20% BOS</a:t>
              </a:r>
            </a:p>
          </p:txBody>
        </p:sp>
      </p:grpSp>
      <p:sp>
        <p:nvSpPr>
          <p:cNvPr id="11278" name="TextBox 1"/>
          <p:cNvSpPr txBox="1">
            <a:spLocks noChangeArrowheads="1"/>
          </p:cNvSpPr>
          <p:nvPr/>
        </p:nvSpPr>
        <p:spPr bwMode="auto">
          <a:xfrm>
            <a:off x="1812926" y="4837113"/>
            <a:ext cx="184731" cy="23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9" name="TextBox 1"/>
          <p:cNvSpPr txBox="1">
            <a:spLocks noChangeArrowheads="1"/>
          </p:cNvSpPr>
          <p:nvPr/>
        </p:nvSpPr>
        <p:spPr bwMode="auto">
          <a:xfrm>
            <a:off x="2206626" y="954088"/>
            <a:ext cx="7096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Study Entry: a) From longitudinal trial;  b) newly diagnosed BOS 0p</a:t>
            </a:r>
          </a:p>
        </p:txBody>
      </p:sp>
      <p:sp>
        <p:nvSpPr>
          <p:cNvPr id="2" name="TextBox 1"/>
          <p:cNvSpPr txBox="1"/>
          <p:nvPr/>
        </p:nvSpPr>
        <p:spPr>
          <a:xfrm>
            <a:off x="6629400" y="6374885"/>
            <a:ext cx="36703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 *</a:t>
            </a:r>
            <a:r>
              <a:rPr kumimoji="0" lang="en-US" sz="1400" b="0" i="1" u="none" strike="noStrike" kern="1200" cap="none" spc="0" normalizeH="0" baseline="0" noProof="0" dirty="0">
                <a:ln>
                  <a:noFill/>
                </a:ln>
                <a:solidFill>
                  <a:prstClr val="black"/>
                </a:solidFill>
                <a:effectLst/>
                <a:uLnTx/>
                <a:uFillTx/>
                <a:latin typeface="Calibri"/>
                <a:ea typeface="+mn-ea"/>
                <a:cs typeface="+mn-cs"/>
              </a:rPr>
              <a:t>Bergeron et al, Am J </a:t>
            </a:r>
            <a:r>
              <a:rPr kumimoji="0" lang="en-US" sz="1400" b="0" i="1" u="none" strike="noStrike" kern="1200" cap="none" spc="0" normalizeH="0" baseline="0" noProof="0" dirty="0" err="1">
                <a:ln>
                  <a:noFill/>
                </a:ln>
                <a:solidFill>
                  <a:prstClr val="black"/>
                </a:solidFill>
                <a:effectLst/>
                <a:uLnTx/>
                <a:uFillTx/>
                <a:latin typeface="Calibri"/>
                <a:ea typeface="+mn-ea"/>
                <a:cs typeface="+mn-cs"/>
              </a:rPr>
              <a:t>Resp</a:t>
            </a:r>
            <a:r>
              <a:rPr kumimoji="0" lang="en-US" sz="1400" b="0" i="1" u="none" strike="noStrike" kern="1200" cap="none" spc="0" normalizeH="0" baseline="0" noProof="0" dirty="0">
                <a:ln>
                  <a:noFill/>
                </a:ln>
                <a:solidFill>
                  <a:prstClr val="black"/>
                </a:solidFill>
                <a:effectLst/>
                <a:uLnTx/>
                <a:uFillTx/>
                <a:latin typeface="Calibri"/>
                <a:ea typeface="+mn-ea"/>
                <a:cs typeface="+mn-cs"/>
              </a:rPr>
              <a:t>/ </a:t>
            </a:r>
            <a:r>
              <a:rPr kumimoji="0" lang="en-US" sz="1400" b="0" i="1" u="none" strike="noStrike" kern="1200" cap="none" spc="0" normalizeH="0" baseline="0" noProof="0" dirty="0" err="1">
                <a:ln>
                  <a:noFill/>
                </a:ln>
                <a:solidFill>
                  <a:prstClr val="black"/>
                </a:solidFill>
                <a:effectLst/>
                <a:uLnTx/>
                <a:uFillTx/>
                <a:latin typeface="Calibri"/>
                <a:ea typeface="+mn-ea"/>
                <a:cs typeface="+mn-cs"/>
              </a:rPr>
              <a:t>Crit</a:t>
            </a:r>
            <a:r>
              <a:rPr kumimoji="0" lang="en-US" sz="1400" b="0" i="1" u="none" strike="noStrike" kern="1200" cap="none" spc="0" normalizeH="0" baseline="0" noProof="0" dirty="0">
                <a:ln>
                  <a:noFill/>
                </a:ln>
                <a:solidFill>
                  <a:prstClr val="black"/>
                </a:solidFill>
                <a:effectLst/>
                <a:uLnTx/>
                <a:uFillTx/>
                <a:latin typeface="Calibri"/>
                <a:ea typeface="+mn-ea"/>
                <a:cs typeface="+mn-cs"/>
              </a:rPr>
              <a:t> Car Med, 2015</a:t>
            </a:r>
            <a:endParaRPr kumimoji="0" lang="en-US" sz="1400" b="1" i="1"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411680" y="1446326"/>
            <a:ext cx="2601039" cy="1815882"/>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rial"/>
                <a:ea typeface="+mn-ea"/>
                <a:cs typeface="+mn-cs"/>
              </a:rPr>
              <a:t>Est 16% incidence of </a:t>
            </a:r>
            <a:r>
              <a:rPr kumimoji="0" lang="en-US" sz="1600" b="0" i="1" u="sng" strike="noStrike" kern="1200" cap="none" spc="0" normalizeH="0" baseline="0" noProof="0" dirty="0">
                <a:ln>
                  <a:noFill/>
                </a:ln>
                <a:solidFill>
                  <a:srgbClr val="000000"/>
                </a:solidFill>
                <a:effectLst/>
                <a:uLnTx/>
                <a:uFillTx/>
                <a:latin typeface="Arial"/>
                <a:ea typeface="+mn-ea"/>
                <a:cs typeface="+mn-cs"/>
              </a:rPr>
              <a:t>BOS 0p </a:t>
            </a:r>
            <a:r>
              <a:rPr kumimoji="0" lang="en-US" sz="1600" b="0" i="1" u="none" strike="noStrike" kern="1200" cap="none" spc="0" normalizeH="0" baseline="0" noProof="0" dirty="0">
                <a:ln>
                  <a:noFill/>
                </a:ln>
                <a:solidFill>
                  <a:srgbClr val="000000"/>
                </a:solidFill>
                <a:effectLst/>
                <a:uLnTx/>
                <a:uFillTx/>
                <a:latin typeface="Arial"/>
                <a:ea typeface="+mn-ea"/>
                <a:cs typeface="+mn-cs"/>
              </a:rPr>
              <a:t>in </a:t>
            </a:r>
            <a:r>
              <a:rPr kumimoji="0" lang="en-US" sz="1600" b="0" i="1" u="none" strike="noStrike" kern="1200" cap="none" spc="0" normalizeH="0" baseline="0" noProof="0" dirty="0" err="1">
                <a:ln>
                  <a:noFill/>
                </a:ln>
                <a:solidFill>
                  <a:srgbClr val="000000"/>
                </a:solidFill>
                <a:effectLst/>
                <a:uLnTx/>
                <a:uFillTx/>
                <a:latin typeface="Arial"/>
                <a:ea typeface="+mn-ea"/>
                <a:cs typeface="+mn-cs"/>
              </a:rPr>
              <a:t>allo</a:t>
            </a:r>
            <a:r>
              <a:rPr kumimoji="0" lang="en-US" sz="1600" b="0" i="1" u="none" strike="noStrike" kern="1200" cap="none" spc="0" normalizeH="0" baseline="0" noProof="0" dirty="0">
                <a:ln>
                  <a:noFill/>
                </a:ln>
                <a:solidFill>
                  <a:srgbClr val="000000"/>
                </a:solidFill>
                <a:effectLst/>
                <a:uLnTx/>
                <a:uFillTx/>
                <a:latin typeface="Arial"/>
                <a:ea typeface="+mn-ea"/>
                <a:cs typeface="+mn-cs"/>
              </a:rPr>
              <a:t> HCT; 40% progress to BOS w/in 12 </a:t>
            </a:r>
            <a:r>
              <a:rPr kumimoji="0" lang="en-US" sz="1600" b="0" i="1" u="none" strike="noStrike" kern="1200" cap="none" spc="0" normalizeH="0" baseline="0" noProof="0" dirty="0" err="1">
                <a:ln>
                  <a:noFill/>
                </a:ln>
                <a:solidFill>
                  <a:srgbClr val="000000"/>
                </a:solidFill>
                <a:effectLst/>
                <a:uLnTx/>
                <a:uFillTx/>
                <a:latin typeface="Arial"/>
                <a:ea typeface="+mn-ea"/>
                <a:cs typeface="+mn-cs"/>
              </a:rPr>
              <a:t>mos</a:t>
            </a:r>
            <a:r>
              <a:rPr kumimoji="0" lang="en-US" sz="1600" b="0" i="1" u="none" strike="noStrike" kern="1200" cap="none" spc="0" normalizeH="0" baseline="0" noProof="0" dirty="0">
                <a:ln>
                  <a:noFill/>
                </a:ln>
                <a:solidFill>
                  <a:srgbClr val="000000"/>
                </a:solidFill>
                <a:effectLst/>
                <a:uLnTx/>
                <a:uFillTx/>
                <a:latin typeface="Arial"/>
                <a:ea typeface="+mn-ea"/>
                <a:cs typeface="+mn-cs"/>
              </a:rPr>
              <a:t>, </a:t>
            </a:r>
            <a:r>
              <a:rPr kumimoji="0" lang="en-US" sz="1600" b="0" i="1" u="none" strike="noStrike" kern="1200" cap="none" spc="0" normalizeH="0" baseline="0" noProof="0" dirty="0" err="1">
                <a:ln>
                  <a:noFill/>
                </a:ln>
                <a:solidFill>
                  <a:srgbClr val="000000"/>
                </a:solidFill>
                <a:effectLst/>
                <a:uLnTx/>
                <a:uFillTx/>
                <a:latin typeface="Arial"/>
                <a:ea typeface="+mn-ea"/>
                <a:cs typeface="+mn-cs"/>
              </a:rPr>
              <a:t>esp</a:t>
            </a:r>
            <a:r>
              <a:rPr kumimoji="0" lang="en-US" sz="1600" b="0" i="1" u="none" strike="noStrike" kern="1200" cap="none" spc="0" normalizeH="0" baseline="0" noProof="0" dirty="0">
                <a:ln>
                  <a:noFill/>
                </a:ln>
                <a:solidFill>
                  <a:srgbClr val="000000"/>
                </a:solidFill>
                <a:effectLst/>
                <a:uLnTx/>
                <a:uFillTx/>
                <a:latin typeface="Arial"/>
                <a:ea typeface="+mn-ea"/>
                <a:cs typeface="+mn-cs"/>
              </a:rPr>
              <a:t> with concurrent </a:t>
            </a:r>
            <a:r>
              <a:rPr kumimoji="0" lang="en-US" sz="1600" b="0" i="1" u="none" strike="noStrike" kern="1200" cap="none" spc="0" normalizeH="0" baseline="0" noProof="0" dirty="0" err="1">
                <a:ln>
                  <a:noFill/>
                </a:ln>
                <a:solidFill>
                  <a:srgbClr val="000000"/>
                </a:solidFill>
                <a:effectLst/>
                <a:uLnTx/>
                <a:uFillTx/>
                <a:latin typeface="Arial"/>
                <a:ea typeface="+mn-ea"/>
                <a:cs typeface="+mn-cs"/>
              </a:rPr>
              <a:t>cGVHD</a:t>
            </a:r>
            <a:r>
              <a:rPr kumimoji="0" lang="en-US" sz="1600" b="0" i="1" u="none" strike="noStrike" kern="1200" cap="none" spc="0" normalizeH="0" baseline="0" noProof="0" dirty="0">
                <a:ln>
                  <a:noFill/>
                </a:ln>
                <a:solidFill>
                  <a:srgbClr val="000000"/>
                </a:solidFill>
                <a:effectLst/>
                <a:uLnTx/>
                <a:uFillTx/>
                <a:latin typeface="Arial"/>
                <a:ea typeface="+mn-ea"/>
                <a:cs typeface="+mn-cs"/>
              </a:rPr>
              <a:t> (Abedin, BBMT 2015) </a:t>
            </a:r>
          </a:p>
        </p:txBody>
      </p:sp>
    </p:spTree>
    <p:extLst>
      <p:ext uri="{BB962C8B-B14F-4D97-AF65-F5344CB8AC3E}">
        <p14:creationId xmlns:p14="http://schemas.microsoft.com/office/powerpoint/2010/main" val="4075249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133600" y="0"/>
            <a:ext cx="8229600" cy="1143000"/>
          </a:xfrm>
        </p:spPr>
        <p:txBody>
          <a:bodyPr/>
          <a:lstStyle/>
          <a:p>
            <a:pPr eaLnBrk="1" hangingPunct="1"/>
            <a:r>
              <a:rPr lang="en-US" altLang="en-US" sz="4000" b="1" dirty="0"/>
              <a:t>Study Design: Synopsis</a:t>
            </a:r>
          </a:p>
        </p:txBody>
      </p:sp>
      <p:sp>
        <p:nvSpPr>
          <p:cNvPr id="3" name="Content Placeholder 2"/>
          <p:cNvSpPr>
            <a:spLocks noGrp="1"/>
          </p:cNvSpPr>
          <p:nvPr>
            <p:ph idx="1"/>
          </p:nvPr>
        </p:nvSpPr>
        <p:spPr>
          <a:xfrm>
            <a:off x="685800" y="1295400"/>
            <a:ext cx="11125200" cy="5257800"/>
          </a:xfrm>
          <a:ln>
            <a:solidFill>
              <a:srgbClr val="0070C0"/>
            </a:solidFill>
          </a:ln>
        </p:spPr>
        <p:txBody>
          <a:bodyPr/>
          <a:lstStyle/>
          <a:p>
            <a:pPr marL="0" indent="0">
              <a:buNone/>
              <a:defRPr/>
            </a:pPr>
            <a:r>
              <a:rPr lang="en-US" sz="2000" b="1" u="sng" dirty="0">
                <a:solidFill>
                  <a:srgbClr val="000000"/>
                </a:solidFill>
              </a:rPr>
              <a:t>Early intervention trial</a:t>
            </a:r>
            <a:r>
              <a:rPr lang="en-US" sz="2000" b="1" dirty="0">
                <a:solidFill>
                  <a:srgbClr val="000000"/>
                </a:solidFill>
              </a:rPr>
              <a:t>: Randomized, Open </a:t>
            </a:r>
            <a:r>
              <a:rPr lang="en-US" sz="2000" b="1" dirty="0"/>
              <a:t>Label: </a:t>
            </a:r>
          </a:p>
          <a:p>
            <a:pPr eaLnBrk="1" hangingPunct="1">
              <a:defRPr/>
            </a:pPr>
            <a:r>
              <a:rPr lang="en-US" sz="2000" b="1" dirty="0"/>
              <a:t>Eligibility:  </a:t>
            </a:r>
            <a:r>
              <a:rPr lang="en-US" sz="2000" dirty="0"/>
              <a:t>Presence of BOS 0p (by spirometry) </a:t>
            </a:r>
          </a:p>
          <a:p>
            <a:pPr eaLnBrk="1" hangingPunct="1">
              <a:defRPr/>
            </a:pPr>
            <a:r>
              <a:rPr lang="en-US" sz="2000" b="1" dirty="0"/>
              <a:t>Primary endpoint</a:t>
            </a:r>
            <a:r>
              <a:rPr lang="en-US" sz="2000" dirty="0"/>
              <a:t>: Progression to BOS. </a:t>
            </a:r>
          </a:p>
          <a:p>
            <a:pPr eaLnBrk="1" hangingPunct="1">
              <a:defRPr/>
            </a:pPr>
            <a:r>
              <a:rPr lang="en-US" sz="2000" b="1" dirty="0"/>
              <a:t>Steroid inhaler as basis of therapy, </a:t>
            </a:r>
            <a:r>
              <a:rPr lang="en-US" sz="1600" dirty="0"/>
              <a:t>Bergeron, 2015</a:t>
            </a:r>
          </a:p>
          <a:p>
            <a:pPr eaLnBrk="1" hangingPunct="1">
              <a:defRPr/>
            </a:pPr>
            <a:r>
              <a:rPr lang="en-US" sz="2000" b="1" dirty="0"/>
              <a:t>2</a:t>
            </a:r>
            <a:r>
              <a:rPr lang="en-US" sz="2000" b="1" baseline="30000" dirty="0"/>
              <a:t>nd</a:t>
            </a:r>
            <a:r>
              <a:rPr lang="en-US" sz="2000" b="1" dirty="0"/>
              <a:t> Agent</a:t>
            </a:r>
            <a:r>
              <a:rPr lang="en-US" sz="2000" dirty="0"/>
              <a:t>: Therapy duration: 12 months (oral agent). </a:t>
            </a:r>
          </a:p>
          <a:p>
            <a:pPr lvl="1" eaLnBrk="1" hangingPunct="1">
              <a:defRPr/>
            </a:pPr>
            <a:r>
              <a:rPr lang="en-US" sz="1600" dirty="0"/>
              <a:t>Candidate second agents under study for BOS have been identified as well as industry partners.  LOI’s submitted</a:t>
            </a:r>
          </a:p>
          <a:p>
            <a:pPr eaLnBrk="1" hangingPunct="1">
              <a:defRPr/>
            </a:pPr>
            <a:r>
              <a:rPr lang="en-US" sz="2000" b="1" dirty="0"/>
              <a:t>Sample size</a:t>
            </a:r>
            <a:r>
              <a:rPr lang="en-US" sz="2000" dirty="0"/>
              <a:t>: 182 patients, 91/ arm to detect a 20% difference in progression to BOS, from 40% (control) to 20% (target)  (50% reduction overall)</a:t>
            </a:r>
          </a:p>
          <a:p>
            <a:pPr>
              <a:defRPr/>
            </a:pPr>
            <a:r>
              <a:rPr lang="en-US" sz="2000" b="1" dirty="0"/>
              <a:t>Statistical analysis</a:t>
            </a:r>
            <a:r>
              <a:rPr lang="en-US" sz="1600" dirty="0"/>
              <a:t>:  Sample size needed to detect a proportion difference of 40% vs. 20%, using two-sided significance level of 0.05, Fisher Exact Test</a:t>
            </a:r>
          </a:p>
          <a:p>
            <a:pPr marL="0" indent="0">
              <a:buNone/>
              <a:defRPr/>
            </a:pPr>
            <a:r>
              <a:rPr lang="en-US" sz="1600" b="1" dirty="0"/>
              <a:t>                                                                                        Power  N-per-arm  N total  </a:t>
            </a:r>
            <a:endParaRPr lang="en-US" sz="1600" dirty="0"/>
          </a:p>
          <a:p>
            <a:pPr marL="0" indent="0">
              <a:buNone/>
              <a:defRPr/>
            </a:pPr>
            <a:r>
              <a:rPr lang="en-US" sz="1600" dirty="0"/>
              <a:t>                                                                                         0.9         118                236</a:t>
            </a:r>
          </a:p>
          <a:p>
            <a:pPr marL="0" indent="0">
              <a:buNone/>
              <a:defRPr/>
            </a:pPr>
            <a:r>
              <a:rPr lang="en-US" sz="1600" dirty="0"/>
              <a:t>                                                                                         0.85       102                204</a:t>
            </a:r>
          </a:p>
          <a:p>
            <a:pPr marL="0" indent="0">
              <a:buNone/>
              <a:defRPr/>
            </a:pPr>
            <a:r>
              <a:rPr lang="en-US" sz="1600" b="1" u="sng" dirty="0">
                <a:solidFill>
                  <a:schemeClr val="bg1"/>
                </a:solidFill>
              </a:rPr>
              <a:t>                                                                                      </a:t>
            </a:r>
            <a:r>
              <a:rPr lang="en-US" sz="1600" b="1" u="sng" dirty="0">
                <a:solidFill>
                  <a:srgbClr val="FF0000"/>
                </a:solidFill>
              </a:rPr>
              <a:t>   0.8          91                  182   </a:t>
            </a:r>
          </a:p>
          <a:p>
            <a:pPr marL="0" indent="0">
              <a:buNone/>
              <a:defRPr/>
            </a:pPr>
            <a:r>
              <a:rPr lang="en-US" sz="1600" dirty="0"/>
              <a:t>                                                                                         0.7          74                  148   </a:t>
            </a:r>
          </a:p>
        </p:txBody>
      </p:sp>
    </p:spTree>
    <p:extLst>
      <p:ext uri="{BB962C8B-B14F-4D97-AF65-F5344CB8AC3E}">
        <p14:creationId xmlns:p14="http://schemas.microsoft.com/office/powerpoint/2010/main" val="695044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Feasibility &amp; Logistics</a:t>
            </a:r>
          </a:p>
        </p:txBody>
      </p:sp>
      <p:sp>
        <p:nvSpPr>
          <p:cNvPr id="3" name="Content Placeholder 2"/>
          <p:cNvSpPr>
            <a:spLocks noGrp="1"/>
          </p:cNvSpPr>
          <p:nvPr>
            <p:ph idx="1"/>
          </p:nvPr>
        </p:nvSpPr>
        <p:spPr/>
        <p:txBody>
          <a:bodyPr/>
          <a:lstStyle/>
          <a:p>
            <a:endParaRPr lang="en-US" dirty="0"/>
          </a:p>
          <a:p>
            <a:pPr lvl="2"/>
            <a:r>
              <a:rPr lang="en-US" i="1" dirty="0"/>
              <a:t>Feasibility and Logistics</a:t>
            </a:r>
            <a:r>
              <a:rPr lang="en-US" dirty="0"/>
              <a:t>: 800 subjects will be enrolled in observational study.  </a:t>
            </a:r>
          </a:p>
          <a:p>
            <a:pPr lvl="2"/>
            <a:r>
              <a:rPr lang="en-US" dirty="0"/>
              <a:t>Universal availability of PFTs and biomarker collection will assure success; accrual expected w/in 18-24 months.  </a:t>
            </a:r>
          </a:p>
          <a:p>
            <a:pPr lvl="2"/>
            <a:r>
              <a:rPr lang="en-US" dirty="0"/>
              <a:t>D100 enrollment will limit early mortality dropout and increase % identified BOS 0p subjects.  </a:t>
            </a:r>
          </a:p>
          <a:p>
            <a:pPr lvl="2"/>
            <a:r>
              <a:rPr lang="en-US" dirty="0"/>
              <a:t>For the intervention trial, 182 patients will allow 20% reduction in progression to BOS (80% power).  Subjects will be accrued directly from the longitudinal study upon B0S 0p or by identification of other BMT center </a:t>
            </a:r>
            <a:r>
              <a:rPr lang="en-US" dirty="0" err="1"/>
              <a:t>alloHCT</a:t>
            </a:r>
            <a:r>
              <a:rPr lang="en-US" dirty="0"/>
              <a:t> recipients.</a:t>
            </a:r>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12</a:t>
            </a:fld>
            <a:endParaRPr lang="en-US" dirty="0"/>
          </a:p>
        </p:txBody>
      </p:sp>
    </p:spTree>
    <p:extLst>
      <p:ext uri="{BB962C8B-B14F-4D97-AF65-F5344CB8AC3E}">
        <p14:creationId xmlns:p14="http://schemas.microsoft.com/office/powerpoint/2010/main" val="3114186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Review &amp; Online Feedback</a:t>
            </a:r>
          </a:p>
        </p:txBody>
      </p:sp>
      <p:sp>
        <p:nvSpPr>
          <p:cNvPr id="3" name="Content Placeholder 2"/>
          <p:cNvSpPr>
            <a:spLocks noGrp="1"/>
          </p:cNvSpPr>
          <p:nvPr>
            <p:ph idx="1"/>
          </p:nvPr>
        </p:nvSpPr>
        <p:spPr/>
        <p:txBody>
          <a:bodyPr>
            <a:normAutofit fontScale="92500" lnSpcReduction="20000"/>
          </a:bodyPr>
          <a:lstStyle/>
          <a:p>
            <a:r>
              <a:rPr lang="en-US" dirty="0"/>
              <a:t>Highest priority </a:t>
            </a:r>
            <a:r>
              <a:rPr lang="en-US" dirty="0">
                <a:sym typeface="Wingdings" panose="05000000000000000000" pitchFamily="2" charset="2"/>
              </a:rPr>
              <a:t> p</a:t>
            </a:r>
            <a:r>
              <a:rPr lang="en-US" dirty="0"/>
              <a:t>ulmonary study; endorsed that study can be successful with a multicenter commitment of the BMT CTN </a:t>
            </a:r>
          </a:p>
          <a:p>
            <a:r>
              <a:rPr lang="en-US" dirty="0"/>
              <a:t>Suggestions: </a:t>
            </a:r>
          </a:p>
          <a:p>
            <a:pPr lvl="1"/>
            <a:r>
              <a:rPr lang="en-US" dirty="0"/>
              <a:t>Consider handheld devices for more frequent testing to complement scheduled formal testing every 3 months. </a:t>
            </a:r>
          </a:p>
          <a:p>
            <a:pPr lvl="1"/>
            <a:r>
              <a:rPr lang="en-US" dirty="0"/>
              <a:t>Consider KD025 (Rock2 inhibitor) and </a:t>
            </a:r>
            <a:r>
              <a:rPr lang="en-US" dirty="0" err="1"/>
              <a:t>ruxolitinib</a:t>
            </a:r>
            <a:r>
              <a:rPr lang="en-US" dirty="0"/>
              <a:t> as agents. </a:t>
            </a:r>
          </a:p>
          <a:p>
            <a:pPr lvl="1"/>
            <a:r>
              <a:rPr lang="en-US" dirty="0"/>
              <a:t>Emphasize treatment study is for subclinical bronchiolitis- BOS stage 0p</a:t>
            </a:r>
          </a:p>
          <a:p>
            <a:pPr lvl="1"/>
            <a:r>
              <a:rPr lang="en-US" dirty="0"/>
              <a:t>May benefit HCT community by establishing standard monitoring for chronic lung disease.</a:t>
            </a:r>
          </a:p>
          <a:p>
            <a:pPr lvl="1"/>
            <a:r>
              <a:rPr lang="en-US" dirty="0"/>
              <a:t>Anticipate success but accrual will be essential</a:t>
            </a:r>
          </a:p>
          <a:p>
            <a:pPr lvl="1"/>
            <a:r>
              <a:rPr lang="en-US" dirty="0"/>
              <a:t>Inhaled Steroids as control utilized as only intervention with known efficacy</a:t>
            </a:r>
          </a:p>
          <a:p>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13</a:t>
            </a:fld>
            <a:endParaRPr lang="en-US" dirty="0"/>
          </a:p>
        </p:txBody>
      </p:sp>
    </p:spTree>
    <p:extLst>
      <p:ext uri="{BB962C8B-B14F-4D97-AF65-F5344CB8AC3E}">
        <p14:creationId xmlns:p14="http://schemas.microsoft.com/office/powerpoint/2010/main" val="4271205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r>
              <a:rPr lang="en-US" altLang="en-US"/>
              <a:t>Summary</a:t>
            </a:r>
          </a:p>
        </p:txBody>
      </p:sp>
      <p:sp>
        <p:nvSpPr>
          <p:cNvPr id="14339" name="Content Placeholder 4"/>
          <p:cNvSpPr>
            <a:spLocks noGrp="1"/>
          </p:cNvSpPr>
          <p:nvPr>
            <p:ph idx="1"/>
          </p:nvPr>
        </p:nvSpPr>
        <p:spPr/>
        <p:txBody>
          <a:bodyPr/>
          <a:lstStyle/>
          <a:p>
            <a:r>
              <a:rPr lang="en-US" altLang="en-US" dirty="0"/>
              <a:t>BOS consistently #1 cause of death in chronic GVHD.</a:t>
            </a:r>
          </a:p>
          <a:p>
            <a:r>
              <a:rPr lang="en-US" altLang="en-US" dirty="0"/>
              <a:t>Prognosis poor &amp; QOL negatively impacted in this patient population.</a:t>
            </a:r>
          </a:p>
          <a:p>
            <a:r>
              <a:rPr lang="en-US" altLang="en-US" dirty="0"/>
              <a:t>First large scale PFT study in HCT population. </a:t>
            </a:r>
          </a:p>
          <a:p>
            <a:r>
              <a:rPr lang="en-US" altLang="en-US" dirty="0"/>
              <a:t>First pre-emptive study for BOS 0p post-HCT </a:t>
            </a:r>
          </a:p>
          <a:p>
            <a:r>
              <a:rPr lang="en-US" altLang="en-US" dirty="0"/>
              <a:t>Potential impact of companion acquisition of novel imaging and cellular biomarkers </a:t>
            </a:r>
            <a:r>
              <a:rPr lang="en-US" altLang="en-US" dirty="0">
                <a:sym typeface="Wingdings" panose="05000000000000000000" pitchFamily="2" charset="2"/>
              </a:rPr>
              <a:t></a:t>
            </a:r>
            <a:r>
              <a:rPr lang="en-US" altLang="en-US" dirty="0"/>
              <a:t> direct future interventions</a:t>
            </a:r>
          </a:p>
        </p:txBody>
      </p:sp>
    </p:spTree>
    <p:extLst>
      <p:ext uri="{BB962C8B-B14F-4D97-AF65-F5344CB8AC3E}">
        <p14:creationId xmlns:p14="http://schemas.microsoft.com/office/powerpoint/2010/main" val="1063186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68967"/>
            <a:ext cx="10972800" cy="1143000"/>
          </a:xfrm>
        </p:spPr>
        <p:txBody>
          <a:bodyPr>
            <a:normAutofit fontScale="90000"/>
          </a:bodyPr>
          <a:lstStyle/>
          <a:p>
            <a:r>
              <a:rPr lang="en-US" dirty="0"/>
              <a:t>Concept #2: Pre-emption of moderate to severe </a:t>
            </a:r>
            <a:r>
              <a:rPr lang="en-US" dirty="0" err="1"/>
              <a:t>cGVHD</a:t>
            </a:r>
            <a:r>
              <a:rPr lang="en-US" dirty="0"/>
              <a:t>:</a:t>
            </a:r>
          </a:p>
        </p:txBody>
      </p:sp>
      <p:sp>
        <p:nvSpPr>
          <p:cNvPr id="4" name="Slide Number Placeholder 3"/>
          <p:cNvSpPr>
            <a:spLocks noGrp="1"/>
          </p:cNvSpPr>
          <p:nvPr>
            <p:ph type="sldNum" sz="quarter" idx="12"/>
          </p:nvPr>
        </p:nvSpPr>
        <p:spPr/>
        <p:txBody>
          <a:bodyPr/>
          <a:lstStyle/>
          <a:p>
            <a:fld id="{23A446DA-D2FC-491E-A26B-6B2D41D55751}" type="slidenum">
              <a:rPr lang="en-US" smtClean="0"/>
              <a:pPr/>
              <a:t>15</a:t>
            </a:fld>
            <a:endParaRPr lang="en-US" dirty="0"/>
          </a:p>
        </p:txBody>
      </p:sp>
    </p:spTree>
    <p:extLst>
      <p:ext uri="{BB962C8B-B14F-4D97-AF65-F5344CB8AC3E}">
        <p14:creationId xmlns:p14="http://schemas.microsoft.com/office/powerpoint/2010/main" val="3955809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GVHD Committee Members</a:t>
            </a:r>
          </a:p>
        </p:txBody>
      </p:sp>
      <p:sp>
        <p:nvSpPr>
          <p:cNvPr id="3" name="Content Placeholder 2"/>
          <p:cNvSpPr>
            <a:spLocks noGrp="1"/>
          </p:cNvSpPr>
          <p:nvPr>
            <p:ph idx="1"/>
          </p:nvPr>
        </p:nvSpPr>
        <p:spPr/>
        <p:txBody>
          <a:bodyPr/>
          <a:lstStyle/>
          <a:p>
            <a:endParaRPr lang="en-US" dirty="0"/>
          </a:p>
          <a:p>
            <a:pPr lvl="2"/>
            <a:endParaRPr lang="en-US" dirty="0"/>
          </a:p>
          <a:p>
            <a:pPr lvl="1"/>
            <a:endParaRPr lang="en-US" dirty="0"/>
          </a:p>
        </p:txBody>
      </p:sp>
      <p:sp>
        <p:nvSpPr>
          <p:cNvPr id="5" name="Footer Placeholder 4"/>
          <p:cNvSpPr>
            <a:spLocks noGrp="1"/>
          </p:cNvSpPr>
          <p:nvPr>
            <p:ph type="ftr" sz="quarter" idx="11"/>
          </p:nvPr>
        </p:nvSpPr>
        <p:spPr>
          <a:xfrm>
            <a:off x="2667001" y="6080126"/>
            <a:ext cx="8204200" cy="625474"/>
          </a:xfrm>
        </p:spPr>
        <p:txBody>
          <a:bodyPr/>
          <a:lstStyle/>
          <a:p>
            <a:r>
              <a:rPr lang="en-US" sz="1100" dirty="0"/>
              <a:t>Support provided by grants #U10HL069294 and #U24HL138660 to the Blood and Marrow Transplant Clinical Trials Network from the National Heart, Lung, and Blood Institute and the National Cancer Institute. The content is solely the responsibility of the authors and does not necessarily represent the official views of the National Institutes of Health. </a:t>
            </a:r>
          </a:p>
        </p:txBody>
      </p:sp>
      <p:sp>
        <p:nvSpPr>
          <p:cNvPr id="4" name="Slide Number Placeholder 3"/>
          <p:cNvSpPr>
            <a:spLocks noGrp="1"/>
          </p:cNvSpPr>
          <p:nvPr>
            <p:ph type="sldNum" sz="quarter" idx="12"/>
          </p:nvPr>
        </p:nvSpPr>
        <p:spPr/>
        <p:txBody>
          <a:bodyPr/>
          <a:lstStyle/>
          <a:p>
            <a:fld id="{23A446DA-D2FC-491E-A26B-6B2D41D55751}" type="slidenum">
              <a:rPr lang="en-US" smtClean="0"/>
              <a:pPr/>
              <a:t>16</a:t>
            </a:fld>
            <a:endParaRPr lang="en-US" dirty="0"/>
          </a:p>
        </p:txBody>
      </p:sp>
      <p:sp>
        <p:nvSpPr>
          <p:cNvPr id="6" name="TextBox 5">
            <a:extLst>
              <a:ext uri="{FF2B5EF4-FFF2-40B4-BE49-F238E27FC236}">
                <a16:creationId xmlns:a16="http://schemas.microsoft.com/office/drawing/2014/main" id="{C0AEB28D-ECAF-4E65-B5B0-D71F59FDD489}"/>
              </a:ext>
            </a:extLst>
          </p:cNvPr>
          <p:cNvSpPr txBox="1"/>
          <p:nvPr/>
        </p:nvSpPr>
        <p:spPr>
          <a:xfrm>
            <a:off x="903642" y="1752600"/>
            <a:ext cx="11277600" cy="3457870"/>
          </a:xfrm>
          <a:prstGeom prst="rect">
            <a:avLst/>
          </a:prstGeom>
          <a:noFill/>
        </p:spPr>
        <p:txBody>
          <a:bodyPr wrap="square" rtlCol="0">
            <a:spAutoFit/>
          </a:bodyPr>
          <a:lstStyle/>
          <a:p>
            <a:pPr marL="0" marR="0" algn="just">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John Levine, Icahn School of Medicine at Mount Sinai, New York (Chair)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Amin </a:t>
            </a:r>
            <a:r>
              <a:rPr lang="en-US" sz="1800" dirty="0" err="1">
                <a:effectLst/>
                <a:latin typeface="Calibri" panose="020F0502020204030204" pitchFamily="34" charset="0"/>
                <a:ea typeface="Calibri" panose="020F0502020204030204" pitchFamily="34" charset="0"/>
              </a:rPr>
              <a:t>Alousi</a:t>
            </a:r>
            <a:r>
              <a:rPr lang="en-US" sz="1800" dirty="0">
                <a:effectLst/>
                <a:latin typeface="Calibri" panose="020F0502020204030204" pitchFamily="34" charset="0"/>
                <a:ea typeface="Calibri" panose="020F0502020204030204" pitchFamily="34" charset="0"/>
              </a:rPr>
              <a:t>, MD Anderson Cancer Center, Houston; </a:t>
            </a:r>
          </a:p>
          <a:p>
            <a:r>
              <a:rPr lang="en-US" sz="1800" dirty="0">
                <a:effectLst/>
                <a:latin typeface="Calibri" panose="020F0502020204030204" pitchFamily="34" charset="0"/>
                <a:ea typeface="Calibri" panose="020F0502020204030204" pitchFamily="34" charset="0"/>
              </a:rPr>
              <a:t>Brian Betts, University of Minnesota, Minneapolis; </a:t>
            </a:r>
          </a:p>
          <a:p>
            <a:r>
              <a:rPr lang="en-US" sz="1800" dirty="0">
                <a:effectLst/>
                <a:latin typeface="Calibri" panose="020F0502020204030204" pitchFamily="34" charset="0"/>
                <a:ea typeface="Calibri" panose="020F0502020204030204" pitchFamily="34" charset="0"/>
              </a:rPr>
              <a:t>Javier Bolaños-Meade, Johns Hopkins University, Baltimore; </a:t>
            </a:r>
          </a:p>
          <a:p>
            <a:r>
              <a:rPr lang="en-US" sz="1800" dirty="0">
                <a:effectLst/>
                <a:latin typeface="Calibri" panose="020F0502020204030204" pitchFamily="34" charset="0"/>
                <a:ea typeface="Calibri" panose="020F0502020204030204" pitchFamily="34" charset="0"/>
              </a:rPr>
              <a:t>Corey Cutler, Dana Farber Cancer Institute, Boston; </a:t>
            </a:r>
          </a:p>
          <a:p>
            <a:r>
              <a:rPr lang="en-US" sz="1800" dirty="0">
                <a:effectLst/>
                <a:latin typeface="Calibri" panose="020F0502020204030204" pitchFamily="34" charset="0"/>
                <a:ea typeface="Calibri" panose="020F0502020204030204" pitchFamily="34" charset="0"/>
              </a:rPr>
              <a:t>Mary Flowers, Fred Hutchinson Cancer Research Center, Seattle; </a:t>
            </a:r>
          </a:p>
          <a:p>
            <a:r>
              <a:rPr lang="en-US" sz="1800" dirty="0">
                <a:effectLst/>
                <a:latin typeface="Calibri" panose="020F0502020204030204" pitchFamily="34" charset="0"/>
                <a:ea typeface="Calibri" panose="020F0502020204030204" pitchFamily="34" charset="0"/>
              </a:rPr>
              <a:t>Richard Jones, Johns Hopkins University, Baltimore; </a:t>
            </a:r>
          </a:p>
          <a:p>
            <a:r>
              <a:rPr lang="en-US" sz="1800" dirty="0" err="1">
                <a:effectLst/>
                <a:latin typeface="Calibri" panose="020F0502020204030204" pitchFamily="34" charset="0"/>
                <a:ea typeface="Calibri" panose="020F0502020204030204" pitchFamily="34" charset="0"/>
              </a:rPr>
              <a:t>Haesook</a:t>
            </a:r>
            <a:r>
              <a:rPr lang="en-US" sz="1800" dirty="0">
                <a:effectLst/>
                <a:latin typeface="Calibri" panose="020F0502020204030204" pitchFamily="34" charset="0"/>
                <a:ea typeface="Calibri" panose="020F0502020204030204" pitchFamily="34" charset="0"/>
              </a:rPr>
              <a:t> Kim, Dana Farber Cancer Institute, Boston; </a:t>
            </a:r>
          </a:p>
          <a:p>
            <a:r>
              <a:rPr lang="en-US" sz="1800" dirty="0">
                <a:effectLst/>
                <a:latin typeface="Calibri" panose="020F0502020204030204" pitchFamily="34" charset="0"/>
                <a:ea typeface="Calibri" panose="020F0502020204030204" pitchFamily="34" charset="0"/>
              </a:rPr>
              <a:t>Steven </a:t>
            </a:r>
            <a:r>
              <a:rPr lang="en-US" sz="1800" dirty="0" err="1">
                <a:effectLst/>
                <a:latin typeface="Calibri" panose="020F0502020204030204" pitchFamily="34" charset="0"/>
                <a:ea typeface="Calibri" panose="020F0502020204030204" pitchFamily="34" charset="0"/>
              </a:rPr>
              <a:t>Pavletic</a:t>
            </a:r>
            <a:r>
              <a:rPr lang="en-US" sz="1800" dirty="0">
                <a:effectLst/>
                <a:latin typeface="Calibri" panose="020F0502020204030204" pitchFamily="34" charset="0"/>
                <a:ea typeface="Calibri" panose="020F0502020204030204" pitchFamily="34" charset="0"/>
              </a:rPr>
              <a:t>, National Cancer Institute, Bethesda; </a:t>
            </a:r>
          </a:p>
          <a:p>
            <a:r>
              <a:rPr lang="en-US" sz="1800" dirty="0">
                <a:effectLst/>
                <a:latin typeface="Calibri" panose="020F0502020204030204" pitchFamily="34" charset="0"/>
                <a:ea typeface="Calibri" panose="020F0502020204030204" pitchFamily="34" charset="0"/>
              </a:rPr>
              <a:t>Doris Ponce, Memorial Sloan-Kettering Cancer Center, New York; </a:t>
            </a:r>
          </a:p>
          <a:p>
            <a:r>
              <a:rPr lang="en-US" sz="1800" dirty="0" err="1">
                <a:effectLst/>
                <a:latin typeface="Calibri" panose="020F0502020204030204" pitchFamily="34" charset="0"/>
                <a:ea typeface="Calibri" panose="020F0502020204030204" pitchFamily="34" charset="0"/>
              </a:rPr>
              <a:t>Iskra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Pusic</a:t>
            </a:r>
            <a:r>
              <a:rPr lang="en-US" sz="1800" dirty="0">
                <a:effectLst/>
                <a:latin typeface="Calibri" panose="020F0502020204030204" pitchFamily="34" charset="0"/>
                <a:ea typeface="Calibri" panose="020F0502020204030204" pitchFamily="34" charset="0"/>
              </a:rPr>
              <a:t>, Washington University, St. Louis; </a:t>
            </a:r>
          </a:p>
          <a:p>
            <a:r>
              <a:rPr lang="en-US" sz="1800" dirty="0">
                <a:effectLst/>
                <a:latin typeface="Calibri" panose="020F0502020204030204" pitchFamily="34" charset="0"/>
                <a:ea typeface="Calibri" panose="020F0502020204030204" pitchFamily="34" charset="0"/>
              </a:rPr>
              <a:t>Jennifer </a:t>
            </a:r>
            <a:r>
              <a:rPr lang="en-US" sz="1800" dirty="0" err="1">
                <a:effectLst/>
                <a:latin typeface="Calibri" panose="020F0502020204030204" pitchFamily="34" charset="0"/>
                <a:ea typeface="Calibri" panose="020F0502020204030204" pitchFamily="34" charset="0"/>
              </a:rPr>
              <a:t>Whangbo</a:t>
            </a:r>
            <a:r>
              <a:rPr lang="en-US" sz="1800" dirty="0">
                <a:effectLst/>
                <a:latin typeface="Calibri" panose="020F0502020204030204" pitchFamily="34" charset="0"/>
                <a:ea typeface="Calibri" panose="020F0502020204030204" pitchFamily="34" charset="0"/>
              </a:rPr>
              <a:t>, Dana Farber Cancer Institute, Boston </a:t>
            </a:r>
            <a:endParaRPr lang="en-US" dirty="0"/>
          </a:p>
        </p:txBody>
      </p:sp>
    </p:spTree>
    <p:extLst>
      <p:ext uri="{BB962C8B-B14F-4D97-AF65-F5344CB8AC3E}">
        <p14:creationId xmlns:p14="http://schemas.microsoft.com/office/powerpoint/2010/main" val="3350366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i="0" dirty="0">
                <a:solidFill>
                  <a:srgbClr val="7C4789"/>
                </a:solidFill>
                <a:effectLst/>
              </a:rPr>
              <a:t>Pre-emption of Moderate to Severe Chronic GVHD</a:t>
            </a:r>
            <a:r>
              <a:rPr lang="en-US" dirty="0">
                <a:solidFill>
                  <a:srgbClr val="7C4789"/>
                </a:solidFill>
              </a:rPr>
              <a:t>: Hypothesis</a:t>
            </a:r>
          </a:p>
        </p:txBody>
      </p:sp>
      <p:sp>
        <p:nvSpPr>
          <p:cNvPr id="3" name="Content Placeholder 2"/>
          <p:cNvSpPr>
            <a:spLocks noGrp="1"/>
          </p:cNvSpPr>
          <p:nvPr>
            <p:ph idx="1"/>
          </p:nvPr>
        </p:nvSpPr>
        <p:spPr>
          <a:xfrm>
            <a:off x="2066925" y="2590800"/>
            <a:ext cx="8058150" cy="1676400"/>
          </a:xfrm>
        </p:spPr>
        <p:txBody>
          <a:bodyPr>
            <a:normAutofit/>
          </a:bodyPr>
          <a:lstStyle/>
          <a:p>
            <a:pPr marL="0" indent="0" algn="ctr">
              <a:buNone/>
            </a:pPr>
            <a:r>
              <a:rPr lang="en-US" i="1" dirty="0"/>
              <a:t>Early, pre-emptive therapy of chronic GVHD </a:t>
            </a:r>
            <a:r>
              <a:rPr kumimoji="0" lang="en-US" altLang="en-US" sz="3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will prevent irreversible chronic GVHD changes and long-term morbidity </a:t>
            </a:r>
            <a:endParaRPr lang="en-US" i="1"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17</a:t>
            </a:fld>
            <a:endParaRPr lang="en-US" dirty="0"/>
          </a:p>
        </p:txBody>
      </p:sp>
    </p:spTree>
    <p:extLst>
      <p:ext uri="{BB962C8B-B14F-4D97-AF65-F5344CB8AC3E}">
        <p14:creationId xmlns:p14="http://schemas.microsoft.com/office/powerpoint/2010/main" val="4015085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&amp; Significance</a:t>
            </a:r>
          </a:p>
        </p:txBody>
      </p:sp>
      <p:sp>
        <p:nvSpPr>
          <p:cNvPr id="3" name="Content Placeholder 2"/>
          <p:cNvSpPr>
            <a:spLocks noGrp="1"/>
          </p:cNvSpPr>
          <p:nvPr>
            <p:ph idx="1"/>
          </p:nvPr>
        </p:nvSpPr>
        <p:spPr>
          <a:xfrm>
            <a:off x="0" y="1371601"/>
            <a:ext cx="11963400" cy="4648200"/>
          </a:xfrm>
        </p:spPr>
        <p:txBody>
          <a:bodyPr>
            <a:normAutofit fontScale="92500"/>
          </a:bodyPr>
          <a:lstStyle/>
          <a:p>
            <a:pPr lvl="1">
              <a:buFont typeface="Arial" panose="020B0604020202020204" pitchFamily="34" charset="0"/>
              <a:buChar char="•"/>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Moderate to severe </a:t>
            </a:r>
            <a:r>
              <a:rPr kumimoji="0" lang="en-US" altLang="en-US" sz="2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cGVHD</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causes substantial morbidity and contributes to excess mortality, especially when the lungs are involved</a:t>
            </a:r>
          </a:p>
          <a:p>
            <a:pPr lvl="1">
              <a:buFont typeface="Arial" panose="020B0604020202020204" pitchFamily="34" charset="0"/>
              <a:buChar char="•"/>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Pre-emptive treatment in high-risk patients with few/ no symptoms </a:t>
            </a:r>
            <a:r>
              <a:rPr kumimoji="0" lang="en-US" altLang="en-US" sz="28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may</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improve outcomes </a:t>
            </a:r>
          </a:p>
          <a:p>
            <a:pPr lvl="1">
              <a:buFont typeface="Arial" panose="020B0604020202020204" pitchFamily="34" charset="0"/>
              <a:buChar char="•"/>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Unmet needs: </a:t>
            </a:r>
          </a:p>
          <a:p>
            <a:pPr lvl="2"/>
            <a:r>
              <a:rPr kumimoji="0" lang="en-US" altLang="en-US" sz="2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Reliable tools to identify high-risk patients and guide treatment selection</a:t>
            </a:r>
          </a:p>
          <a:p>
            <a:pPr lvl="2"/>
            <a:r>
              <a:rPr lang="en-US" alt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D</a:t>
            </a:r>
            <a:r>
              <a:rPr kumimoji="0" lang="en-US" altLang="en-US" sz="2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evelopment of response measures that predict long-term endpoints (OS / QoL)</a:t>
            </a:r>
          </a:p>
          <a:p>
            <a:pPr lvl="2"/>
            <a:r>
              <a:rPr kumimoji="0" lang="en-US" altLang="en-US" sz="2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Clinical signs and imaging/laboratory parameters known to predict severe </a:t>
            </a:r>
            <a:r>
              <a:rPr kumimoji="0" lang="en-US" altLang="en-US" sz="2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cGVHD</a:t>
            </a:r>
            <a:endParaRPr lang="en-US" altLang="en-US" sz="2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2"/>
            <a:r>
              <a:rPr kumimoji="0" lang="en-US" altLang="en-US" sz="2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Predictive biomarkers </a:t>
            </a:r>
          </a:p>
          <a:p>
            <a:pPr lvl="1">
              <a:buFont typeface="Arial" panose="020B0604020202020204" pitchFamily="34" charset="0"/>
              <a:buChar char="•"/>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 number of agents with activity in established </a:t>
            </a:r>
            <a:r>
              <a:rPr kumimoji="0" lang="en-US" altLang="en-US" sz="2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cGVHD</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can be tested</a:t>
            </a:r>
            <a:endParaRPr kumimoji="0" lang="en-US" altLang="en-US" sz="1600" b="0" i="0" u="none" strike="noStrike" cap="none" normalizeH="0" baseline="0" dirty="0">
              <a:ln>
                <a:noFill/>
              </a:ln>
              <a:solidFill>
                <a:schemeClr val="tx1"/>
              </a:solidFill>
              <a:effectLst/>
            </a:endParaRPr>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18</a:t>
            </a:fld>
            <a:endParaRPr lang="en-US" dirty="0"/>
          </a:p>
        </p:txBody>
      </p:sp>
    </p:spTree>
    <p:extLst>
      <p:ext uri="{BB962C8B-B14F-4D97-AF65-F5344CB8AC3E}">
        <p14:creationId xmlns:p14="http://schemas.microsoft.com/office/powerpoint/2010/main" val="2225012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&amp; Significance</a:t>
            </a:r>
          </a:p>
        </p:txBody>
      </p:sp>
      <p:sp>
        <p:nvSpPr>
          <p:cNvPr id="3" name="Content Placeholder 2"/>
          <p:cNvSpPr>
            <a:spLocks noGrp="1"/>
          </p:cNvSpPr>
          <p:nvPr>
            <p:ph idx="1"/>
          </p:nvPr>
        </p:nvSpPr>
        <p:spPr>
          <a:xfrm>
            <a:off x="0" y="1371601"/>
            <a:ext cx="12192000" cy="4984750"/>
          </a:xfrm>
        </p:spPr>
        <p:txBody>
          <a:bodyPr>
            <a:normAutofit/>
          </a:bodyPr>
          <a:lstStyle/>
          <a:p>
            <a:pPr lvl="1">
              <a:buFont typeface="Arial" panose="020B0604020202020204" pitchFamily="34" charset="0"/>
              <a:buChar char="•"/>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NIH </a:t>
            </a:r>
            <a:r>
              <a:rPr kumimoji="0" lang="en-US" altLang="en-US" sz="2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cGVHD</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Consensus Conference </a:t>
            </a:r>
            <a:r>
              <a:rPr lang="en-US" alt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(Nov 2020)</a:t>
            </a:r>
          </a:p>
          <a:p>
            <a:pPr marL="457200" lvl="1" indent="0">
              <a:buNone/>
            </a:pPr>
            <a:r>
              <a:rPr lang="en-US" sz="2000" dirty="0">
                <a:latin typeface="Calibri" panose="020F0502020204030204" pitchFamily="34" charset="0"/>
                <a:cs typeface="Calibri" panose="020F0502020204030204" pitchFamily="34" charset="0"/>
              </a:rPr>
              <a:t>	-Multiple working groups:  include early diagnosis and preemptive therapy</a:t>
            </a:r>
          </a:p>
          <a:p>
            <a:pPr marL="457200" lvl="1" indent="0">
              <a:buNone/>
            </a:pPr>
            <a:r>
              <a:rPr lang="en-US" sz="2000" b="0" i="0" dirty="0">
                <a:solidFill>
                  <a:srgbClr val="000000"/>
                </a:solidFill>
                <a:effectLst/>
                <a:latin typeface="Calibri" panose="020F0502020204030204" pitchFamily="34" charset="0"/>
                <a:cs typeface="Calibri" panose="020F0502020204030204" pitchFamily="34" charset="0"/>
              </a:rPr>
              <a:t>	-Target development of organ-specific diagnostic tools; biomarker identification</a:t>
            </a:r>
          </a:p>
          <a:p>
            <a:pPr lvl="1">
              <a:buFont typeface="Arial" panose="020B0604020202020204" pitchFamily="34" charset="0"/>
              <a:buChar char="•"/>
            </a:pPr>
            <a:r>
              <a:rPr lang="en-US" sz="2400" b="0" i="0" dirty="0">
                <a:solidFill>
                  <a:srgbClr val="000000"/>
                </a:solidFill>
                <a:effectLst/>
                <a:latin typeface="Calibri" panose="020F0502020204030204" pitchFamily="34" charset="0"/>
                <a:cs typeface="Calibri" panose="020F0502020204030204" pitchFamily="34" charset="0"/>
              </a:rPr>
              <a:t>Enrollment in prevention trials: based on risk factors known before HCT, regardless of when the intervention is given </a:t>
            </a:r>
          </a:p>
          <a:p>
            <a:pPr lvl="1">
              <a:buFont typeface="Arial" panose="020B0604020202020204" pitchFamily="34" charset="0"/>
              <a:buChar char="•"/>
            </a:pPr>
            <a:r>
              <a:rPr lang="en-US" sz="2400" dirty="0">
                <a:latin typeface="Calibri" panose="020F0502020204030204" pitchFamily="34" charset="0"/>
                <a:cs typeface="Calibri" panose="020F0502020204030204" pitchFamily="34" charset="0"/>
              </a:rPr>
              <a:t>E</a:t>
            </a:r>
            <a:r>
              <a:rPr lang="en-US" sz="2400" b="0" i="0" dirty="0">
                <a:solidFill>
                  <a:srgbClr val="000000"/>
                </a:solidFill>
                <a:effectLst/>
                <a:latin typeface="Calibri" panose="020F0502020204030204" pitchFamily="34" charset="0"/>
                <a:cs typeface="Calibri" panose="020F0502020204030204" pitchFamily="34" charset="0"/>
              </a:rPr>
              <a:t>nrollment in preemption trials: based on post-HCT events, signs, symptoms or biomarkers indicating </a:t>
            </a:r>
            <a:r>
              <a:rPr lang="en-US" sz="2400" b="0" i="0" dirty="0">
                <a:solidFill>
                  <a:srgbClr val="000000"/>
                </a:solidFill>
                <a:effectLst/>
                <a:latin typeface="Calibri" panose="020F0502020204030204" pitchFamily="34" charset="0"/>
                <a:cs typeface="Calibri" panose="020F0502020204030204" pitchFamily="34" charset="0"/>
                <a:sym typeface="Wingdings" panose="05000000000000000000" pitchFamily="2" charset="2"/>
              </a:rPr>
              <a:t> </a:t>
            </a:r>
            <a:r>
              <a:rPr lang="en-US" sz="2400" b="0" i="0" dirty="0">
                <a:solidFill>
                  <a:srgbClr val="000000"/>
                </a:solidFill>
                <a:effectLst/>
                <a:latin typeface="Calibri" panose="020F0502020204030204" pitchFamily="34" charset="0"/>
                <a:cs typeface="Calibri" panose="020F0502020204030204" pitchFamily="34" charset="0"/>
              </a:rPr>
              <a:t>risk of </a:t>
            </a:r>
            <a:r>
              <a:rPr lang="en-US" sz="2400" b="0" i="0" dirty="0" err="1">
                <a:solidFill>
                  <a:srgbClr val="000000"/>
                </a:solidFill>
                <a:effectLst/>
                <a:latin typeface="Calibri" panose="020F0502020204030204" pitchFamily="34" charset="0"/>
                <a:cs typeface="Calibri" panose="020F0502020204030204" pitchFamily="34" charset="0"/>
              </a:rPr>
              <a:t>cGVHD</a:t>
            </a:r>
            <a:r>
              <a:rPr lang="en-US" sz="2400" b="0" i="0" dirty="0">
                <a:solidFill>
                  <a:srgbClr val="000000"/>
                </a:solidFill>
                <a:effectLst/>
                <a:latin typeface="Calibri" panose="020F0502020204030204" pitchFamily="34" charset="0"/>
                <a:cs typeface="Calibri" panose="020F0502020204030204" pitchFamily="34" charset="0"/>
              </a:rPr>
              <a:t> higher than </a:t>
            </a:r>
            <a:r>
              <a:rPr lang="en-US" sz="2400" dirty="0">
                <a:latin typeface="Calibri" panose="020F0502020204030204" pitchFamily="34" charset="0"/>
                <a:cs typeface="Calibri" panose="020F0502020204030204" pitchFamily="34" charset="0"/>
              </a:rPr>
              <a:t>predicted</a:t>
            </a:r>
          </a:p>
          <a:p>
            <a:pPr marL="457200" lvl="1" indent="0">
              <a:buNone/>
            </a:pPr>
            <a:endParaRPr lang="en-US" sz="2400" b="0" i="0" dirty="0">
              <a:solidFill>
                <a:srgbClr val="000000"/>
              </a:solidFill>
              <a:effectLst/>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2400" dirty="0">
                <a:latin typeface="Calibri" panose="020F0502020204030204" pitchFamily="34" charset="0"/>
                <a:cs typeface="Calibri" panose="020F0502020204030204" pitchFamily="34" charset="0"/>
              </a:rPr>
              <a:t>BMT CTN can follow the consensus roadmap and be functional arm of the </a:t>
            </a:r>
            <a:r>
              <a:rPr lang="en-US" sz="2400" dirty="0" err="1">
                <a:latin typeface="Calibri" panose="020F0502020204030204" pitchFamily="34" charset="0"/>
                <a:cs typeface="Calibri" panose="020F0502020204030204" pitchFamily="34" charset="0"/>
              </a:rPr>
              <a:t>cGVHD</a:t>
            </a:r>
            <a:r>
              <a:rPr lang="en-US" sz="2400" dirty="0">
                <a:latin typeface="Calibri" panose="020F0502020204030204" pitchFamily="34" charset="0"/>
                <a:cs typeface="Calibri" panose="020F0502020204030204" pitchFamily="34" charset="0"/>
              </a:rPr>
              <a:t> workshop</a:t>
            </a:r>
            <a:endParaRPr lang="en-US" sz="2400" b="0" i="0" dirty="0">
              <a:solidFill>
                <a:srgbClr val="000000"/>
              </a:solidFill>
              <a:effectLst/>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23A446DA-D2FC-491E-A26B-6B2D41D55751}" type="slidenum">
              <a:rPr lang="en-US" smtClean="0"/>
              <a:pPr/>
              <a:t>19</a:t>
            </a:fld>
            <a:endParaRPr lang="en-US" dirty="0"/>
          </a:p>
        </p:txBody>
      </p:sp>
    </p:spTree>
    <p:extLst>
      <p:ext uri="{BB962C8B-B14F-4D97-AF65-F5344CB8AC3E}">
        <p14:creationId xmlns:p14="http://schemas.microsoft.com/office/powerpoint/2010/main" val="1351092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dirty="0"/>
              <a:t>Conflict of Interest Disclosure</a:t>
            </a:r>
            <a:endParaRPr lang="en-US" altLang="en-US" sz="2000" dirty="0">
              <a:solidFill>
                <a:srgbClr val="FF0000"/>
              </a:solidFill>
            </a:endParaRPr>
          </a:p>
        </p:txBody>
      </p:sp>
      <p:sp>
        <p:nvSpPr>
          <p:cNvPr id="6" name="Content Placeholder 2"/>
          <p:cNvSpPr txBox="1">
            <a:spLocks/>
          </p:cNvSpPr>
          <p:nvPr/>
        </p:nvSpPr>
        <p:spPr bwMode="auto">
          <a:xfrm>
            <a:off x="228600" y="1447800"/>
            <a:ext cx="11887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000" kern="1200">
                <a:solidFill>
                  <a:srgbClr val="000000"/>
                </a:solidFill>
                <a:latin typeface="+mj-lt"/>
                <a:ea typeface="+mn-ea"/>
                <a:cs typeface="Arial" pitchFamily="34" charset="0"/>
              </a:defRPr>
            </a:lvl1pPr>
            <a:lvl2pPr marL="742950" indent="-285750" algn="l" rtl="0" eaLnBrk="0" fontAlgn="base" hangingPunct="0">
              <a:spcBef>
                <a:spcPct val="20000"/>
              </a:spcBef>
              <a:spcAft>
                <a:spcPct val="0"/>
              </a:spcAft>
              <a:buFont typeface="Arial" charset="0"/>
              <a:buChar char="–"/>
              <a:defRPr sz="2600" kern="1200">
                <a:solidFill>
                  <a:srgbClr val="000000"/>
                </a:solidFill>
                <a:latin typeface="+mj-lt"/>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000000"/>
                </a:solidFill>
                <a:latin typeface="+mj-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0000"/>
                </a:solidFill>
                <a:latin typeface="+mj-lt"/>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000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defRPr/>
            </a:pPr>
            <a:r>
              <a:rPr lang="en-US" sz="3200" dirty="0"/>
              <a:t>RTM received </a:t>
            </a:r>
          </a:p>
          <a:p>
            <a:pPr lvl="1" eaLnBrk="1" hangingPunct="1">
              <a:defRPr/>
            </a:pPr>
            <a:r>
              <a:rPr lang="en-US" sz="2800" dirty="0"/>
              <a:t>Research funding from Novartis, BMS, </a:t>
            </a:r>
            <a:r>
              <a:rPr lang="en-US" sz="2800" dirty="0" err="1"/>
              <a:t>Allovir</a:t>
            </a:r>
            <a:endParaRPr lang="en-US" sz="2800" dirty="0"/>
          </a:p>
          <a:p>
            <a:pPr lvl="1" eaLnBrk="1" hangingPunct="1">
              <a:defRPr/>
            </a:pPr>
            <a:r>
              <a:rPr lang="en-US" sz="2800" dirty="0"/>
              <a:t>Consultant fees from Novartis, </a:t>
            </a:r>
            <a:r>
              <a:rPr lang="en-US" sz="2800" dirty="0" err="1"/>
              <a:t>Incyte</a:t>
            </a:r>
            <a:r>
              <a:rPr lang="en-US" sz="2800" dirty="0"/>
              <a:t>, CRISPR Therapeutics, </a:t>
            </a:r>
            <a:r>
              <a:rPr lang="en-US" sz="2800" dirty="0" err="1"/>
              <a:t>Artiva</a:t>
            </a:r>
            <a:r>
              <a:rPr lang="en-US" sz="2800" dirty="0"/>
              <a:t> </a:t>
            </a:r>
            <a:r>
              <a:rPr lang="en-US" sz="2800" dirty="0" err="1"/>
              <a:t>Biotherapeutics</a:t>
            </a:r>
            <a:r>
              <a:rPr lang="en-US" sz="2800" dirty="0"/>
              <a:t>, and </a:t>
            </a:r>
            <a:r>
              <a:rPr lang="en-US" sz="2800" dirty="0" err="1"/>
              <a:t>AlloVir</a:t>
            </a:r>
            <a:r>
              <a:rPr lang="en-US" sz="2800" dirty="0"/>
              <a:t>, Inc.</a:t>
            </a:r>
          </a:p>
          <a:p>
            <a:pPr lvl="1" eaLnBrk="1" hangingPunct="1">
              <a:defRPr/>
            </a:pPr>
            <a:r>
              <a:rPr lang="en-US" sz="2800" dirty="0"/>
              <a:t>Honoraria from </a:t>
            </a:r>
            <a:r>
              <a:rPr lang="en-US" sz="2800" dirty="0" err="1"/>
              <a:t>Incyte</a:t>
            </a:r>
            <a:r>
              <a:rPr lang="en-US" sz="2800" dirty="0"/>
              <a:t>, BMS, PACT Pharma, Orca </a:t>
            </a:r>
            <a:r>
              <a:rPr lang="en-US" sz="2800" dirty="0" err="1"/>
              <a:t>Biosystem</a:t>
            </a:r>
            <a:r>
              <a:rPr lang="en-US" sz="2800" dirty="0"/>
              <a:t>, and </a:t>
            </a:r>
            <a:r>
              <a:rPr lang="en-US" sz="2800" dirty="0" err="1"/>
              <a:t>Omeros</a:t>
            </a:r>
            <a:endParaRPr lang="en-US" sz="2800" dirty="0"/>
          </a:p>
          <a:p>
            <a:pPr lvl="1" eaLnBrk="1" hangingPunct="1">
              <a:defRPr/>
            </a:pPr>
            <a:r>
              <a:rPr lang="en-US" sz="2800" dirty="0"/>
              <a:t>Data and Safety Monitoring Board participant for Novartis, </a:t>
            </a:r>
            <a:r>
              <a:rPr lang="en-US" sz="2800" dirty="0" err="1"/>
              <a:t>Vor</a:t>
            </a:r>
            <a:r>
              <a:rPr lang="en-US" sz="2800" dirty="0"/>
              <a:t> Pharmaceuticals and </a:t>
            </a:r>
            <a:r>
              <a:rPr lang="en-US" sz="2800" dirty="0" err="1"/>
              <a:t>Athersys</a:t>
            </a:r>
            <a:r>
              <a:rPr lang="en-US" sz="2800" dirty="0"/>
              <a:t>; </a:t>
            </a:r>
          </a:p>
          <a:p>
            <a:pPr lvl="1" eaLnBrk="1" hangingPunct="1">
              <a:defRPr/>
            </a:pPr>
            <a:r>
              <a:rPr lang="en-US" sz="2800" dirty="0"/>
              <a:t>Intellectual Property Rights with and received royalties from </a:t>
            </a:r>
            <a:r>
              <a:rPr lang="en-US" sz="2800" dirty="0" err="1"/>
              <a:t>Athersys</a:t>
            </a:r>
            <a:endParaRPr lang="en-US" sz="2800" dirty="0"/>
          </a:p>
          <a:p>
            <a:pPr eaLnBrk="1" hangingPunct="1">
              <a:defRPr/>
            </a:pPr>
            <a:endParaRPr lang="en-US" altLang="en-US" dirty="0">
              <a:cs typeface="Arial" charset="0"/>
            </a:endParaRPr>
          </a:p>
          <a:p>
            <a:pPr marL="0" indent="0" algn="ctr" eaLnBrk="1" hangingPunct="1">
              <a:buNone/>
              <a:defRPr/>
            </a:pPr>
            <a:endParaRPr lang="en-US" altLang="en-US" sz="3400" dirty="0">
              <a:cs typeface="Arial" charset="0"/>
            </a:endParaRPr>
          </a:p>
        </p:txBody>
      </p:sp>
      <p:sp>
        <p:nvSpPr>
          <p:cNvPr id="11" name="Footer Placeholder 4">
            <a:extLst>
              <a:ext uri="{FF2B5EF4-FFF2-40B4-BE49-F238E27FC236}">
                <a16:creationId xmlns:a16="http://schemas.microsoft.com/office/drawing/2014/main" id="{89A98D76-1530-4196-841F-D12179253AF1}"/>
              </a:ext>
            </a:extLst>
          </p:cNvPr>
          <p:cNvSpPr>
            <a:spLocks noGrp="1"/>
          </p:cNvSpPr>
          <p:nvPr>
            <p:ph type="ftr" sz="quarter" idx="11"/>
          </p:nvPr>
        </p:nvSpPr>
        <p:spPr>
          <a:xfrm>
            <a:off x="4165600" y="6356351"/>
            <a:ext cx="6705600" cy="365125"/>
          </a:xfrm>
        </p:spPr>
        <p:txBody>
          <a:bodyPr/>
          <a:lstStyle/>
          <a:p>
            <a:endParaRPr lang="en-US" dirty="0"/>
          </a:p>
        </p:txBody>
      </p:sp>
      <p:sp>
        <p:nvSpPr>
          <p:cNvPr id="12" name="Slide Number Placeholder 3">
            <a:extLst>
              <a:ext uri="{FF2B5EF4-FFF2-40B4-BE49-F238E27FC236}">
                <a16:creationId xmlns:a16="http://schemas.microsoft.com/office/drawing/2014/main" id="{6186F4C8-FC28-4029-B45A-18D37279C390}"/>
              </a:ext>
            </a:extLst>
          </p:cNvPr>
          <p:cNvSpPr>
            <a:spLocks noGrp="1"/>
          </p:cNvSpPr>
          <p:nvPr>
            <p:ph type="sldNum" sz="quarter" idx="12"/>
          </p:nvPr>
        </p:nvSpPr>
        <p:spPr>
          <a:xfrm>
            <a:off x="10972800" y="6356351"/>
            <a:ext cx="609600" cy="365125"/>
          </a:xfrm>
        </p:spPr>
        <p:txBody>
          <a:bodyPr/>
          <a:lstStyle/>
          <a:p>
            <a:fld id="{23A446DA-D2FC-491E-A26B-6B2D41D55751}" type="slidenum">
              <a:rPr lang="en-US" smtClean="0"/>
              <a:pPr/>
              <a:t>2</a:t>
            </a:fld>
            <a:endParaRPr lang="en-US" dirty="0"/>
          </a:p>
        </p:txBody>
      </p:sp>
    </p:spTree>
    <p:extLst>
      <p:ext uri="{BB962C8B-B14F-4D97-AF65-F5344CB8AC3E}">
        <p14:creationId xmlns:p14="http://schemas.microsoft.com/office/powerpoint/2010/main" val="2014307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Trial Design</a:t>
            </a:r>
          </a:p>
        </p:txBody>
      </p:sp>
      <p:sp>
        <p:nvSpPr>
          <p:cNvPr id="3" name="Content Placeholder 2"/>
          <p:cNvSpPr>
            <a:spLocks noGrp="1"/>
          </p:cNvSpPr>
          <p:nvPr>
            <p:ph idx="1"/>
          </p:nvPr>
        </p:nvSpPr>
        <p:spPr/>
        <p:txBody>
          <a:bodyPr/>
          <a:lstStyle/>
          <a:p>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20</a:t>
            </a:fld>
            <a:endParaRPr lang="en-US" dirty="0"/>
          </a:p>
        </p:txBody>
      </p:sp>
      <p:sp>
        <p:nvSpPr>
          <p:cNvPr id="6" name="TextBox 5">
            <a:extLst>
              <a:ext uri="{FF2B5EF4-FFF2-40B4-BE49-F238E27FC236}">
                <a16:creationId xmlns:a16="http://schemas.microsoft.com/office/drawing/2014/main" id="{472B6C82-E313-4134-A89D-8D20E3EE8F70}"/>
              </a:ext>
            </a:extLst>
          </p:cNvPr>
          <p:cNvSpPr txBox="1"/>
          <p:nvPr/>
        </p:nvSpPr>
        <p:spPr>
          <a:xfrm>
            <a:off x="762000" y="1720840"/>
            <a:ext cx="10744200" cy="3416320"/>
          </a:xfrm>
          <a:prstGeom prst="rect">
            <a:avLst/>
          </a:prstGeom>
          <a:noFill/>
        </p:spPr>
        <p:txBody>
          <a:bodyPr wrap="square">
            <a:spAutoFit/>
          </a:bodyPr>
          <a:lstStyle/>
          <a:p>
            <a:pPr marL="285750" indent="-285750">
              <a:buFont typeface="Arial" panose="020B0604020202020204" pitchFamily="34" charset="0"/>
              <a:buChar char="•"/>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Specific trial design depends on identifying high-risk patients for early intervention. </a:t>
            </a:r>
          </a:p>
          <a:p>
            <a:pPr marL="285750" indent="-285750">
              <a:buFont typeface="Arial" panose="020B0604020202020204" pitchFamily="34" charset="0"/>
              <a:buChar char="•"/>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Once validated tools exist, rapid testing of agents is needed. </a:t>
            </a:r>
          </a:p>
          <a:p>
            <a:pPr marL="742950" lvl="1" indent="-285750">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Consider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master protocol design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single</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overarching protocol for multiple studies that share key design components, eligibilities and operational aspects to continually investigate multiple interventions in multiple phases for </a:t>
            </a:r>
            <a:r>
              <a:rPr kumimoji="0" lang="en-US" altLang="en-US"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cGVHD</a:t>
            </a:r>
            <a:endPar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742950" lvl="1" indent="-285750">
              <a:buFont typeface="Arial" panose="020B0604020202020204" pitchFamily="34" charset="0"/>
              <a:buChar char="•"/>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Treatment cohorts are evaluated for efficacy using early endpoints (e.g., moderate/severe </a:t>
            </a:r>
            <a:r>
              <a:rPr kumimoji="0" lang="en-US" altLang="en-US"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cGVHD</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with promising agents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phase III comparisons</a:t>
            </a:r>
          </a:p>
          <a:p>
            <a:pPr marL="1200150" lvl="2" indent="-285750">
              <a:buFont typeface="Arial" panose="020B0604020202020204" pitchFamily="34" charset="0"/>
              <a:buChar char="•"/>
            </a:pPr>
            <a:r>
              <a:rPr lang="en-US" altLang="en-US" sz="2400" dirty="0">
                <a:latin typeface="Calibri" panose="020F0502020204030204" pitchFamily="34" charset="0"/>
                <a:ea typeface="Calibri" panose="020F0502020204030204" pitchFamily="34" charset="0"/>
                <a:cs typeface="Calibri" panose="020F0502020204030204" pitchFamily="34" charset="0"/>
              </a:rPr>
              <a:t>Agents</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limited efficacy or excess toxicity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no</a:t>
            </a:r>
            <a:r>
              <a:rPr kumimoji="0" lang="en-US" altLang="en-US" sz="24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longer studied</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0913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116747-8171-3D48-A687-AA04B89B9447}"/>
              </a:ext>
            </a:extLst>
          </p:cNvPr>
          <p:cNvPicPr/>
          <p:nvPr/>
        </p:nvPicPr>
        <p:blipFill>
          <a:blip r:embed="rId2"/>
          <a:stretch>
            <a:fillRect/>
          </a:stretch>
        </p:blipFill>
        <p:spPr>
          <a:xfrm>
            <a:off x="643467" y="743627"/>
            <a:ext cx="10905066" cy="5370745"/>
          </a:xfrm>
          <a:prstGeom prst="rect">
            <a:avLst/>
          </a:prstGeom>
        </p:spPr>
      </p:pic>
      <p:sp>
        <p:nvSpPr>
          <p:cNvPr id="2" name="TextBox 1"/>
          <p:cNvSpPr txBox="1"/>
          <p:nvPr/>
        </p:nvSpPr>
        <p:spPr>
          <a:xfrm>
            <a:off x="3048000" y="38100"/>
            <a:ext cx="5545108" cy="369332"/>
          </a:xfrm>
          <a:prstGeom prst="rect">
            <a:avLst/>
          </a:prstGeom>
          <a:noFill/>
        </p:spPr>
        <p:txBody>
          <a:bodyPr wrap="none" rtlCol="0">
            <a:spAutoFit/>
          </a:bodyPr>
          <a:lstStyle/>
          <a:p>
            <a:pPr algn="ctr"/>
            <a:r>
              <a:rPr lang="en-US" b="1" dirty="0"/>
              <a:t>Design studies to improve early GVHD diagnosis</a:t>
            </a:r>
          </a:p>
        </p:txBody>
      </p:sp>
    </p:spTree>
    <p:extLst>
      <p:ext uri="{BB962C8B-B14F-4D97-AF65-F5344CB8AC3E}">
        <p14:creationId xmlns:p14="http://schemas.microsoft.com/office/powerpoint/2010/main" val="1464425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E7492-69AD-554C-BB4F-385A5CCEEB7F}"/>
              </a:ext>
            </a:extLst>
          </p:cNvPr>
          <p:cNvSpPr>
            <a:spLocks noGrp="1"/>
          </p:cNvSpPr>
          <p:nvPr>
            <p:ph type="title"/>
          </p:nvPr>
        </p:nvSpPr>
        <p:spPr>
          <a:xfrm>
            <a:off x="580293" y="0"/>
            <a:ext cx="10972800" cy="1143000"/>
          </a:xfrm>
        </p:spPr>
        <p:txBody>
          <a:bodyPr>
            <a:normAutofit/>
          </a:bodyPr>
          <a:lstStyle/>
          <a:p>
            <a:pPr algn="ctr"/>
            <a:r>
              <a:rPr lang="en-US" b="1" dirty="0"/>
              <a:t>Early Diagnosis</a:t>
            </a:r>
          </a:p>
        </p:txBody>
      </p:sp>
      <p:sp>
        <p:nvSpPr>
          <p:cNvPr id="3" name="Content Placeholder 2">
            <a:extLst>
              <a:ext uri="{FF2B5EF4-FFF2-40B4-BE49-F238E27FC236}">
                <a16:creationId xmlns:a16="http://schemas.microsoft.com/office/drawing/2014/main" id="{904B02D6-5B02-CE4C-B021-7BF81401A246}"/>
              </a:ext>
            </a:extLst>
          </p:cNvPr>
          <p:cNvSpPr>
            <a:spLocks noGrp="1"/>
          </p:cNvSpPr>
          <p:nvPr>
            <p:ph idx="1"/>
          </p:nvPr>
        </p:nvSpPr>
        <p:spPr>
          <a:xfrm>
            <a:off x="726832" y="1600200"/>
            <a:ext cx="11465168" cy="5460023"/>
          </a:xfrm>
        </p:spPr>
        <p:txBody>
          <a:bodyPr>
            <a:normAutofit fontScale="85000" lnSpcReduction="20000"/>
          </a:bodyPr>
          <a:lstStyle/>
          <a:p>
            <a:r>
              <a:rPr lang="en-US" dirty="0"/>
              <a:t>Prospective observational studies to monitor for the earliest changes associated with subsequent development of </a:t>
            </a:r>
            <a:r>
              <a:rPr lang="en-US" dirty="0" err="1"/>
              <a:t>cGVHD</a:t>
            </a:r>
            <a:endParaRPr lang="en-US" dirty="0"/>
          </a:p>
          <a:p>
            <a:pPr lvl="1"/>
            <a:r>
              <a:rPr lang="en-US" dirty="0"/>
              <a:t>Enroll pre- or very early post-HCT, frequent serial monitoring, f/u : 2 years</a:t>
            </a:r>
          </a:p>
          <a:p>
            <a:pPr lvl="1"/>
            <a:r>
              <a:rPr lang="en-US" dirty="0"/>
              <a:t>ID clinical characteristics, PRO and biomarkers</a:t>
            </a:r>
          </a:p>
          <a:p>
            <a:pPr lvl="1"/>
            <a:r>
              <a:rPr lang="en-US" sz="2400" dirty="0"/>
              <a:t>Focus: organs with high morbidity  </a:t>
            </a:r>
          </a:p>
          <a:p>
            <a:pPr lvl="2"/>
            <a:r>
              <a:rPr lang="en-US" sz="2200" dirty="0"/>
              <a:t>New technology: Home spirometry (BO), bedside confocal microscopy (sclerosis), </a:t>
            </a:r>
            <a:r>
              <a:rPr lang="en-US" sz="2200" dirty="0" err="1"/>
              <a:t>Myoton</a:t>
            </a:r>
            <a:r>
              <a:rPr lang="en-US" sz="2200" dirty="0"/>
              <a:t> device (fasciitis), tear biomarkers (ocular) </a:t>
            </a:r>
          </a:p>
          <a:p>
            <a:pPr lvl="2"/>
            <a:r>
              <a:rPr lang="en-US" sz="2200" dirty="0"/>
              <a:t>Remote patient engagement</a:t>
            </a:r>
          </a:p>
          <a:p>
            <a:endParaRPr lang="en-US" sz="1500" dirty="0"/>
          </a:p>
          <a:p>
            <a:r>
              <a:rPr lang="en-US" dirty="0"/>
              <a:t>Explore the potential of machine learning to identify previously unknown associations, rather than current recognized risk factors/ patterns of disease</a:t>
            </a:r>
          </a:p>
          <a:p>
            <a:pPr lvl="1"/>
            <a:r>
              <a:rPr lang="en-US" dirty="0"/>
              <a:t>Current study through the CIBMTR</a:t>
            </a:r>
          </a:p>
          <a:p>
            <a:pPr lvl="1"/>
            <a:r>
              <a:rPr lang="en-US" dirty="0"/>
              <a:t>Future studies should incorporate emerging data from natural history studies</a:t>
            </a:r>
          </a:p>
          <a:p>
            <a:pPr marL="0" indent="0">
              <a:buNone/>
            </a:pPr>
            <a:endParaRPr lang="en-US" dirty="0"/>
          </a:p>
          <a:p>
            <a:pPr marL="0" indent="0">
              <a:buNone/>
            </a:pPr>
            <a:r>
              <a:rPr lang="en-US" i="1" u="sng" dirty="0"/>
              <a:t>Challenge:</a:t>
            </a:r>
            <a:r>
              <a:rPr lang="en-US" dirty="0"/>
              <a:t>    </a:t>
            </a:r>
            <a:r>
              <a:rPr lang="en-US" sz="2800" dirty="0"/>
              <a:t>No current evidence that earlier intervention can improve outcomes</a:t>
            </a:r>
            <a:endParaRPr lang="en-US" dirty="0"/>
          </a:p>
        </p:txBody>
      </p:sp>
    </p:spTree>
    <p:extLst>
      <p:ext uri="{BB962C8B-B14F-4D97-AF65-F5344CB8AC3E}">
        <p14:creationId xmlns:p14="http://schemas.microsoft.com/office/powerpoint/2010/main" val="186201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fade">
                                      <p:cBhvr>
                                        <p:cTn id="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A046-34C5-1C49-A453-B370067AF955}"/>
              </a:ext>
            </a:extLst>
          </p:cNvPr>
          <p:cNvSpPr>
            <a:spLocks noGrp="1"/>
          </p:cNvSpPr>
          <p:nvPr>
            <p:ph type="title"/>
          </p:nvPr>
        </p:nvSpPr>
        <p:spPr>
          <a:xfrm>
            <a:off x="1981200" y="381000"/>
            <a:ext cx="7763607" cy="968674"/>
          </a:xfrm>
        </p:spPr>
        <p:txBody>
          <a:bodyPr>
            <a:normAutofit fontScale="90000"/>
          </a:bodyPr>
          <a:lstStyle/>
          <a:p>
            <a:pPr algn="ctr"/>
            <a:r>
              <a:rPr kumimoji="0" lang="en-US" sz="3600" b="1" i="0" u="none" strike="noStrike" kern="1200" cap="none" spc="0" normalizeH="0" baseline="0" noProof="0" dirty="0" err="1">
                <a:ln>
                  <a:noFill/>
                </a:ln>
                <a:solidFill>
                  <a:schemeClr val="accent1">
                    <a:lumMod val="75000"/>
                  </a:schemeClr>
                </a:solidFill>
                <a:effectLst/>
                <a:uLnTx/>
                <a:uFillTx/>
                <a:latin typeface="Gotham Bold"/>
                <a:ea typeface="MS Mincho" panose="02020609040205080304" pitchFamily="49" charset="-128"/>
                <a:cs typeface="+mj-cs"/>
              </a:rPr>
              <a:t>cGVHD</a:t>
            </a:r>
            <a:r>
              <a:rPr kumimoji="0" lang="en-US" sz="3600" b="1" i="0" u="none" strike="noStrike" kern="1200" cap="none" spc="0" normalizeH="0" baseline="0" noProof="0" dirty="0">
                <a:ln>
                  <a:noFill/>
                </a:ln>
                <a:solidFill>
                  <a:schemeClr val="accent1">
                    <a:lumMod val="75000"/>
                  </a:schemeClr>
                </a:solidFill>
                <a:effectLst/>
                <a:uLnTx/>
                <a:uFillTx/>
                <a:latin typeface="Gotham Bold"/>
                <a:ea typeface="MS Mincho" panose="02020609040205080304" pitchFamily="49" charset="-128"/>
                <a:cs typeface="+mj-cs"/>
              </a:rPr>
              <a:t> Pre-Emptive Therapy:</a:t>
            </a:r>
            <a:r>
              <a:rPr kumimoji="0" lang="en-US" sz="3600" b="1" i="0" u="none" strike="noStrike" kern="1200" cap="none" spc="0" normalizeH="0" noProof="0" dirty="0">
                <a:ln>
                  <a:noFill/>
                </a:ln>
                <a:solidFill>
                  <a:schemeClr val="accent1">
                    <a:lumMod val="75000"/>
                  </a:schemeClr>
                </a:solidFill>
                <a:effectLst/>
                <a:uLnTx/>
                <a:uFillTx/>
                <a:latin typeface="Gotham Bold"/>
                <a:ea typeface="MS Mincho" panose="02020609040205080304" pitchFamily="49" charset="-128"/>
                <a:cs typeface="+mj-cs"/>
              </a:rPr>
              <a:t> targets</a:t>
            </a:r>
            <a:br>
              <a:rPr kumimoji="0" lang="en-US" sz="3600" b="1" i="0" u="none" strike="noStrike" kern="1200" cap="none" spc="0" normalizeH="0" baseline="0" noProof="0" dirty="0">
                <a:ln>
                  <a:noFill/>
                </a:ln>
                <a:solidFill>
                  <a:schemeClr val="accent1">
                    <a:lumMod val="75000"/>
                  </a:schemeClr>
                </a:solidFill>
                <a:effectLst/>
                <a:uLnTx/>
                <a:uFillTx/>
                <a:latin typeface="Gotham Bold"/>
                <a:ea typeface="MS Mincho" panose="02020609040205080304" pitchFamily="49" charset="-128"/>
                <a:cs typeface="+mj-cs"/>
              </a:rPr>
            </a:br>
            <a:endParaRPr lang="en-US" dirty="0"/>
          </a:p>
        </p:txBody>
      </p:sp>
      <p:sp>
        <p:nvSpPr>
          <p:cNvPr id="3" name="Content Placeholder 2">
            <a:extLst>
              <a:ext uri="{FF2B5EF4-FFF2-40B4-BE49-F238E27FC236}">
                <a16:creationId xmlns:a16="http://schemas.microsoft.com/office/drawing/2014/main" id="{E9C8C947-FA73-E34F-BDC5-79ED782023CA}"/>
              </a:ext>
            </a:extLst>
          </p:cNvPr>
          <p:cNvSpPr>
            <a:spLocks noGrp="1"/>
          </p:cNvSpPr>
          <p:nvPr>
            <p:ph idx="1"/>
          </p:nvPr>
        </p:nvSpPr>
        <p:spPr>
          <a:xfrm>
            <a:off x="1524000" y="1463040"/>
            <a:ext cx="10515600" cy="5394960"/>
          </a:xfrm>
        </p:spPr>
        <p:txBody>
          <a:bodyPr>
            <a:normAutofit fontScale="77500" lnSpcReduction="20000"/>
          </a:bodyPr>
          <a:lstStyle/>
          <a:p>
            <a:r>
              <a:rPr lang="en-US" dirty="0"/>
              <a:t>Clinical factors</a:t>
            </a:r>
          </a:p>
          <a:p>
            <a:pPr lvl="1"/>
            <a:r>
              <a:rPr lang="en-US" dirty="0"/>
              <a:t>Early/pre-diagnostic clinical features</a:t>
            </a:r>
          </a:p>
          <a:p>
            <a:pPr lvl="1"/>
            <a:r>
              <a:rPr lang="en-US" dirty="0"/>
              <a:t>Identified through longitudinal observational studies</a:t>
            </a:r>
          </a:p>
          <a:p>
            <a:pPr lvl="1"/>
            <a:r>
              <a:rPr lang="en-US" dirty="0"/>
              <a:t>Selected by high PPV (may form composite model with biomarkers)</a:t>
            </a:r>
          </a:p>
          <a:p>
            <a:pPr lvl="1"/>
            <a:endParaRPr lang="en-US" dirty="0"/>
          </a:p>
          <a:p>
            <a:r>
              <a:rPr lang="en-US" dirty="0"/>
              <a:t>Risk assignment biomarkers</a:t>
            </a:r>
          </a:p>
          <a:p>
            <a:pPr lvl="1"/>
            <a:r>
              <a:rPr lang="en-US" dirty="0"/>
              <a:t>Identified, validated through prospective multi-institutional studies</a:t>
            </a:r>
          </a:p>
          <a:p>
            <a:pPr lvl="1"/>
            <a:r>
              <a:rPr lang="en-US" dirty="0"/>
              <a:t>Require comprehensive clinical evaluation and documentation of cGVHD</a:t>
            </a:r>
          </a:p>
          <a:p>
            <a:pPr lvl="1"/>
            <a:r>
              <a:rPr lang="en-US" dirty="0"/>
              <a:t>Translatable to clinical practice</a:t>
            </a:r>
          </a:p>
          <a:p>
            <a:pPr lvl="1"/>
            <a:endParaRPr lang="en-US" dirty="0"/>
          </a:p>
          <a:p>
            <a:r>
              <a:rPr lang="en-US" dirty="0"/>
              <a:t>Scope</a:t>
            </a:r>
          </a:p>
          <a:p>
            <a:pPr lvl="1"/>
            <a:r>
              <a:rPr lang="en-US" dirty="0"/>
              <a:t>Primary focus: Systemic markers of overall cGVHD syndrome</a:t>
            </a:r>
          </a:p>
          <a:p>
            <a:pPr lvl="1"/>
            <a:r>
              <a:rPr lang="en-US" dirty="0"/>
              <a:t>Considerations:</a:t>
            </a:r>
          </a:p>
          <a:p>
            <a:pPr lvl="2"/>
            <a:r>
              <a:rPr lang="en-US" dirty="0"/>
              <a:t>Organ-specific markers of organ-specific cGVHD development</a:t>
            </a:r>
          </a:p>
          <a:p>
            <a:pPr lvl="2"/>
            <a:r>
              <a:rPr lang="en-US" dirty="0"/>
              <a:t>Diverse range of possible candidates (target tissues, metabolome, microbiome)</a:t>
            </a:r>
          </a:p>
          <a:p>
            <a:pPr lvl="2"/>
            <a:r>
              <a:rPr lang="en-US" dirty="0"/>
              <a:t>Change in biomarker values from longitudinal sampling</a:t>
            </a:r>
          </a:p>
          <a:p>
            <a:pPr lvl="2"/>
            <a:endParaRPr lang="en-US" dirty="0"/>
          </a:p>
        </p:txBody>
      </p:sp>
    </p:spTree>
    <p:extLst>
      <p:ext uri="{BB962C8B-B14F-4D97-AF65-F5344CB8AC3E}">
        <p14:creationId xmlns:p14="http://schemas.microsoft.com/office/powerpoint/2010/main" val="4171303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4FD340-D0C8-6D4D-A50F-F11C01FADF5C}"/>
              </a:ext>
            </a:extLst>
          </p:cNvPr>
          <p:cNvSpPr>
            <a:spLocks noGrp="1"/>
          </p:cNvSpPr>
          <p:nvPr>
            <p:ph type="title"/>
          </p:nvPr>
        </p:nvSpPr>
        <p:spPr>
          <a:xfrm>
            <a:off x="1981200" y="685800"/>
            <a:ext cx="7780533" cy="574213"/>
          </a:xfrm>
        </p:spPr>
        <p:txBody>
          <a:bodyPr>
            <a:normAutofit fontScale="90000"/>
          </a:bodyPr>
          <a:lstStyle/>
          <a:p>
            <a:pPr algn="ctr"/>
            <a:r>
              <a:rPr kumimoji="0" lang="en-US" sz="3600" b="1" i="0" u="none" strike="noStrike" kern="1200" cap="none" spc="0" normalizeH="0" baseline="0" noProof="0" dirty="0" err="1">
                <a:ln>
                  <a:noFill/>
                </a:ln>
                <a:solidFill>
                  <a:schemeClr val="accent1">
                    <a:lumMod val="75000"/>
                  </a:schemeClr>
                </a:solidFill>
                <a:effectLst/>
                <a:uLnTx/>
                <a:uFillTx/>
                <a:latin typeface="Gotham Bold"/>
                <a:ea typeface="MS Mincho" panose="02020609040205080304" pitchFamily="49" charset="-128"/>
                <a:cs typeface="+mj-cs"/>
              </a:rPr>
              <a:t>cGVHD</a:t>
            </a:r>
            <a:r>
              <a:rPr kumimoji="0" lang="en-US" sz="3600" b="1" i="0" u="none" strike="noStrike" kern="1200" cap="none" spc="0" normalizeH="0" baseline="0" noProof="0" dirty="0">
                <a:ln>
                  <a:noFill/>
                </a:ln>
                <a:solidFill>
                  <a:schemeClr val="accent1">
                    <a:lumMod val="75000"/>
                  </a:schemeClr>
                </a:solidFill>
                <a:effectLst/>
                <a:uLnTx/>
                <a:uFillTx/>
                <a:latin typeface="Gotham Bold"/>
                <a:ea typeface="MS Mincho" panose="02020609040205080304" pitchFamily="49" charset="-128"/>
                <a:cs typeface="+mj-cs"/>
              </a:rPr>
              <a:t> Pre-Emptive Therapy </a:t>
            </a:r>
            <a:br>
              <a:rPr kumimoji="0" lang="en-US" sz="3600" b="1" i="0" u="none" strike="noStrike" kern="1200" cap="none" spc="0" normalizeH="0" baseline="0" noProof="0" dirty="0">
                <a:ln>
                  <a:noFill/>
                </a:ln>
                <a:solidFill>
                  <a:schemeClr val="accent1">
                    <a:lumMod val="75000"/>
                  </a:schemeClr>
                </a:solidFill>
                <a:effectLst/>
                <a:uLnTx/>
                <a:uFillTx/>
                <a:latin typeface="Gotham Bold"/>
                <a:ea typeface="MS Mincho" panose="02020609040205080304" pitchFamily="49" charset="-128"/>
                <a:cs typeface="+mj-cs"/>
              </a:rPr>
            </a:br>
            <a:r>
              <a:rPr lang="en-US" sz="4000" dirty="0"/>
              <a:t>Trial Design</a:t>
            </a:r>
            <a:endParaRPr lang="en-US" dirty="0"/>
          </a:p>
        </p:txBody>
      </p:sp>
      <p:sp>
        <p:nvSpPr>
          <p:cNvPr id="8" name="Content Placeholder 7">
            <a:extLst>
              <a:ext uri="{FF2B5EF4-FFF2-40B4-BE49-F238E27FC236}">
                <a16:creationId xmlns:a16="http://schemas.microsoft.com/office/drawing/2014/main" id="{593A4347-5FC4-D840-8BB8-D38A0DF1385C}"/>
              </a:ext>
            </a:extLst>
          </p:cNvPr>
          <p:cNvSpPr>
            <a:spLocks noGrp="1"/>
          </p:cNvSpPr>
          <p:nvPr>
            <p:ph idx="1"/>
          </p:nvPr>
        </p:nvSpPr>
        <p:spPr>
          <a:xfrm>
            <a:off x="1371600" y="1447800"/>
            <a:ext cx="11254154" cy="5079683"/>
          </a:xfrm>
        </p:spPr>
        <p:txBody>
          <a:bodyPr>
            <a:normAutofit fontScale="85000" lnSpcReduction="20000"/>
          </a:bodyPr>
          <a:lstStyle/>
          <a:p>
            <a:pPr lvl="1"/>
            <a:r>
              <a:rPr lang="en-US" dirty="0"/>
              <a:t>Single arm, Phase II trials</a:t>
            </a:r>
          </a:p>
          <a:p>
            <a:pPr lvl="2"/>
            <a:r>
              <a:rPr lang="en-US" dirty="0"/>
              <a:t>Need historical benchmarks</a:t>
            </a:r>
          </a:p>
          <a:p>
            <a:pPr lvl="2"/>
            <a:r>
              <a:rPr lang="en-US" dirty="0"/>
              <a:t>Topical vs. systemic interventions: Allied with clearly stated outcome measures</a:t>
            </a:r>
          </a:p>
          <a:p>
            <a:pPr lvl="2"/>
            <a:r>
              <a:rPr lang="en-US" dirty="0"/>
              <a:t>Feasibility/agility </a:t>
            </a:r>
          </a:p>
          <a:p>
            <a:pPr lvl="3"/>
            <a:r>
              <a:rPr lang="en-US" dirty="0"/>
              <a:t>Shorter-term outcome measures (incidence of moderate/severe within 6 months)</a:t>
            </a:r>
          </a:p>
          <a:p>
            <a:pPr lvl="3"/>
            <a:r>
              <a:rPr lang="en-US" dirty="0"/>
              <a:t>Secondary outcomes (durable freedom from cGVHD, off IS)</a:t>
            </a:r>
          </a:p>
          <a:p>
            <a:pPr lvl="3"/>
            <a:endParaRPr lang="en-US" dirty="0"/>
          </a:p>
          <a:p>
            <a:pPr lvl="1"/>
            <a:r>
              <a:rPr lang="en-US" dirty="0"/>
              <a:t>Other trial designs</a:t>
            </a:r>
          </a:p>
          <a:p>
            <a:pPr lvl="2"/>
            <a:r>
              <a:rPr lang="en-US" dirty="0"/>
              <a:t>Randomized phase II  (rationale for testing multiple agents)</a:t>
            </a:r>
          </a:p>
          <a:p>
            <a:pPr lvl="1"/>
            <a:endParaRPr lang="en-US" dirty="0"/>
          </a:p>
          <a:p>
            <a:pPr lvl="1"/>
            <a:r>
              <a:rPr lang="en-US" dirty="0"/>
              <a:t>Alternative designs</a:t>
            </a:r>
          </a:p>
          <a:p>
            <a:pPr lvl="2"/>
            <a:r>
              <a:rPr lang="en-US" dirty="0"/>
              <a:t>Allow sequential testing of multiple agents in series</a:t>
            </a:r>
          </a:p>
          <a:p>
            <a:pPr lvl="1"/>
            <a:endParaRPr lang="en-US" dirty="0"/>
          </a:p>
          <a:p>
            <a:pPr lvl="1"/>
            <a:r>
              <a:rPr lang="en-US" dirty="0"/>
              <a:t>Requirements across all potential designs</a:t>
            </a:r>
          </a:p>
          <a:p>
            <a:pPr lvl="2"/>
            <a:r>
              <a:rPr lang="en-US" dirty="0"/>
              <a:t>Academic/industry partnership</a:t>
            </a:r>
          </a:p>
          <a:p>
            <a:pPr lvl="2"/>
            <a:r>
              <a:rPr lang="en-US" dirty="0"/>
              <a:t>Multicenter collaboration</a:t>
            </a:r>
          </a:p>
          <a:p>
            <a:pPr lvl="1"/>
            <a:endParaRPr lang="en-US" dirty="0"/>
          </a:p>
          <a:p>
            <a:pPr lvl="2"/>
            <a:endParaRPr lang="en-US" dirty="0"/>
          </a:p>
        </p:txBody>
      </p:sp>
    </p:spTree>
    <p:extLst>
      <p:ext uri="{BB962C8B-B14F-4D97-AF65-F5344CB8AC3E}">
        <p14:creationId xmlns:p14="http://schemas.microsoft.com/office/powerpoint/2010/main" val="1279155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32AF90F-7DD1-46DC-88AF-76F4F95B3126}"/>
              </a:ext>
            </a:extLst>
          </p:cNvPr>
          <p:cNvGraphicFramePr>
            <a:graphicFrameLocks noGrp="1"/>
          </p:cNvGraphicFramePr>
          <p:nvPr>
            <p:ph idx="1"/>
            <p:extLst>
              <p:ext uri="{D42A27DB-BD31-4B8C-83A1-F6EECF244321}">
                <p14:modId xmlns:p14="http://schemas.microsoft.com/office/powerpoint/2010/main" val="209098399"/>
              </p:ext>
            </p:extLst>
          </p:nvPr>
        </p:nvGraphicFramePr>
        <p:xfrm>
          <a:off x="246017" y="1631240"/>
          <a:ext cx="11699966" cy="5451529"/>
        </p:xfrm>
        <a:graphic>
          <a:graphicData uri="http://schemas.openxmlformats.org/drawingml/2006/table">
            <a:tbl>
              <a:tblPr firstRow="1" firstCol="1" bandRow="1">
                <a:tableStyleId>{3B4B98B0-60AC-42C2-AFA5-B58CD77FA1E5}</a:tableStyleId>
              </a:tblPr>
              <a:tblGrid>
                <a:gridCol w="1941742">
                  <a:extLst>
                    <a:ext uri="{9D8B030D-6E8A-4147-A177-3AD203B41FA5}">
                      <a16:colId xmlns:a16="http://schemas.microsoft.com/office/drawing/2014/main" val="870699886"/>
                    </a:ext>
                  </a:extLst>
                </a:gridCol>
                <a:gridCol w="9758224">
                  <a:extLst>
                    <a:ext uri="{9D8B030D-6E8A-4147-A177-3AD203B41FA5}">
                      <a16:colId xmlns:a16="http://schemas.microsoft.com/office/drawing/2014/main" val="2268587618"/>
                    </a:ext>
                  </a:extLst>
                </a:gridCol>
              </a:tblGrid>
              <a:tr h="290353">
                <a:tc>
                  <a:txBody>
                    <a:bodyPr/>
                    <a:lstStyle/>
                    <a:p>
                      <a:pPr marL="0" marR="0">
                        <a:lnSpc>
                          <a:spcPct val="115000"/>
                        </a:lnSpc>
                        <a:spcBef>
                          <a:spcPts val="0"/>
                        </a:spcBef>
                        <a:spcAft>
                          <a:spcPts val="0"/>
                        </a:spcAft>
                      </a:pPr>
                      <a:r>
                        <a:rPr lang="en-US" sz="2000">
                          <a:effectLst/>
                        </a:rPr>
                        <a:t>Feature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9695" marR="89695" marT="0" marB="0"/>
                </a:tc>
                <a:tc>
                  <a:txBody>
                    <a:bodyPr/>
                    <a:lstStyle/>
                    <a:p>
                      <a:pPr marL="0" marR="0">
                        <a:lnSpc>
                          <a:spcPct val="115000"/>
                        </a:lnSpc>
                        <a:spcBef>
                          <a:spcPts val="0"/>
                        </a:spcBef>
                        <a:spcAft>
                          <a:spcPts val="0"/>
                        </a:spcAft>
                      </a:pPr>
                      <a:r>
                        <a:rPr lang="en-US" sz="2000" dirty="0">
                          <a:effectLst/>
                        </a:rPr>
                        <a:t>Considerations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9695" marR="89695" marT="0" marB="0"/>
                </a:tc>
                <a:extLst>
                  <a:ext uri="{0D108BD9-81ED-4DB2-BD59-A6C34878D82A}">
                    <a16:rowId xmlns:a16="http://schemas.microsoft.com/office/drawing/2014/main" val="148922836"/>
                  </a:ext>
                </a:extLst>
              </a:tr>
              <a:tr h="797870">
                <a:tc>
                  <a:txBody>
                    <a:bodyPr/>
                    <a:lstStyle/>
                    <a:p>
                      <a:pPr marL="0" marR="0">
                        <a:lnSpc>
                          <a:spcPct val="115000"/>
                        </a:lnSpc>
                        <a:spcBef>
                          <a:spcPts val="0"/>
                        </a:spcBef>
                        <a:spcAft>
                          <a:spcPts val="0"/>
                        </a:spcAft>
                      </a:pPr>
                      <a:r>
                        <a:rPr lang="en-US" sz="2000" dirty="0">
                          <a:effectLst/>
                        </a:rPr>
                        <a:t>Biologic Rationale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9695" marR="89695" marT="0" marB="0"/>
                </a:tc>
                <a:tc>
                  <a:txBody>
                    <a:bodyPr/>
                    <a:lstStyle/>
                    <a:p>
                      <a:pPr marL="342900" marR="0" lvl="0" indent="-342900">
                        <a:lnSpc>
                          <a:spcPct val="115000"/>
                        </a:lnSpc>
                        <a:spcBef>
                          <a:spcPts val="0"/>
                        </a:spcBef>
                        <a:spcAft>
                          <a:spcPts val="0"/>
                        </a:spcAft>
                        <a:buFont typeface="Calibri" panose="020F0502020204030204" pitchFamily="34" charset="0"/>
                        <a:buChar char="-"/>
                      </a:pPr>
                      <a:r>
                        <a:rPr lang="en-US" sz="2000" dirty="0">
                          <a:effectLst/>
                        </a:rPr>
                        <a:t>Selection of interventions that target pathways implicated in cGVHD pathogenesis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extLst>
                  <a:ext uri="{0D108BD9-81ED-4DB2-BD59-A6C34878D82A}">
                    <a16:rowId xmlns:a16="http://schemas.microsoft.com/office/drawing/2014/main" val="795844525"/>
                  </a:ext>
                </a:extLst>
              </a:tr>
              <a:tr h="1034930">
                <a:tc>
                  <a:txBody>
                    <a:bodyPr/>
                    <a:lstStyle/>
                    <a:p>
                      <a:pPr marL="0" marR="0">
                        <a:lnSpc>
                          <a:spcPct val="115000"/>
                        </a:lnSpc>
                        <a:spcBef>
                          <a:spcPts val="0"/>
                        </a:spcBef>
                        <a:spcAft>
                          <a:spcPts val="0"/>
                        </a:spcAft>
                      </a:pPr>
                      <a:r>
                        <a:rPr lang="en-US" sz="2000">
                          <a:effectLst/>
                        </a:rPr>
                        <a:t>Safety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9695" marR="89695" marT="0" marB="0"/>
                </a:tc>
                <a:tc>
                  <a:txBody>
                    <a:bodyPr/>
                    <a:lstStyle/>
                    <a:p>
                      <a:pPr marL="342900" marR="0" lvl="0" indent="-342900">
                        <a:lnSpc>
                          <a:spcPct val="115000"/>
                        </a:lnSpc>
                        <a:spcBef>
                          <a:spcPts val="0"/>
                        </a:spcBef>
                        <a:spcAft>
                          <a:spcPts val="0"/>
                        </a:spcAft>
                        <a:buFont typeface="Calibri" panose="020F0502020204030204" pitchFamily="34" charset="0"/>
                        <a:buChar char="-"/>
                      </a:pPr>
                      <a:r>
                        <a:rPr lang="en-US" sz="2000" dirty="0">
                          <a:effectLst/>
                        </a:rPr>
                        <a:t>Low toxicity, limited interactions with concurrent post-HCT medications</a:t>
                      </a:r>
                    </a:p>
                    <a:p>
                      <a:pPr marL="342900" marR="0" lvl="0" indent="-342900">
                        <a:lnSpc>
                          <a:spcPct val="115000"/>
                        </a:lnSpc>
                        <a:spcBef>
                          <a:spcPts val="0"/>
                        </a:spcBef>
                        <a:spcAft>
                          <a:spcPts val="0"/>
                        </a:spcAft>
                        <a:buFont typeface="Calibri" panose="020F0502020204030204" pitchFamily="34" charset="0"/>
                        <a:buChar char="-"/>
                      </a:pPr>
                      <a:r>
                        <a:rPr lang="en-US" sz="2000" dirty="0">
                          <a:effectLst/>
                        </a:rPr>
                        <a:t>Risk profile of intervention commensurate with severity of outcome to be prevented</a:t>
                      </a:r>
                    </a:p>
                    <a:p>
                      <a:pPr marL="342900" marR="0" lvl="0" indent="-342900">
                        <a:lnSpc>
                          <a:spcPct val="115000"/>
                        </a:lnSpc>
                        <a:spcBef>
                          <a:spcPts val="0"/>
                        </a:spcBef>
                        <a:spcAft>
                          <a:spcPts val="0"/>
                        </a:spcAft>
                        <a:buFont typeface="Calibri" panose="020F0502020204030204" pitchFamily="34" charset="0"/>
                        <a:buChar char="-"/>
                      </a:pPr>
                      <a:r>
                        <a:rPr lang="en-US" sz="2000" dirty="0">
                          <a:effectLst/>
                        </a:rPr>
                        <a:t>When possible, minimize disruption of graft vs. malignancy effects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extLst>
                  <a:ext uri="{0D108BD9-81ED-4DB2-BD59-A6C34878D82A}">
                    <a16:rowId xmlns:a16="http://schemas.microsoft.com/office/drawing/2014/main" val="1673813044"/>
                  </a:ext>
                </a:extLst>
              </a:tr>
              <a:tr h="1051629">
                <a:tc>
                  <a:txBody>
                    <a:bodyPr/>
                    <a:lstStyle/>
                    <a:p>
                      <a:pPr marL="0" marR="0">
                        <a:lnSpc>
                          <a:spcPct val="115000"/>
                        </a:lnSpc>
                        <a:spcBef>
                          <a:spcPts val="0"/>
                        </a:spcBef>
                        <a:spcAft>
                          <a:spcPts val="0"/>
                        </a:spcAft>
                      </a:pPr>
                      <a:r>
                        <a:rPr lang="en-US" sz="2000" dirty="0">
                          <a:effectLst/>
                        </a:rPr>
                        <a:t>Tolerability,</a:t>
                      </a:r>
                    </a:p>
                    <a:p>
                      <a:pPr marL="0" marR="0">
                        <a:lnSpc>
                          <a:spcPct val="115000"/>
                        </a:lnSpc>
                        <a:spcBef>
                          <a:spcPts val="0"/>
                        </a:spcBef>
                        <a:spcAft>
                          <a:spcPts val="0"/>
                        </a:spcAft>
                      </a:pPr>
                      <a:r>
                        <a:rPr lang="en-US" sz="2000" dirty="0">
                          <a:effectLst/>
                        </a:rPr>
                        <a:t>Cost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9695" marR="89695" marT="0" marB="0"/>
                </a:tc>
                <a:tc>
                  <a:txBody>
                    <a:bodyPr/>
                    <a:lstStyle/>
                    <a:p>
                      <a:pPr marL="342900" marR="0" lvl="0" indent="-342900">
                        <a:lnSpc>
                          <a:spcPct val="115000"/>
                        </a:lnSpc>
                        <a:spcBef>
                          <a:spcPts val="0"/>
                        </a:spcBef>
                        <a:spcAft>
                          <a:spcPts val="0"/>
                        </a:spcAft>
                        <a:buFont typeface="Calibri" panose="020F0502020204030204" pitchFamily="34" charset="0"/>
                        <a:buChar char="-"/>
                      </a:pPr>
                      <a:r>
                        <a:rPr lang="en-US" sz="2000" dirty="0">
                          <a:effectLst/>
                        </a:rPr>
                        <a:t>Assure intervention adherence </a:t>
                      </a:r>
                    </a:p>
                    <a:p>
                      <a:pPr marL="342900" marR="0" lvl="0" indent="-342900">
                        <a:lnSpc>
                          <a:spcPct val="115000"/>
                        </a:lnSpc>
                        <a:spcBef>
                          <a:spcPts val="0"/>
                        </a:spcBef>
                        <a:spcAft>
                          <a:spcPts val="0"/>
                        </a:spcAft>
                        <a:buFont typeface="Calibri" panose="020F0502020204030204" pitchFamily="34" charset="0"/>
                        <a:buChar char="-"/>
                      </a:pPr>
                      <a:r>
                        <a:rPr lang="en-US" sz="2000" dirty="0">
                          <a:effectLst/>
                        </a:rPr>
                        <a:t>Allow prolonged therapy to prevent late occurring cGVHD events</a:t>
                      </a:r>
                    </a:p>
                    <a:p>
                      <a:pPr marL="342900" marR="0" lvl="0" indent="-342900">
                        <a:lnSpc>
                          <a:spcPct val="115000"/>
                        </a:lnSpc>
                        <a:spcBef>
                          <a:spcPts val="0"/>
                        </a:spcBef>
                        <a:spcAft>
                          <a:spcPts val="0"/>
                        </a:spcAft>
                        <a:buFont typeface="Calibri" panose="020F0502020204030204" pitchFamily="34" charset="0"/>
                        <a:buChar char="-"/>
                      </a:pPr>
                      <a:r>
                        <a:rPr lang="en-US" sz="2000" dirty="0">
                          <a:effectLst/>
                        </a:rPr>
                        <a:t>Patient and health care system able to afford treatment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extLst>
                  <a:ext uri="{0D108BD9-81ED-4DB2-BD59-A6C34878D82A}">
                    <a16:rowId xmlns:a16="http://schemas.microsoft.com/office/drawing/2014/main" val="3898533751"/>
                  </a:ext>
                </a:extLst>
              </a:tr>
              <a:tr h="797870">
                <a:tc>
                  <a:txBody>
                    <a:bodyPr/>
                    <a:lstStyle/>
                    <a:p>
                      <a:pPr marL="0" marR="0">
                        <a:lnSpc>
                          <a:spcPct val="115000"/>
                        </a:lnSpc>
                        <a:spcBef>
                          <a:spcPts val="0"/>
                        </a:spcBef>
                        <a:spcAft>
                          <a:spcPts val="0"/>
                        </a:spcAft>
                      </a:pPr>
                      <a:r>
                        <a:rPr lang="en-US" sz="2000">
                          <a:effectLst/>
                        </a:rPr>
                        <a:t>Efficacy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9695" marR="89695" marT="0" marB="0"/>
                </a:tc>
                <a:tc>
                  <a:txBody>
                    <a:bodyPr/>
                    <a:lstStyle/>
                    <a:p>
                      <a:pPr marL="342900" marR="0" lvl="0" indent="-342900">
                        <a:lnSpc>
                          <a:spcPct val="115000"/>
                        </a:lnSpc>
                        <a:spcBef>
                          <a:spcPts val="0"/>
                        </a:spcBef>
                        <a:spcAft>
                          <a:spcPts val="0"/>
                        </a:spcAft>
                        <a:buFont typeface="Calibri" panose="020F0502020204030204" pitchFamily="34" charset="0"/>
                        <a:buChar char="-"/>
                      </a:pPr>
                      <a:r>
                        <a:rPr lang="en-US" sz="2000" dirty="0">
                          <a:effectLst/>
                        </a:rPr>
                        <a:t>Prioritization of agents with demonstrated activity in cGVHD therapy or allied human immune mediated disorders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9695" marR="89695" marT="0" marB="0"/>
                </a:tc>
                <a:extLst>
                  <a:ext uri="{0D108BD9-81ED-4DB2-BD59-A6C34878D82A}">
                    <a16:rowId xmlns:a16="http://schemas.microsoft.com/office/drawing/2014/main" val="2688791352"/>
                  </a:ext>
                </a:extLst>
              </a:tr>
              <a:tr h="685907">
                <a:tc>
                  <a:txBody>
                    <a:bodyPr/>
                    <a:lstStyle/>
                    <a:p>
                      <a:pPr marL="0" marR="0">
                        <a:lnSpc>
                          <a:spcPct val="115000"/>
                        </a:lnSpc>
                        <a:spcBef>
                          <a:spcPts val="0"/>
                        </a:spcBef>
                        <a:spcAft>
                          <a:spcPts val="0"/>
                        </a:spcAft>
                      </a:pPr>
                      <a:r>
                        <a:rPr lang="en-US" sz="2000" dirty="0">
                          <a:effectLst/>
                        </a:rPr>
                        <a:t>Transportability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9695" marR="89695" marT="0" marB="0"/>
                </a:tc>
                <a:tc>
                  <a:txBody>
                    <a:bodyPr/>
                    <a:lstStyle/>
                    <a:p>
                      <a:pPr marL="342900" marR="0" lvl="0" indent="-342900">
                        <a:lnSpc>
                          <a:spcPct val="115000"/>
                        </a:lnSpc>
                        <a:spcBef>
                          <a:spcPts val="0"/>
                        </a:spcBef>
                        <a:spcAft>
                          <a:spcPts val="0"/>
                        </a:spcAft>
                        <a:buFont typeface="Calibri" panose="020F0502020204030204" pitchFamily="34" charset="0"/>
                        <a:buChar char="-"/>
                      </a:pPr>
                      <a:r>
                        <a:rPr lang="en-US" sz="2000" dirty="0">
                          <a:effectLst/>
                        </a:rPr>
                        <a:t>Logistics of delivering therapy permit dissemination </a:t>
                      </a:r>
                    </a:p>
                    <a:p>
                      <a:pPr marL="342900" marR="0" lvl="0" indent="-342900">
                        <a:lnSpc>
                          <a:spcPct val="115000"/>
                        </a:lnSpc>
                        <a:spcBef>
                          <a:spcPts val="0"/>
                        </a:spcBef>
                        <a:spcAft>
                          <a:spcPts val="0"/>
                        </a:spcAft>
                        <a:buFont typeface="Calibri" panose="020F0502020204030204" pitchFamily="34" charset="0"/>
                        <a:buChar char="-"/>
                      </a:pPr>
                      <a:r>
                        <a:rPr lang="en-US" sz="2000" dirty="0">
                          <a:effectLst/>
                        </a:rPr>
                        <a:t>Orally available agents generally preferred</a:t>
                      </a:r>
                    </a:p>
                    <a:p>
                      <a:pPr marL="457200" marR="0">
                        <a:lnSpc>
                          <a:spcPct val="115000"/>
                        </a:lnSpc>
                        <a:spcBef>
                          <a:spcPts val="0"/>
                        </a:spcBef>
                        <a:spcAft>
                          <a:spcPts val="0"/>
                        </a:spcAft>
                      </a:pPr>
                      <a:r>
                        <a:rPr lang="en-US" sz="2000" dirty="0">
                          <a:effectLst/>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695" marR="89695" marT="0" marB="0"/>
                </a:tc>
                <a:extLst>
                  <a:ext uri="{0D108BD9-81ED-4DB2-BD59-A6C34878D82A}">
                    <a16:rowId xmlns:a16="http://schemas.microsoft.com/office/drawing/2014/main" val="624323175"/>
                  </a:ext>
                </a:extLst>
              </a:tr>
            </a:tbl>
          </a:graphicData>
        </a:graphic>
      </p:graphicFrame>
      <p:sp>
        <p:nvSpPr>
          <p:cNvPr id="5" name="Title 6">
            <a:extLst>
              <a:ext uri="{FF2B5EF4-FFF2-40B4-BE49-F238E27FC236}">
                <a16:creationId xmlns:a16="http://schemas.microsoft.com/office/drawing/2014/main" id="{BDBB8833-DA76-4218-B3E5-1F0726DD1179}"/>
              </a:ext>
            </a:extLst>
          </p:cNvPr>
          <p:cNvSpPr>
            <a:spLocks noGrp="1"/>
          </p:cNvSpPr>
          <p:nvPr>
            <p:ph type="title"/>
          </p:nvPr>
        </p:nvSpPr>
        <p:spPr>
          <a:xfrm>
            <a:off x="1791731" y="183529"/>
            <a:ext cx="7898922" cy="1059995"/>
          </a:xfrm>
        </p:spPr>
        <p:txBody>
          <a:bodyPr>
            <a:normAutofit fontScale="90000"/>
          </a:bodyPr>
          <a:lstStyle/>
          <a:p>
            <a:pPr algn="ctr"/>
            <a:r>
              <a:rPr kumimoji="0" lang="en-US" sz="3600" b="1" i="0" u="none" strike="noStrike" kern="1200" cap="none" spc="0" normalizeH="0" baseline="0" noProof="0" dirty="0">
                <a:ln>
                  <a:noFill/>
                </a:ln>
                <a:solidFill>
                  <a:schemeClr val="accent1">
                    <a:lumMod val="75000"/>
                  </a:schemeClr>
                </a:solidFill>
                <a:effectLst/>
                <a:uLnTx/>
                <a:uFillTx/>
                <a:latin typeface="Gotham Bold"/>
                <a:ea typeface="MS Mincho" panose="02020609040205080304" pitchFamily="49" charset="-128"/>
                <a:cs typeface="+mj-cs"/>
              </a:rPr>
              <a:t>Pre-Emptive Therapy </a:t>
            </a:r>
            <a:br>
              <a:rPr kumimoji="0" lang="en-US" sz="3600" b="1" i="0" u="none" strike="noStrike" kern="1200" cap="none" spc="0" normalizeH="0" baseline="0" noProof="0" dirty="0">
                <a:ln>
                  <a:noFill/>
                </a:ln>
                <a:solidFill>
                  <a:schemeClr val="accent1">
                    <a:lumMod val="75000"/>
                  </a:schemeClr>
                </a:solidFill>
                <a:effectLst/>
                <a:uLnTx/>
                <a:uFillTx/>
                <a:latin typeface="Gotham Bold"/>
                <a:ea typeface="MS Mincho" panose="02020609040205080304" pitchFamily="49" charset="-128"/>
                <a:cs typeface="+mj-cs"/>
              </a:rPr>
            </a:br>
            <a:r>
              <a:rPr lang="en-US" dirty="0"/>
              <a:t>Trial Opportunities</a:t>
            </a:r>
          </a:p>
        </p:txBody>
      </p:sp>
    </p:spTree>
    <p:extLst>
      <p:ext uri="{BB962C8B-B14F-4D97-AF65-F5344CB8AC3E}">
        <p14:creationId xmlns:p14="http://schemas.microsoft.com/office/powerpoint/2010/main" val="3887709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Feasibility &amp; Logistics</a:t>
            </a:r>
          </a:p>
        </p:txBody>
      </p:sp>
      <p:sp>
        <p:nvSpPr>
          <p:cNvPr id="3" name="Content Placeholder 2"/>
          <p:cNvSpPr>
            <a:spLocks noGrp="1"/>
          </p:cNvSpPr>
          <p:nvPr>
            <p:ph idx="1"/>
          </p:nvPr>
        </p:nvSpPr>
        <p:spPr>
          <a:xfrm>
            <a:off x="0" y="1371601"/>
            <a:ext cx="11734800" cy="4648200"/>
          </a:xfrm>
        </p:spPr>
        <p:txBody>
          <a:bodyPr/>
          <a:lstStyle/>
          <a:p>
            <a:r>
              <a:rPr lang="en-US" dirty="0"/>
              <a:t>Majority of allogeneic US HCT procedures performed by BMT CTN core and affiliate centers</a:t>
            </a:r>
          </a:p>
          <a:p>
            <a:r>
              <a:rPr lang="en-US" dirty="0"/>
              <a:t>Biomarker study # 1202- accrued 1500 donor: recipient pairs &lt; 4 </a:t>
            </a:r>
            <a:r>
              <a:rPr lang="en-US" dirty="0" err="1"/>
              <a:t>yrs</a:t>
            </a:r>
            <a:r>
              <a:rPr lang="en-US" dirty="0"/>
              <a:t>; predetermined #s of particular populations; limited late sample collection: D180, D365, D730</a:t>
            </a:r>
          </a:p>
          <a:p>
            <a:r>
              <a:rPr lang="en-US" dirty="0"/>
              <a:t>Anticipated requirement for greater # late samples</a:t>
            </a:r>
          </a:p>
          <a:p>
            <a:r>
              <a:rPr lang="en-US" dirty="0"/>
              <a:t>Longitudinal observational </a:t>
            </a:r>
            <a:r>
              <a:rPr lang="en-US" dirty="0" err="1"/>
              <a:t>cGVHD</a:t>
            </a:r>
            <a:r>
              <a:rPr lang="en-US" dirty="0"/>
              <a:t> study can stand alone or be linked to single organ preemptive RX study, e.g. BOS 0p approach</a:t>
            </a:r>
          </a:p>
          <a:p>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26</a:t>
            </a:fld>
            <a:endParaRPr lang="en-US" dirty="0"/>
          </a:p>
        </p:txBody>
      </p:sp>
    </p:spTree>
    <p:extLst>
      <p:ext uri="{BB962C8B-B14F-4D97-AF65-F5344CB8AC3E}">
        <p14:creationId xmlns:p14="http://schemas.microsoft.com/office/powerpoint/2010/main" val="2185808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Review &amp; Online Feedback</a:t>
            </a:r>
          </a:p>
        </p:txBody>
      </p:sp>
      <p:sp>
        <p:nvSpPr>
          <p:cNvPr id="3" name="Content Placeholder 2"/>
          <p:cNvSpPr>
            <a:spLocks noGrp="1"/>
          </p:cNvSpPr>
          <p:nvPr>
            <p:ph idx="1"/>
          </p:nvPr>
        </p:nvSpPr>
        <p:spPr/>
        <p:txBody>
          <a:bodyPr/>
          <a:lstStyle/>
          <a:p>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27</a:t>
            </a:fld>
            <a:endParaRPr lang="en-US" dirty="0"/>
          </a:p>
        </p:txBody>
      </p:sp>
      <p:sp>
        <p:nvSpPr>
          <p:cNvPr id="6" name="TextBox 5">
            <a:extLst>
              <a:ext uri="{FF2B5EF4-FFF2-40B4-BE49-F238E27FC236}">
                <a16:creationId xmlns:a16="http://schemas.microsoft.com/office/drawing/2014/main" id="{B4755A80-D319-4036-8A14-C9FF986A2F97}"/>
              </a:ext>
            </a:extLst>
          </p:cNvPr>
          <p:cNvSpPr txBox="1"/>
          <p:nvPr/>
        </p:nvSpPr>
        <p:spPr>
          <a:xfrm>
            <a:off x="762000" y="1371601"/>
            <a:ext cx="10972800" cy="4918013"/>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 better collective approach to collect samples for serial and early analysis of biomarkers, comparable to the MAGIC strategy for acute GvHD starting at latest from day 90. Considering missing biomarkers for BO, LFTs should be included at these timepoints. In addition, given the heterogeneity of </a:t>
            </a:r>
            <a:r>
              <a:rPr lang="en-US" sz="1800" dirty="0" err="1">
                <a:effectLst/>
                <a:latin typeface="Calibri" panose="020F0502020204030204" pitchFamily="34" charset="0"/>
                <a:ea typeface="Calibri" panose="020F0502020204030204" pitchFamily="34" charset="0"/>
                <a:cs typeface="Calibri" panose="020F0502020204030204" pitchFamily="34" charset="0"/>
              </a:rPr>
              <a:t>cGvHD</a:t>
            </a:r>
            <a:r>
              <a:rPr lang="en-US" sz="1800" dirty="0">
                <a:effectLst/>
                <a:latin typeface="Calibri" panose="020F0502020204030204" pitchFamily="34" charset="0"/>
                <a:ea typeface="Calibri" panose="020F0502020204030204" pitchFamily="34" charset="0"/>
                <a:cs typeface="Calibri" panose="020F0502020204030204" pitchFamily="34" charset="0"/>
              </a:rPr>
              <a:t> manifestations, trial may be separated based on entities, at least for BO. A further unaddressed issue regarding biomarker collection is, that specific attention should be given to the period of tapering and stopping immunosuppression (either prophylactic or after resolution of </a:t>
            </a:r>
            <a:r>
              <a:rPr lang="en-US" sz="1800" dirty="0" err="1">
                <a:effectLst/>
                <a:latin typeface="Calibri" panose="020F0502020204030204" pitchFamily="34" charset="0"/>
                <a:ea typeface="Calibri" panose="020F0502020204030204" pitchFamily="34" charset="0"/>
                <a:cs typeface="Calibri" panose="020F0502020204030204" pitchFamily="34" charset="0"/>
              </a:rPr>
              <a:t>aGvHD</a:t>
            </a:r>
            <a:r>
              <a:rPr lang="en-US" sz="1800" dirty="0">
                <a:effectLst/>
                <a:latin typeface="Calibri" panose="020F0502020204030204" pitchFamily="34" charset="0"/>
                <a:ea typeface="Calibri" panose="020F0502020204030204" pitchFamily="34" charset="0"/>
                <a:cs typeface="Calibri" panose="020F0502020204030204" pitchFamily="34" charset="0"/>
              </a:rPr>
              <a:t>) , which is a vulnerable period. </a:t>
            </a:r>
          </a:p>
          <a:p>
            <a:pPr marL="0" marR="0" algn="just">
              <a:lnSpc>
                <a:spcPct val="115000"/>
              </a:lnSpc>
              <a:spcBef>
                <a:spcPts val="0"/>
              </a:spcBef>
              <a:spcAft>
                <a:spcPts val="1000"/>
              </a:spcAft>
            </a:pPr>
            <a:endParaRPr lang="en-US" dirty="0">
              <a:latin typeface="Calibri" panose="020F0502020204030204" pitchFamily="34" charset="0"/>
              <a:ea typeface="Calibri" panose="020F0502020204030204" pitchFamily="34" charset="0"/>
              <a:cs typeface="Calibri" panose="020F0502020204030204" pitchFamily="34" charset="0"/>
            </a:endParaRPr>
          </a:p>
          <a:p>
            <a:pPr marL="0" marR="0" algn="just">
              <a:lnSpc>
                <a:spcPct val="115000"/>
              </a:lnSpc>
              <a:spcBef>
                <a:spcPts val="0"/>
              </a:spcBef>
              <a:spcAft>
                <a:spcPts val="1000"/>
              </a:spcAft>
            </a:pPr>
            <a:r>
              <a:rPr lang="en-US" sz="1800" u="sng" dirty="0" err="1">
                <a:effectLst/>
                <a:latin typeface="ÿ2dÿ33  ÿ300b40b70c30af"/>
                <a:ea typeface="Yu Mincho" panose="02020400000000000000" pitchFamily="18" charset="-128"/>
                <a:cs typeface="Times New Roman" panose="02020603050405020304" pitchFamily="18" charset="0"/>
              </a:rPr>
              <a:t>cGVHD</a:t>
            </a:r>
            <a:r>
              <a:rPr lang="en-US" sz="1800" u="sng" dirty="0">
                <a:effectLst/>
                <a:latin typeface="ÿ2dÿ33  ÿ300b40b70c30af"/>
                <a:ea typeface="Yu Mincho" panose="02020400000000000000" pitchFamily="18" charset="-128"/>
                <a:cs typeface="Times New Roman" panose="02020603050405020304" pitchFamily="18" charset="0"/>
              </a:rPr>
              <a:t> treatment is the current most unmet need in a transplant community</a:t>
            </a:r>
            <a:r>
              <a:rPr lang="en-US" sz="1800" dirty="0">
                <a:effectLst/>
                <a:latin typeface="ÿ2dÿ33  ÿ300b40b70c30af"/>
                <a:ea typeface="Yu Mincho" panose="02020400000000000000" pitchFamily="18" charset="-128"/>
                <a:cs typeface="Times New Roman" panose="02020603050405020304" pitchFamily="18" charset="0"/>
              </a:rPr>
              <a:t>. Preemptive strategy is a challenging and important idea in this regard. However, identification of high risk patients may not be easy because of the presence of tons of factors to be considered. Collaboration with other fields' specialists may be interesting but I am not sure it could work well because mechanisms of </a:t>
            </a:r>
            <a:r>
              <a:rPr lang="en-US" sz="1800" dirty="0" err="1">
                <a:effectLst/>
                <a:latin typeface="ÿ2dÿ33  ÿ300b40b70c30af"/>
                <a:ea typeface="Yu Mincho" panose="02020400000000000000" pitchFamily="18" charset="-128"/>
                <a:cs typeface="Times New Roman" panose="02020603050405020304" pitchFamily="18" charset="0"/>
              </a:rPr>
              <a:t>cGVHD</a:t>
            </a:r>
            <a:r>
              <a:rPr lang="en-US" sz="1800" dirty="0">
                <a:effectLst/>
                <a:latin typeface="ÿ2dÿ33  ÿ300b40b70c30af"/>
                <a:ea typeface="Yu Mincho" panose="02020400000000000000" pitchFamily="18" charset="-128"/>
                <a:cs typeface="Times New Roman" panose="02020603050405020304" pitchFamily="18" charset="0"/>
              </a:rPr>
              <a:t> may differ from other similar diseases. Nonetheless,  this study focuses on a most critical issue in </a:t>
            </a:r>
            <a:r>
              <a:rPr lang="en-US" sz="1800" dirty="0" err="1">
                <a:effectLst/>
                <a:latin typeface="ÿ2dÿ33  ÿ300b40b70c30af"/>
                <a:ea typeface="Yu Mincho" panose="02020400000000000000" pitchFamily="18" charset="-128"/>
                <a:cs typeface="Times New Roman" panose="02020603050405020304" pitchFamily="18" charset="0"/>
              </a:rPr>
              <a:t>allo</a:t>
            </a:r>
            <a:r>
              <a:rPr lang="en-US" sz="1800" dirty="0">
                <a:effectLst/>
                <a:latin typeface="ÿ2dÿ33  ÿ300b40b70c30af"/>
                <a:ea typeface="Yu Mincho" panose="02020400000000000000" pitchFamily="18" charset="-128"/>
                <a:cs typeface="Times New Roman" panose="02020603050405020304" pitchFamily="18" charset="0"/>
              </a:rPr>
              <a:t>-SCT and will provide platform data for future clinical trial of preemptive strategy</a:t>
            </a:r>
            <a:endParaRPr lang="en-US" sz="1800" dirty="0">
              <a:effectLst/>
              <a:latin typeface="Calibri" panose="020F0502020204030204" pitchFamily="34" charset="0"/>
              <a:ea typeface="Yu Mincho" panose="02020400000000000000" pitchFamily="18" charset="-128"/>
              <a:cs typeface="Calibri" panose="020F0502020204030204" pitchFamily="34" charset="0"/>
            </a:endParaRPr>
          </a:p>
          <a:p>
            <a:pPr marL="0" marR="0" algn="just">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5311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r>
              <a:rPr lang="en-US" altLang="en-US"/>
              <a:t>Summary</a:t>
            </a:r>
          </a:p>
        </p:txBody>
      </p:sp>
      <p:sp>
        <p:nvSpPr>
          <p:cNvPr id="14339" name="Content Placeholder 4"/>
          <p:cNvSpPr>
            <a:spLocks noGrp="1"/>
          </p:cNvSpPr>
          <p:nvPr>
            <p:ph idx="1"/>
          </p:nvPr>
        </p:nvSpPr>
        <p:spPr/>
        <p:txBody>
          <a:bodyPr>
            <a:normAutofit/>
          </a:bodyPr>
          <a:lstStyle/>
          <a:p>
            <a:r>
              <a:rPr lang="en-US" dirty="0"/>
              <a:t>Goal: recognize </a:t>
            </a:r>
            <a:r>
              <a:rPr lang="en-US" dirty="0" err="1"/>
              <a:t>cGVHD</a:t>
            </a:r>
            <a:r>
              <a:rPr lang="en-US" dirty="0"/>
              <a:t> onset early</a:t>
            </a:r>
          </a:p>
          <a:p>
            <a:r>
              <a:rPr lang="en-US" sz="3200" dirty="0"/>
              <a:t>Identify early signs/symptoms of </a:t>
            </a:r>
            <a:r>
              <a:rPr lang="en-US" sz="3200" dirty="0" err="1"/>
              <a:t>cGVHD</a:t>
            </a:r>
            <a:r>
              <a:rPr lang="en-US" sz="3200" dirty="0"/>
              <a:t> before progression to highly morbid </a:t>
            </a:r>
            <a:r>
              <a:rPr lang="en-US" sz="3200" dirty="0" err="1"/>
              <a:t>cGVHD</a:t>
            </a:r>
            <a:r>
              <a:rPr lang="en-US" sz="3200" dirty="0"/>
              <a:t> </a:t>
            </a:r>
          </a:p>
          <a:p>
            <a:r>
              <a:rPr lang="en-US" sz="3200" dirty="0"/>
              <a:t>Identify prognostic markers (blood, tissue, imaging, functional testing) </a:t>
            </a:r>
            <a:r>
              <a:rPr lang="en-US" sz="3200" dirty="0">
                <a:sym typeface="Wingdings" panose="05000000000000000000" pitchFamily="2" charset="2"/>
              </a:rPr>
              <a:t></a:t>
            </a:r>
            <a:r>
              <a:rPr lang="en-US" sz="3200" dirty="0"/>
              <a:t>  pre-emptive therapy</a:t>
            </a:r>
          </a:p>
          <a:p>
            <a:r>
              <a:rPr lang="en-US" sz="3200" dirty="0"/>
              <a:t>Establish active clinical trial portfolio: single organ vs </a:t>
            </a:r>
            <a:r>
              <a:rPr lang="en-US" sz="3200" dirty="0" err="1"/>
              <a:t>multiorgan</a:t>
            </a:r>
            <a:r>
              <a:rPr lang="en-US" sz="3200" dirty="0"/>
              <a:t> safety and efficacy endpoints</a:t>
            </a:r>
          </a:p>
          <a:p>
            <a:pPr marL="0" indent="0">
              <a:buNone/>
            </a:pPr>
            <a:endParaRPr lang="en-US" dirty="0"/>
          </a:p>
          <a:p>
            <a:endParaRPr lang="en-US" dirty="0"/>
          </a:p>
        </p:txBody>
      </p:sp>
    </p:spTree>
    <p:extLst>
      <p:ext uri="{BB962C8B-B14F-4D97-AF65-F5344CB8AC3E}">
        <p14:creationId xmlns:p14="http://schemas.microsoft.com/office/powerpoint/2010/main" val="3352993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95600" y="2179638"/>
            <a:ext cx="8229600" cy="1249362"/>
          </a:xfrm>
        </p:spPr>
        <p:txBody>
          <a:bodyPr>
            <a:noAutofit/>
          </a:bodyPr>
          <a:lstStyle/>
          <a:p>
            <a:br>
              <a:rPr lang="en-US" sz="8000" dirty="0"/>
            </a:br>
            <a:br>
              <a:rPr lang="en-US" sz="8000" dirty="0"/>
            </a:br>
            <a:r>
              <a:rPr lang="en-US" sz="8000" dirty="0"/>
              <a:t>Q&amp;A Session</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3A446DA-D2FC-491E-A26B-6B2D41D55751}"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A446DA-D2FC-491E-A26B-6B2D41D55751}" type="slidenum">
              <a:rPr lang="en-US" smtClean="0"/>
              <a:pPr/>
              <a:t>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641708296"/>
              </p:ext>
            </p:extLst>
          </p:nvPr>
        </p:nvGraphicFramePr>
        <p:xfrm>
          <a:off x="685800" y="638485"/>
          <a:ext cx="10896600" cy="5943600"/>
        </p:xfrm>
        <a:graphic>
          <a:graphicData uri="http://schemas.openxmlformats.org/drawingml/2006/table">
            <a:tbl>
              <a:tblPr firstRow="1" bandRow="1">
                <a:tableStyleId>{5C22544A-7EE6-4342-B048-85BDC9FD1C3A}</a:tableStyleId>
              </a:tblPr>
              <a:tblGrid>
                <a:gridCol w="5577000">
                  <a:extLst>
                    <a:ext uri="{9D8B030D-6E8A-4147-A177-3AD203B41FA5}">
                      <a16:colId xmlns:a16="http://schemas.microsoft.com/office/drawing/2014/main" val="20000"/>
                    </a:ext>
                  </a:extLst>
                </a:gridCol>
                <a:gridCol w="5319600">
                  <a:extLst>
                    <a:ext uri="{9D8B030D-6E8A-4147-A177-3AD203B41FA5}">
                      <a16:colId xmlns:a16="http://schemas.microsoft.com/office/drawing/2014/main" val="20001"/>
                    </a:ext>
                  </a:extLst>
                </a:gridCol>
              </a:tblGrid>
              <a:tr h="426410">
                <a:tc>
                  <a:txBody>
                    <a:bodyPr/>
                    <a:lstStyle/>
                    <a:p>
                      <a:pPr>
                        <a:spcBef>
                          <a:spcPts val="0"/>
                        </a:spcBef>
                      </a:pPr>
                      <a:r>
                        <a:rPr lang="en-US" sz="2400" dirty="0">
                          <a:latin typeface="Calibri" panose="020F0502020204030204" pitchFamily="34" charset="0"/>
                          <a:cs typeface="Calibri" panose="020F0502020204030204" pitchFamily="34" charset="0"/>
                        </a:rPr>
                        <a:t>Committee Member</a:t>
                      </a:r>
                    </a:p>
                  </a:txBody>
                  <a:tcPr/>
                </a:tc>
                <a:tc>
                  <a:txBody>
                    <a:bodyPr/>
                    <a:lstStyle/>
                    <a:p>
                      <a:pPr defTabSz="914400">
                        <a:spcBef>
                          <a:spcPts val="0"/>
                        </a:spcBef>
                      </a:pPr>
                      <a:r>
                        <a:rPr lang="en-US" sz="2400" dirty="0">
                          <a:latin typeface="Calibri" panose="020F0502020204030204" pitchFamily="34" charset="0"/>
                          <a:cs typeface="Calibri" panose="020F0502020204030204" pitchFamily="34" charset="0"/>
                        </a:rPr>
                        <a:t>Center</a:t>
                      </a:r>
                    </a:p>
                  </a:txBody>
                  <a:tcPr/>
                </a:tc>
                <a:extLst>
                  <a:ext uri="{0D108BD9-81ED-4DB2-BD59-A6C34878D82A}">
                    <a16:rowId xmlns:a16="http://schemas.microsoft.com/office/drawing/2014/main" val="10000"/>
                  </a:ext>
                </a:extLst>
              </a:tr>
              <a:tr h="426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Calibri" panose="020F0502020204030204" pitchFamily="34" charset="0"/>
                          <a:cs typeface="Calibri" panose="020F0502020204030204" pitchFamily="34" charset="0"/>
                        </a:rPr>
                        <a:t>Rajni</a:t>
                      </a:r>
                      <a:r>
                        <a:rPr lang="en-US" sz="2400" dirty="0">
                          <a:solidFill>
                            <a:schemeClr val="tx1"/>
                          </a:solidFill>
                          <a:latin typeface="Calibri" panose="020F0502020204030204" pitchFamily="34" charset="0"/>
                          <a:cs typeface="Calibri" panose="020F0502020204030204" pitchFamily="34" charset="0"/>
                        </a:rPr>
                        <a:t> Agarwal</a:t>
                      </a:r>
                    </a:p>
                  </a:txBody>
                  <a:tcPr/>
                </a:tc>
                <a:tc>
                  <a:txBody>
                    <a:bodyPr/>
                    <a:lstStyle/>
                    <a:p>
                      <a:r>
                        <a:rPr lang="en-US" sz="2400" dirty="0">
                          <a:latin typeface="Calibri" panose="020F0502020204030204" pitchFamily="34" charset="0"/>
                          <a:cs typeface="Calibri" panose="020F0502020204030204" pitchFamily="34" charset="0"/>
                        </a:rPr>
                        <a:t>Stanford</a:t>
                      </a:r>
                    </a:p>
                  </a:txBody>
                  <a:tcPr/>
                </a:tc>
                <a:extLst>
                  <a:ext uri="{0D108BD9-81ED-4DB2-BD59-A6C34878D82A}">
                    <a16:rowId xmlns:a16="http://schemas.microsoft.com/office/drawing/2014/main" val="10001"/>
                  </a:ext>
                </a:extLst>
              </a:tr>
              <a:tr h="426410">
                <a:tc>
                  <a:txBody>
                    <a:bodyPr/>
                    <a:lstStyle/>
                    <a:p>
                      <a:pPr eaLnBrk="1" hangingPunct="1">
                        <a:spcBef>
                          <a:spcPts val="0"/>
                        </a:spcBef>
                        <a:buClrTx/>
                        <a:buFontTx/>
                        <a:buNone/>
                      </a:pPr>
                      <a:r>
                        <a:rPr lang="en-US" altLang="en-US" sz="2400" b="0" dirty="0">
                          <a:solidFill>
                            <a:schemeClr val="tx1"/>
                          </a:solidFill>
                          <a:latin typeface="Calibri" panose="020F0502020204030204" pitchFamily="34" charset="0"/>
                          <a:cs typeface="Calibri" panose="020F0502020204030204" pitchFamily="34" charset="0"/>
                        </a:rPr>
                        <a:t>Andrew</a:t>
                      </a:r>
                      <a:r>
                        <a:rPr lang="en-US" altLang="en-US" sz="2400" b="0" baseline="0" dirty="0">
                          <a:solidFill>
                            <a:schemeClr val="tx1"/>
                          </a:solidFill>
                          <a:latin typeface="Calibri" panose="020F0502020204030204" pitchFamily="34" charset="0"/>
                          <a:cs typeface="Calibri" panose="020F0502020204030204" pitchFamily="34" charset="0"/>
                        </a:rPr>
                        <a:t> </a:t>
                      </a:r>
                      <a:r>
                        <a:rPr lang="en-US" altLang="en-US" sz="2400" b="0" baseline="0" dirty="0" err="1">
                          <a:solidFill>
                            <a:schemeClr val="tx1"/>
                          </a:solidFill>
                          <a:latin typeface="Calibri" panose="020F0502020204030204" pitchFamily="34" charset="0"/>
                          <a:cs typeface="Calibri" panose="020F0502020204030204" pitchFamily="34" charset="0"/>
                        </a:rPr>
                        <a:t>Artz</a:t>
                      </a:r>
                      <a:endParaRPr lang="en-US" altLang="en-US" sz="2400" b="0" dirty="0">
                        <a:solidFill>
                          <a:schemeClr val="tx1"/>
                        </a:solidFill>
                        <a:latin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cs typeface="Calibri" panose="020F0502020204030204" pitchFamily="34" charset="0"/>
                        </a:rPr>
                        <a:t>City of Hope</a:t>
                      </a:r>
                    </a:p>
                  </a:txBody>
                  <a:tcPr/>
                </a:tc>
                <a:extLst>
                  <a:ext uri="{0D108BD9-81ED-4DB2-BD59-A6C34878D82A}">
                    <a16:rowId xmlns:a16="http://schemas.microsoft.com/office/drawing/2014/main" val="10002"/>
                  </a:ext>
                </a:extLst>
              </a:tr>
              <a:tr h="426410">
                <a:tc>
                  <a:txBody>
                    <a:bodyPr/>
                    <a:lstStyle/>
                    <a:p>
                      <a:pPr eaLnBrk="1" hangingPunct="1">
                        <a:spcBef>
                          <a:spcPts val="0"/>
                        </a:spcBef>
                        <a:buClrTx/>
                        <a:buFontTx/>
                        <a:buNone/>
                      </a:pPr>
                      <a:r>
                        <a:rPr lang="en-US" altLang="en-US" sz="2400" b="0" dirty="0" err="1">
                          <a:solidFill>
                            <a:schemeClr val="tx1"/>
                          </a:solidFill>
                          <a:latin typeface="Calibri" panose="020F0502020204030204" pitchFamily="34" charset="0"/>
                          <a:cs typeface="Calibri" panose="020F0502020204030204" pitchFamily="34" charset="0"/>
                        </a:rPr>
                        <a:t>Vijaya</a:t>
                      </a:r>
                      <a:r>
                        <a:rPr lang="en-US" altLang="en-US" sz="2400" b="0" dirty="0">
                          <a:solidFill>
                            <a:schemeClr val="tx1"/>
                          </a:solidFill>
                          <a:latin typeface="Calibri" panose="020F0502020204030204" pitchFamily="34" charset="0"/>
                          <a:cs typeface="Calibri" panose="020F0502020204030204" pitchFamily="34" charset="0"/>
                        </a:rPr>
                        <a:t> Bhatt</a:t>
                      </a:r>
                    </a:p>
                  </a:txBody>
                  <a:tcPr/>
                </a:tc>
                <a:tc>
                  <a:txBody>
                    <a:bodyPr/>
                    <a:lstStyle/>
                    <a:p>
                      <a:r>
                        <a:rPr lang="en-US" sz="2400" dirty="0">
                          <a:latin typeface="Calibri" panose="020F0502020204030204" pitchFamily="34" charset="0"/>
                          <a:cs typeface="Calibri" panose="020F0502020204030204" pitchFamily="34" charset="0"/>
                        </a:rPr>
                        <a:t>University of Nebraska</a:t>
                      </a:r>
                    </a:p>
                  </a:txBody>
                  <a:tcPr/>
                </a:tc>
                <a:extLst>
                  <a:ext uri="{0D108BD9-81ED-4DB2-BD59-A6C34878D82A}">
                    <a16:rowId xmlns:a16="http://schemas.microsoft.com/office/drawing/2014/main" val="10003"/>
                  </a:ext>
                </a:extLst>
              </a:tr>
              <a:tr h="426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err="1">
                          <a:solidFill>
                            <a:schemeClr val="tx1"/>
                          </a:solidFill>
                          <a:latin typeface="Calibri" panose="020F0502020204030204" pitchFamily="34" charset="0"/>
                          <a:cs typeface="Calibri" panose="020F0502020204030204" pitchFamily="34" charset="0"/>
                        </a:rPr>
                        <a:t>Saurabh</a:t>
                      </a:r>
                      <a:r>
                        <a:rPr lang="en-US" altLang="en-US" sz="2400" b="0" baseline="0" dirty="0">
                          <a:solidFill>
                            <a:schemeClr val="tx1"/>
                          </a:solidFill>
                          <a:latin typeface="Calibri" panose="020F0502020204030204" pitchFamily="34" charset="0"/>
                          <a:cs typeface="Calibri" panose="020F0502020204030204" pitchFamily="34" charset="0"/>
                        </a:rPr>
                        <a:t> Chhabra</a:t>
                      </a:r>
                      <a:endParaRPr lang="en-US" altLang="en-US" sz="2400" b="0" dirty="0">
                        <a:solidFill>
                          <a:schemeClr val="tx1"/>
                        </a:solidFill>
                        <a:latin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cs typeface="Calibri" panose="020F0502020204030204" pitchFamily="34" charset="0"/>
                        </a:rPr>
                        <a:t>Medical</a:t>
                      </a:r>
                      <a:r>
                        <a:rPr lang="en-US" sz="2400" baseline="0" dirty="0">
                          <a:latin typeface="Calibri" panose="020F0502020204030204" pitchFamily="34" charset="0"/>
                          <a:cs typeface="Calibri" panose="020F0502020204030204" pitchFamily="34" charset="0"/>
                        </a:rPr>
                        <a:t> College of Wisconsin</a:t>
                      </a: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31999416"/>
                  </a:ext>
                </a:extLst>
              </a:tr>
              <a:tr h="426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solidFill>
                          <a:latin typeface="Calibri" panose="020F0502020204030204" pitchFamily="34" charset="0"/>
                          <a:cs typeface="Calibri" panose="020F0502020204030204" pitchFamily="34" charset="0"/>
                        </a:rPr>
                        <a:t>Ken Cooke</a:t>
                      </a:r>
                    </a:p>
                  </a:txBody>
                  <a:tcPr/>
                </a:tc>
                <a:tc>
                  <a:txBody>
                    <a:bodyPr/>
                    <a:lstStyle/>
                    <a:p>
                      <a:r>
                        <a:rPr lang="en-US" sz="2400" dirty="0">
                          <a:latin typeface="Calibri" panose="020F0502020204030204" pitchFamily="34" charset="0"/>
                          <a:cs typeface="Calibri" panose="020F0502020204030204" pitchFamily="34" charset="0"/>
                        </a:rPr>
                        <a:t>Johns Hopkins</a:t>
                      </a:r>
                    </a:p>
                  </a:txBody>
                  <a:tcPr/>
                </a:tc>
                <a:extLst>
                  <a:ext uri="{0D108BD9-81ED-4DB2-BD59-A6C34878D82A}">
                    <a16:rowId xmlns:a16="http://schemas.microsoft.com/office/drawing/2014/main" val="2181327332"/>
                  </a:ext>
                </a:extLst>
              </a:tr>
              <a:tr h="453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solidFill>
                          <a:latin typeface="Calibri" panose="020F0502020204030204" pitchFamily="34" charset="0"/>
                          <a:cs typeface="Calibri" panose="020F0502020204030204" pitchFamily="34" charset="0"/>
                        </a:rPr>
                        <a:t>Jordan Gauthier</a:t>
                      </a:r>
                    </a:p>
                  </a:txBody>
                  <a:tcPr/>
                </a:tc>
                <a:tc>
                  <a:txBody>
                    <a:bodyPr/>
                    <a:lstStyle/>
                    <a:p>
                      <a:r>
                        <a:rPr lang="en-US" sz="2400" dirty="0">
                          <a:latin typeface="Calibri" panose="020F0502020204030204" pitchFamily="34" charset="0"/>
                          <a:cs typeface="Calibri" panose="020F0502020204030204" pitchFamily="34" charset="0"/>
                        </a:rPr>
                        <a:t>Fred Hutchison Cancer Center</a:t>
                      </a:r>
                    </a:p>
                  </a:txBody>
                  <a:tcPr/>
                </a:tc>
                <a:extLst>
                  <a:ext uri="{0D108BD9-81ED-4DB2-BD59-A6C34878D82A}">
                    <a16:rowId xmlns:a16="http://schemas.microsoft.com/office/drawing/2014/main" val="1252499529"/>
                  </a:ext>
                </a:extLst>
              </a:tr>
              <a:tr h="426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err="1">
                          <a:solidFill>
                            <a:schemeClr val="tx1"/>
                          </a:solidFill>
                          <a:latin typeface="Calibri" panose="020F0502020204030204" pitchFamily="34" charset="0"/>
                          <a:cs typeface="Calibri" panose="020F0502020204030204" pitchFamily="34" charset="0"/>
                        </a:rPr>
                        <a:t>Tamila</a:t>
                      </a:r>
                      <a:r>
                        <a:rPr lang="en-US" altLang="en-US" sz="2400" b="0" baseline="0" dirty="0">
                          <a:solidFill>
                            <a:schemeClr val="tx1"/>
                          </a:solidFill>
                          <a:latin typeface="Calibri" panose="020F0502020204030204" pitchFamily="34" charset="0"/>
                          <a:cs typeface="Calibri" panose="020F0502020204030204" pitchFamily="34" charset="0"/>
                        </a:rPr>
                        <a:t> </a:t>
                      </a:r>
                      <a:r>
                        <a:rPr lang="en-US" altLang="en-US" sz="2400" b="0" baseline="0" dirty="0" err="1">
                          <a:solidFill>
                            <a:schemeClr val="tx1"/>
                          </a:solidFill>
                          <a:latin typeface="Calibri" panose="020F0502020204030204" pitchFamily="34" charset="0"/>
                          <a:cs typeface="Calibri" panose="020F0502020204030204" pitchFamily="34" charset="0"/>
                        </a:rPr>
                        <a:t>Kindwall</a:t>
                      </a:r>
                      <a:r>
                        <a:rPr lang="en-US" altLang="en-US" sz="2400" b="0" baseline="0" dirty="0">
                          <a:solidFill>
                            <a:schemeClr val="tx1"/>
                          </a:solidFill>
                          <a:latin typeface="Calibri" panose="020F0502020204030204" pitchFamily="34" charset="0"/>
                          <a:cs typeface="Calibri" panose="020F0502020204030204" pitchFamily="34" charset="0"/>
                        </a:rPr>
                        <a:t>-Keller</a:t>
                      </a:r>
                      <a:endParaRPr lang="en-US" altLang="en-US" sz="2400" b="0" dirty="0">
                        <a:solidFill>
                          <a:schemeClr val="tx1"/>
                        </a:solidFill>
                        <a:latin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cs typeface="Calibri" panose="020F0502020204030204" pitchFamily="34" charset="0"/>
                        </a:rPr>
                        <a:t>University of Virginia</a:t>
                      </a:r>
                    </a:p>
                  </a:txBody>
                  <a:tcPr/>
                </a:tc>
                <a:extLst>
                  <a:ext uri="{0D108BD9-81ED-4DB2-BD59-A6C34878D82A}">
                    <a16:rowId xmlns:a16="http://schemas.microsoft.com/office/drawing/2014/main" val="10007"/>
                  </a:ext>
                </a:extLst>
              </a:tr>
              <a:tr h="426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solidFill>
                          <a:latin typeface="Calibri" panose="020F0502020204030204" pitchFamily="34" charset="0"/>
                          <a:cs typeface="Calibri" panose="020F0502020204030204" pitchFamily="34" charset="0"/>
                        </a:rPr>
                        <a:t>Richard Lin</a:t>
                      </a:r>
                    </a:p>
                  </a:txBody>
                  <a:tcPr/>
                </a:tc>
                <a:tc>
                  <a:txBody>
                    <a:bodyPr/>
                    <a:lstStyle/>
                    <a:p>
                      <a:r>
                        <a:rPr lang="en-US" sz="2400" dirty="0">
                          <a:latin typeface="Calibri" panose="020F0502020204030204" pitchFamily="34" charset="0"/>
                          <a:cs typeface="Calibri" panose="020F0502020204030204" pitchFamily="34" charset="0"/>
                        </a:rPr>
                        <a:t>Memorial Sloan-Kettering</a:t>
                      </a:r>
                    </a:p>
                  </a:txBody>
                  <a:tcPr/>
                </a:tc>
                <a:extLst>
                  <a:ext uri="{0D108BD9-81ED-4DB2-BD59-A6C34878D82A}">
                    <a16:rowId xmlns:a16="http://schemas.microsoft.com/office/drawing/2014/main" val="10008"/>
                  </a:ext>
                </a:extLst>
              </a:tr>
              <a:tr h="426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solidFill>
                          <a:latin typeface="Calibri" panose="020F0502020204030204" pitchFamily="34" charset="0"/>
                          <a:cs typeface="Calibri" panose="020F0502020204030204" pitchFamily="34" charset="0"/>
                        </a:rPr>
                        <a:t>Richard Maziarz</a:t>
                      </a:r>
                    </a:p>
                  </a:txBody>
                  <a:tcPr/>
                </a:tc>
                <a:tc>
                  <a:txBody>
                    <a:bodyPr/>
                    <a:lstStyle/>
                    <a:p>
                      <a:r>
                        <a:rPr lang="en-US" sz="2400" dirty="0">
                          <a:latin typeface="Calibri" panose="020F0502020204030204" pitchFamily="34" charset="0"/>
                          <a:cs typeface="Calibri" panose="020F0502020204030204" pitchFamily="34" charset="0"/>
                        </a:rPr>
                        <a:t>Oregon Health &amp; Science </a:t>
                      </a:r>
                    </a:p>
                  </a:txBody>
                  <a:tcPr/>
                </a:tc>
                <a:extLst>
                  <a:ext uri="{0D108BD9-81ED-4DB2-BD59-A6C34878D82A}">
                    <a16:rowId xmlns:a16="http://schemas.microsoft.com/office/drawing/2014/main" val="10009"/>
                  </a:ext>
                </a:extLst>
              </a:tr>
              <a:tr h="426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solidFill>
                          <a:latin typeface="Calibri" panose="020F0502020204030204" pitchFamily="34" charset="0"/>
                          <a:cs typeface="Calibri" panose="020F0502020204030204" pitchFamily="34" charset="0"/>
                        </a:rPr>
                        <a:t>John McCarty</a:t>
                      </a:r>
                    </a:p>
                  </a:txBody>
                  <a:tcPr/>
                </a:tc>
                <a:tc>
                  <a:txBody>
                    <a:bodyPr/>
                    <a:lstStyle/>
                    <a:p>
                      <a:r>
                        <a:rPr lang="en-US" sz="2400" dirty="0">
                          <a:latin typeface="Calibri" panose="020F0502020204030204" pitchFamily="34" charset="0"/>
                          <a:cs typeface="Calibri" panose="020F0502020204030204" pitchFamily="34" charset="0"/>
                        </a:rPr>
                        <a:t>Virginia</a:t>
                      </a:r>
                      <a:r>
                        <a:rPr lang="en-US" sz="2400" baseline="0" dirty="0">
                          <a:latin typeface="Calibri" panose="020F0502020204030204" pitchFamily="34" charset="0"/>
                          <a:cs typeface="Calibri" panose="020F0502020204030204" pitchFamily="34" charset="0"/>
                        </a:rPr>
                        <a:t> Commonwealth</a:t>
                      </a: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0"/>
                  </a:ext>
                </a:extLst>
              </a:tr>
              <a:tr h="453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solidFill>
                          <a:latin typeface="Calibri" panose="020F0502020204030204" pitchFamily="34" charset="0"/>
                          <a:cs typeface="Calibri" panose="020F0502020204030204" pitchFamily="34" charset="0"/>
                        </a:rPr>
                        <a:t>Ed </a:t>
                      </a:r>
                      <a:r>
                        <a:rPr lang="en-US" altLang="en-US" sz="2400" b="0" dirty="0" err="1">
                          <a:solidFill>
                            <a:schemeClr val="tx1"/>
                          </a:solidFill>
                          <a:latin typeface="Calibri" panose="020F0502020204030204" pitchFamily="34" charset="0"/>
                          <a:cs typeface="Calibri" panose="020F0502020204030204" pitchFamily="34" charset="0"/>
                        </a:rPr>
                        <a:t>Stadtmauer</a:t>
                      </a:r>
                      <a:endParaRPr lang="en-US" altLang="en-US" sz="2400" b="0" dirty="0">
                        <a:solidFill>
                          <a:schemeClr val="tx1"/>
                        </a:solidFill>
                        <a:latin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cs typeface="Calibri" panose="020F0502020204030204" pitchFamily="34" charset="0"/>
                        </a:rPr>
                        <a:t>University of Pennsylvania/ DCC</a:t>
                      </a:r>
                    </a:p>
                  </a:txBody>
                  <a:tcPr/>
                </a:tc>
                <a:extLst>
                  <a:ext uri="{0D108BD9-81ED-4DB2-BD59-A6C34878D82A}">
                    <a16:rowId xmlns:a16="http://schemas.microsoft.com/office/drawing/2014/main" val="10011"/>
                  </a:ext>
                </a:extLst>
              </a:tr>
              <a:tr h="426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solidFill>
                          <a:latin typeface="Calibri" panose="020F0502020204030204" pitchFamily="34" charset="0"/>
                          <a:cs typeface="Calibri" panose="020F0502020204030204" pitchFamily="34" charset="0"/>
                        </a:rPr>
                        <a:t>Greg Yanik</a:t>
                      </a:r>
                    </a:p>
                  </a:txBody>
                  <a:tcPr/>
                </a:tc>
                <a:tc>
                  <a:txBody>
                    <a:bodyPr/>
                    <a:lstStyle/>
                    <a:p>
                      <a:r>
                        <a:rPr lang="en-US" sz="2400" dirty="0">
                          <a:latin typeface="Calibri" panose="020F0502020204030204" pitchFamily="34" charset="0"/>
                          <a:cs typeface="Calibri" panose="020F0502020204030204" pitchFamily="34" charset="0"/>
                        </a:rPr>
                        <a:t>University of Michigan</a:t>
                      </a:r>
                      <a:endParaRPr lang="en-US" sz="2400" dirty="0">
                        <a:solidFill>
                          <a:schemeClr val="accent1">
                            <a:lumMod val="60000"/>
                            <a:lumOff val="40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2"/>
                  </a:ext>
                </a:extLst>
              </a:tr>
            </a:tbl>
          </a:graphicData>
        </a:graphic>
      </p:graphicFrame>
      <p:sp>
        <p:nvSpPr>
          <p:cNvPr id="5" name="Rectangle 4"/>
          <p:cNvSpPr>
            <a:spLocks noChangeArrowheads="1"/>
          </p:cNvSpPr>
          <p:nvPr/>
        </p:nvSpPr>
        <p:spPr bwMode="auto">
          <a:xfrm>
            <a:off x="-38100" y="58830"/>
            <a:ext cx="12344400" cy="51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tx1"/>
              </a:buClr>
              <a:buFont typeface="Wingdings" panose="05000000000000000000" pitchFamily="2" charset="2"/>
              <a:defRPr sz="2600" b="1">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Char char="§"/>
              <a:defRPr sz="2300">
                <a:solidFill>
                  <a:schemeClr val="tx1"/>
                </a:solidFill>
                <a:latin typeface="Arial Narrow" panose="020B0606020202030204" pitchFamily="34" charset="0"/>
              </a:defRPr>
            </a:lvl2pPr>
            <a:lvl3pPr marL="1143000" indent="-228600">
              <a:spcBef>
                <a:spcPct val="20000"/>
              </a:spcBef>
              <a:buClr>
                <a:schemeClr val="tx1"/>
              </a:buClr>
              <a:buChar char="o"/>
              <a:defRPr sz="2300">
                <a:solidFill>
                  <a:schemeClr val="tx1"/>
                </a:solidFill>
                <a:latin typeface="Arial Narrow" panose="020B0606020202030204" pitchFamily="34" charset="0"/>
              </a:defRPr>
            </a:lvl3pPr>
            <a:lvl4pPr marL="1600200" indent="-228600">
              <a:lnSpc>
                <a:spcPct val="85000"/>
              </a:lnSpc>
              <a:spcBef>
                <a:spcPct val="15000"/>
              </a:spcBef>
              <a:buChar char="–"/>
              <a:defRPr sz="1700">
                <a:solidFill>
                  <a:schemeClr val="tx1"/>
                </a:solidFill>
                <a:latin typeface="Arial Narrow" panose="020B0606020202030204" pitchFamily="34" charset="0"/>
              </a:defRPr>
            </a:lvl4pPr>
            <a:lvl5pPr marL="2057400" indent="-228600">
              <a:lnSpc>
                <a:spcPct val="85000"/>
              </a:lnSpc>
              <a:spcBef>
                <a:spcPct val="15000"/>
              </a:spcBef>
              <a:buChar char="»"/>
              <a:defRPr sz="1700">
                <a:solidFill>
                  <a:schemeClr val="tx1"/>
                </a:solidFill>
                <a:latin typeface="Arial Narrow" panose="020B0606020202030204" pitchFamily="34" charset="0"/>
              </a:defRPr>
            </a:lvl5pPr>
            <a:lvl6pPr marL="2514600" indent="-228600" eaLnBrk="0" fontAlgn="base" hangingPunct="0">
              <a:lnSpc>
                <a:spcPct val="85000"/>
              </a:lnSpc>
              <a:spcBef>
                <a:spcPct val="15000"/>
              </a:spcBef>
              <a:spcAft>
                <a:spcPct val="0"/>
              </a:spcAft>
              <a:buChar char="»"/>
              <a:defRPr sz="1700">
                <a:solidFill>
                  <a:schemeClr val="tx1"/>
                </a:solidFill>
                <a:latin typeface="Arial Narrow" panose="020B0606020202030204" pitchFamily="34" charset="0"/>
              </a:defRPr>
            </a:lvl6pPr>
            <a:lvl7pPr marL="2971800" indent="-228600" eaLnBrk="0" fontAlgn="base" hangingPunct="0">
              <a:lnSpc>
                <a:spcPct val="85000"/>
              </a:lnSpc>
              <a:spcBef>
                <a:spcPct val="15000"/>
              </a:spcBef>
              <a:spcAft>
                <a:spcPct val="0"/>
              </a:spcAft>
              <a:buChar char="»"/>
              <a:defRPr sz="1700">
                <a:solidFill>
                  <a:schemeClr val="tx1"/>
                </a:solidFill>
                <a:latin typeface="Arial Narrow" panose="020B0606020202030204" pitchFamily="34" charset="0"/>
              </a:defRPr>
            </a:lvl7pPr>
            <a:lvl8pPr marL="3429000" indent="-228600" eaLnBrk="0" fontAlgn="base" hangingPunct="0">
              <a:lnSpc>
                <a:spcPct val="85000"/>
              </a:lnSpc>
              <a:spcBef>
                <a:spcPct val="15000"/>
              </a:spcBef>
              <a:spcAft>
                <a:spcPct val="0"/>
              </a:spcAft>
              <a:buChar char="»"/>
              <a:defRPr sz="1700">
                <a:solidFill>
                  <a:schemeClr val="tx1"/>
                </a:solidFill>
                <a:latin typeface="Arial Narrow" panose="020B0606020202030204" pitchFamily="34" charset="0"/>
              </a:defRPr>
            </a:lvl8pPr>
            <a:lvl9pPr marL="3886200" indent="-228600" eaLnBrk="0" fontAlgn="base" hangingPunct="0">
              <a:lnSpc>
                <a:spcPct val="85000"/>
              </a:lnSpc>
              <a:spcBef>
                <a:spcPct val="15000"/>
              </a:spcBef>
              <a:spcAft>
                <a:spcPct val="0"/>
              </a:spcAft>
              <a:buChar char="»"/>
              <a:defRPr sz="1700">
                <a:solidFill>
                  <a:schemeClr val="tx1"/>
                </a:solidFill>
                <a:latin typeface="Arial Narrow" panose="020B0606020202030204" pitchFamily="34" charset="0"/>
              </a:defRPr>
            </a:lvl9pPr>
          </a:lstStyle>
          <a:p>
            <a:pPr algn="ctr">
              <a:lnSpc>
                <a:spcPct val="98000"/>
              </a:lnSpc>
              <a:spcBef>
                <a:spcPct val="0"/>
              </a:spcBef>
              <a:buClrTx/>
            </a:pPr>
            <a:r>
              <a:rPr lang="en-US" altLang="en-US" sz="2400" b="0" dirty="0">
                <a:solidFill>
                  <a:schemeClr val="accent1"/>
                </a:solidFill>
                <a:effectLst>
                  <a:outerShdw blurRad="38100" dist="38100" dir="2700000" algn="tl">
                    <a:srgbClr val="000000">
                      <a:alpha val="43137"/>
                    </a:srgbClr>
                  </a:outerShdw>
                </a:effectLst>
              </a:rPr>
              <a:t>BMT CTN 2021 SOSS: Comorbidity and Regimen Related Toxicity Committee</a:t>
            </a:r>
            <a:r>
              <a:rPr lang="en-US" altLang="en-US" sz="2800" b="0" dirty="0">
                <a:solidFill>
                  <a:schemeClr val="accent1"/>
                </a:solidFill>
                <a:effectLst>
                  <a:outerShdw blurRad="38100" dist="38100" dir="2700000" algn="tl">
                    <a:srgbClr val="000000">
                      <a:alpha val="43137"/>
                    </a:srgbClr>
                  </a:outerShdw>
                </a:effectLst>
              </a:rPr>
              <a:t>	</a:t>
            </a:r>
          </a:p>
        </p:txBody>
      </p:sp>
      <p:sp>
        <p:nvSpPr>
          <p:cNvPr id="2" name="TextBox 1"/>
          <p:cNvSpPr txBox="1"/>
          <p:nvPr/>
        </p:nvSpPr>
        <p:spPr>
          <a:xfrm>
            <a:off x="669758" y="6582085"/>
            <a:ext cx="1347485" cy="369332"/>
          </a:xfrm>
          <a:prstGeom prst="rect">
            <a:avLst/>
          </a:prstGeom>
          <a:noFill/>
        </p:spPr>
        <p:txBody>
          <a:bodyPr wrap="none" rtlCol="0">
            <a:spAutoFit/>
          </a:bodyPr>
          <a:lstStyle/>
          <a:p>
            <a:r>
              <a:rPr lang="en-US" dirty="0"/>
              <a:t>Maggie Wu</a:t>
            </a:r>
          </a:p>
        </p:txBody>
      </p:sp>
      <p:sp>
        <p:nvSpPr>
          <p:cNvPr id="6" name="TextBox 5"/>
          <p:cNvSpPr txBox="1"/>
          <p:nvPr/>
        </p:nvSpPr>
        <p:spPr>
          <a:xfrm>
            <a:off x="6248400" y="6551858"/>
            <a:ext cx="1031051" cy="369332"/>
          </a:xfrm>
          <a:prstGeom prst="rect">
            <a:avLst/>
          </a:prstGeom>
          <a:noFill/>
        </p:spPr>
        <p:txBody>
          <a:bodyPr wrap="none" rtlCol="0">
            <a:spAutoFit/>
          </a:bodyPr>
          <a:lstStyle/>
          <a:p>
            <a:r>
              <a:rPr lang="en-US" dirty="0"/>
              <a:t>EMMES</a:t>
            </a:r>
          </a:p>
        </p:txBody>
      </p:sp>
      <p:sp>
        <p:nvSpPr>
          <p:cNvPr id="7" name="Rectangle 6"/>
          <p:cNvSpPr/>
          <p:nvPr/>
        </p:nvSpPr>
        <p:spPr>
          <a:xfrm>
            <a:off x="665747" y="6598566"/>
            <a:ext cx="10912642" cy="27591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alibri" panose="020F0502020204030204" pitchFamily="34" charset="0"/>
                <a:cs typeface="Calibri" panose="020F0502020204030204" pitchFamily="34" charset="0"/>
              </a:rPr>
              <a:t>Maggie Wu					  </a:t>
            </a:r>
            <a:r>
              <a:rPr lang="en-US" sz="2400" dirty="0" err="1">
                <a:solidFill>
                  <a:schemeClr val="tx1"/>
                </a:solidFill>
                <a:latin typeface="Calibri" panose="020F0502020204030204" pitchFamily="34" charset="0"/>
                <a:cs typeface="Calibri" panose="020F0502020204030204" pitchFamily="34" charset="0"/>
              </a:rPr>
              <a:t>Emmes</a:t>
            </a:r>
            <a:r>
              <a:rPr lang="en-US" sz="2400" dirty="0">
                <a:solidFill>
                  <a:schemeClr val="tx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357344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FE2A-05D8-4BF7-B37F-DB1A5AD755E2}"/>
              </a:ext>
            </a:extLst>
          </p:cNvPr>
          <p:cNvSpPr>
            <a:spLocks noGrp="1"/>
          </p:cNvSpPr>
          <p:nvPr>
            <p:ph type="title"/>
          </p:nvPr>
        </p:nvSpPr>
        <p:spPr/>
        <p:txBody>
          <a:bodyPr/>
          <a:lstStyle/>
          <a:p>
            <a:r>
              <a:rPr lang="en-US" dirty="0"/>
              <a:t>Identified Areas of Study</a:t>
            </a:r>
          </a:p>
        </p:txBody>
      </p:sp>
      <p:sp>
        <p:nvSpPr>
          <p:cNvPr id="6" name="Content Placeholder 5">
            <a:extLst>
              <a:ext uri="{FF2B5EF4-FFF2-40B4-BE49-F238E27FC236}">
                <a16:creationId xmlns:a16="http://schemas.microsoft.com/office/drawing/2014/main" id="{4C99DBB9-0E34-496B-B8F9-5D9214BA612D}"/>
              </a:ext>
            </a:extLst>
          </p:cNvPr>
          <p:cNvSpPr>
            <a:spLocks noGrp="1"/>
          </p:cNvSpPr>
          <p:nvPr>
            <p:ph idx="1"/>
          </p:nvPr>
        </p:nvSpPr>
        <p:spPr>
          <a:xfrm>
            <a:off x="762000" y="1323474"/>
            <a:ext cx="10972800" cy="4648200"/>
          </a:xfrm>
          <a:noFill/>
          <a:effectLst>
            <a:glow rad="228600">
              <a:schemeClr val="accent3">
                <a:satMod val="175000"/>
                <a:alpha val="40000"/>
              </a:schemeClr>
            </a:glow>
          </a:effectLst>
        </p:spPr>
        <p:txBody>
          <a:bodyPr>
            <a:normAutofit/>
          </a:bodyPr>
          <a:lstStyle/>
          <a:p>
            <a:r>
              <a:rPr lang="en-US" dirty="0"/>
              <a:t>1. </a:t>
            </a:r>
            <a:r>
              <a:rPr lang="en-US" u="sng" dirty="0"/>
              <a:t>Treatment of advanced ICANS</a:t>
            </a:r>
          </a:p>
          <a:p>
            <a:pPr lvl="1"/>
            <a:r>
              <a:rPr lang="en-US" altLang="en-US" b="1" dirty="0"/>
              <a:t>RE-IGNITE</a:t>
            </a:r>
            <a:r>
              <a:rPr lang="en-US" altLang="en-US" dirty="0"/>
              <a:t>: </a:t>
            </a:r>
            <a:r>
              <a:rPr lang="en-US" altLang="en-US" b="1" dirty="0"/>
              <a:t> </a:t>
            </a:r>
            <a:r>
              <a:rPr lang="en-US" altLang="en-US" b="1" u="sng" dirty="0"/>
              <a:t>R</a:t>
            </a:r>
            <a:r>
              <a:rPr lang="en-US" altLang="en-US" dirty="0"/>
              <a:t>andomized </a:t>
            </a:r>
            <a:r>
              <a:rPr lang="en-US" altLang="en-US" b="1" u="sng" dirty="0"/>
              <a:t>E</a:t>
            </a:r>
            <a:r>
              <a:rPr lang="en-US" altLang="en-US" dirty="0"/>
              <a:t>arly-</a:t>
            </a:r>
            <a:r>
              <a:rPr lang="en-US" altLang="en-US" b="1" u="sng" dirty="0"/>
              <a:t>I</a:t>
            </a:r>
            <a:r>
              <a:rPr lang="en-US" altLang="en-US" dirty="0"/>
              <a:t>ntervention trial for </a:t>
            </a:r>
            <a:r>
              <a:rPr lang="en-US" altLang="en-US" b="1" u="sng" dirty="0"/>
              <a:t>G</a:t>
            </a:r>
            <a:r>
              <a:rPr lang="en-US" altLang="en-US" dirty="0"/>
              <a:t>rade II-IV ICA</a:t>
            </a:r>
            <a:r>
              <a:rPr lang="en-US" altLang="en-US" b="1" u="sng" dirty="0"/>
              <a:t>N</a:t>
            </a:r>
            <a:r>
              <a:rPr lang="en-US" altLang="en-US" dirty="0"/>
              <a:t>S after </a:t>
            </a:r>
            <a:r>
              <a:rPr lang="en-US" altLang="en-US" b="1" u="sng" dirty="0"/>
              <a:t>I</a:t>
            </a:r>
            <a:r>
              <a:rPr lang="en-US" altLang="en-US" dirty="0"/>
              <a:t>EC </a:t>
            </a:r>
            <a:r>
              <a:rPr lang="en-US" altLang="en-US" b="1" u="sng" dirty="0" err="1"/>
              <a:t>T</a:t>
            </a:r>
            <a:r>
              <a:rPr lang="en-US" altLang="en-US" dirty="0" err="1"/>
              <a:t>h</a:t>
            </a:r>
            <a:r>
              <a:rPr lang="en-US" altLang="en-US" b="1" u="sng" dirty="0" err="1"/>
              <a:t>E</a:t>
            </a:r>
            <a:r>
              <a:rPr lang="en-US" altLang="en-US" dirty="0" err="1"/>
              <a:t>rapy</a:t>
            </a:r>
            <a:r>
              <a:rPr lang="en-US" altLang="en-US" dirty="0"/>
              <a:t>:</a:t>
            </a:r>
            <a:endParaRPr lang="en-US" dirty="0"/>
          </a:p>
          <a:p>
            <a:r>
              <a:rPr lang="en-US" dirty="0"/>
              <a:t>2. </a:t>
            </a:r>
            <a:r>
              <a:rPr lang="en-US" u="sng" dirty="0" err="1"/>
              <a:t>Pretransplantation</a:t>
            </a:r>
            <a:r>
              <a:rPr lang="en-US" u="sng" dirty="0"/>
              <a:t> interventions will enhance outcomes  </a:t>
            </a:r>
            <a:r>
              <a:rPr lang="en-US" dirty="0"/>
              <a:t>	</a:t>
            </a:r>
            <a:r>
              <a:rPr lang="en-US" sz="2400" b="1" dirty="0">
                <a:solidFill>
                  <a:schemeClr val="tx1"/>
                </a:solidFill>
              </a:rPr>
              <a:t>RECHARGE</a:t>
            </a:r>
            <a:r>
              <a:rPr lang="en-US" sz="2400" dirty="0">
                <a:solidFill>
                  <a:schemeClr val="tx1"/>
                </a:solidFill>
              </a:rPr>
              <a:t>: </a:t>
            </a:r>
            <a:r>
              <a:rPr lang="en-US" sz="2400" b="1" dirty="0">
                <a:solidFill>
                  <a:schemeClr val="tx1"/>
                </a:solidFill>
              </a:rPr>
              <a:t>Re</a:t>
            </a:r>
            <a:r>
              <a:rPr lang="en-US" sz="2400" dirty="0">
                <a:solidFill>
                  <a:schemeClr val="tx1"/>
                </a:solidFill>
              </a:rPr>
              <a:t>siliency (Re) Bolstering Program to </a:t>
            </a:r>
            <a:r>
              <a:rPr lang="en-US" sz="2400" b="1" dirty="0">
                <a:solidFill>
                  <a:schemeClr val="tx1"/>
                </a:solidFill>
              </a:rPr>
              <a:t>C</a:t>
            </a:r>
            <a:r>
              <a:rPr lang="en-US" sz="2400" dirty="0">
                <a:solidFill>
                  <a:schemeClr val="tx1"/>
                </a:solidFill>
              </a:rPr>
              <a:t>ircumvent (C) 	</a:t>
            </a:r>
            <a:r>
              <a:rPr lang="en-US" sz="2400" b="1" dirty="0" err="1">
                <a:solidFill>
                  <a:schemeClr val="tx1"/>
                </a:solidFill>
              </a:rPr>
              <a:t>H</a:t>
            </a:r>
            <a:r>
              <a:rPr lang="en-US" sz="2400" dirty="0" err="1">
                <a:solidFill>
                  <a:schemeClr val="tx1"/>
                </a:solidFill>
              </a:rPr>
              <a:t>ealthspan</a:t>
            </a:r>
            <a:r>
              <a:rPr lang="en-US" sz="2400" dirty="0">
                <a:solidFill>
                  <a:schemeClr val="tx1"/>
                </a:solidFill>
              </a:rPr>
              <a:t> (H) Decline </a:t>
            </a:r>
            <a:r>
              <a:rPr lang="en-US" sz="2400" b="1" dirty="0">
                <a:solidFill>
                  <a:schemeClr val="tx1"/>
                </a:solidFill>
              </a:rPr>
              <a:t>a</a:t>
            </a:r>
            <a:r>
              <a:rPr lang="en-US" sz="2400" dirty="0">
                <a:solidFill>
                  <a:schemeClr val="tx1"/>
                </a:solidFill>
              </a:rPr>
              <a:t>fte</a:t>
            </a:r>
            <a:r>
              <a:rPr lang="en-US" sz="2400" b="1" dirty="0">
                <a:solidFill>
                  <a:schemeClr val="tx1"/>
                </a:solidFill>
              </a:rPr>
              <a:t>r</a:t>
            </a:r>
            <a:r>
              <a:rPr lang="en-US" sz="2400" dirty="0">
                <a:solidFill>
                  <a:schemeClr val="tx1"/>
                </a:solidFill>
              </a:rPr>
              <a:t> (AR) Transplant Through </a:t>
            </a:r>
            <a:r>
              <a:rPr lang="en-US" sz="2400" b="1" dirty="0">
                <a:solidFill>
                  <a:schemeClr val="tx1"/>
                </a:solidFill>
              </a:rPr>
              <a:t>Ge</a:t>
            </a:r>
            <a:r>
              <a:rPr lang="en-US" sz="2400" dirty="0">
                <a:solidFill>
                  <a:schemeClr val="tx1"/>
                </a:solidFill>
              </a:rPr>
              <a:t>riatric (GE) 	Optimization</a:t>
            </a:r>
            <a:endParaRPr lang="en-US" dirty="0"/>
          </a:p>
          <a:p>
            <a:r>
              <a:rPr lang="en-US" dirty="0"/>
              <a:t>3. </a:t>
            </a:r>
            <a:r>
              <a:rPr lang="en-US" u="sng" dirty="0"/>
              <a:t>Limiting transplant associated chronic pulmonary toxicity</a:t>
            </a:r>
            <a:endParaRPr lang="en-US" dirty="0"/>
          </a:p>
          <a:p>
            <a:pPr lvl="1"/>
            <a:r>
              <a:rPr lang="en-US" altLang="en-US" b="1" dirty="0"/>
              <a:t>TLC- </a:t>
            </a:r>
            <a:r>
              <a:rPr lang="en-US" altLang="en-US" dirty="0"/>
              <a:t>Longitudinal (</a:t>
            </a:r>
            <a:r>
              <a:rPr lang="en-US" altLang="en-US" b="1" dirty="0"/>
              <a:t>T</a:t>
            </a:r>
            <a:r>
              <a:rPr lang="en-US" altLang="en-US" dirty="0"/>
              <a:t>)</a:t>
            </a:r>
            <a:r>
              <a:rPr lang="en-US" altLang="en-US" dirty="0" err="1"/>
              <a:t>rial</a:t>
            </a:r>
            <a:r>
              <a:rPr lang="en-US" altLang="en-US" dirty="0"/>
              <a:t> of Post-HCT (</a:t>
            </a:r>
            <a:r>
              <a:rPr lang="en-US" altLang="en-US" b="1" dirty="0"/>
              <a:t>L</a:t>
            </a:r>
            <a:r>
              <a:rPr lang="en-US" altLang="en-US" dirty="0"/>
              <a:t>)</a:t>
            </a:r>
            <a:r>
              <a:rPr lang="en-US" altLang="en-US" dirty="0" err="1"/>
              <a:t>ung</a:t>
            </a:r>
            <a:r>
              <a:rPr lang="en-US" altLang="en-US" dirty="0"/>
              <a:t> Function, with Early Identification and Therapy of (</a:t>
            </a:r>
            <a:r>
              <a:rPr lang="en-US" altLang="en-US" b="1" dirty="0"/>
              <a:t>C</a:t>
            </a:r>
            <a:r>
              <a:rPr lang="en-US" altLang="en-US" dirty="0"/>
              <a:t>)</a:t>
            </a:r>
            <a:r>
              <a:rPr lang="en-US" altLang="en-US" dirty="0" err="1"/>
              <a:t>hronic</a:t>
            </a:r>
            <a:r>
              <a:rPr lang="en-US" altLang="en-US" dirty="0"/>
              <a:t> Lung Injury</a:t>
            </a:r>
            <a:endParaRPr lang="en-US" dirty="0"/>
          </a:p>
        </p:txBody>
      </p:sp>
      <p:sp>
        <p:nvSpPr>
          <p:cNvPr id="3" name="Slide Number Placeholder 2"/>
          <p:cNvSpPr>
            <a:spLocks noGrp="1"/>
          </p:cNvSpPr>
          <p:nvPr>
            <p:ph type="sldNum" sz="quarter" idx="12"/>
          </p:nvPr>
        </p:nvSpPr>
        <p:spPr/>
        <p:txBody>
          <a:bodyPr/>
          <a:lstStyle/>
          <a:p>
            <a:fld id="{23A446DA-D2FC-491E-A26B-6B2D41D55751}" type="slidenum">
              <a:rPr lang="en-US" smtClean="0"/>
              <a:pPr/>
              <a:t>4</a:t>
            </a:fld>
            <a:endParaRPr lang="en-US"/>
          </a:p>
        </p:txBody>
      </p:sp>
    </p:spTree>
    <p:extLst>
      <p:ext uri="{BB962C8B-B14F-4D97-AF65-F5344CB8AC3E}">
        <p14:creationId xmlns:p14="http://schemas.microsoft.com/office/powerpoint/2010/main" val="3052573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56274"/>
            <a:ext cx="10972800" cy="1143000"/>
          </a:xfrm>
        </p:spPr>
        <p:txBody>
          <a:bodyPr>
            <a:normAutofit fontScale="90000"/>
          </a:bodyPr>
          <a:lstStyle/>
          <a:p>
            <a:r>
              <a:rPr lang="en-US" sz="3200" u="sng" dirty="0"/>
              <a:t>Limiting transplant associated chronic pulmonary toxicity:</a:t>
            </a:r>
            <a:br>
              <a:rPr lang="en-US" sz="3200" u="sng" dirty="0"/>
            </a:br>
            <a:r>
              <a:rPr lang="en-US" sz="3200" dirty="0"/>
              <a:t> </a:t>
            </a:r>
            <a:br>
              <a:rPr lang="en-US" sz="3200" dirty="0"/>
            </a:br>
            <a:r>
              <a:rPr lang="en-US" sz="3200" dirty="0"/>
              <a:t>Hypothesis:</a:t>
            </a:r>
          </a:p>
        </p:txBody>
      </p:sp>
      <p:sp>
        <p:nvSpPr>
          <p:cNvPr id="3" name="Content Placeholder 2"/>
          <p:cNvSpPr>
            <a:spLocks noGrp="1"/>
          </p:cNvSpPr>
          <p:nvPr>
            <p:ph idx="1"/>
          </p:nvPr>
        </p:nvSpPr>
        <p:spPr>
          <a:xfrm>
            <a:off x="685800" y="3276600"/>
            <a:ext cx="10972800" cy="4648200"/>
          </a:xfrm>
        </p:spPr>
        <p:txBody>
          <a:bodyPr>
            <a:normAutofit/>
          </a:bodyPr>
          <a:lstStyle/>
          <a:p>
            <a:pPr marL="0" indent="0" algn="ctr">
              <a:buNone/>
            </a:pPr>
            <a:r>
              <a:rPr lang="en-US" i="1" dirty="0"/>
              <a:t>PFT longitudinal monitoring after </a:t>
            </a:r>
            <a:r>
              <a:rPr lang="en-US" i="1" dirty="0" err="1"/>
              <a:t>alloHCT</a:t>
            </a:r>
            <a:r>
              <a:rPr lang="en-US" i="1" dirty="0"/>
              <a:t> will define at risk patients for early intervention </a:t>
            </a:r>
          </a:p>
        </p:txBody>
      </p:sp>
      <p:sp>
        <p:nvSpPr>
          <p:cNvPr id="4" name="Slide Number Placeholder 3"/>
          <p:cNvSpPr>
            <a:spLocks noGrp="1"/>
          </p:cNvSpPr>
          <p:nvPr>
            <p:ph type="sldNum" sz="quarter" idx="12"/>
          </p:nvPr>
        </p:nvSpPr>
        <p:spPr/>
        <p:txBody>
          <a:bodyPr/>
          <a:lstStyle/>
          <a:p>
            <a:fld id="{23A446DA-D2FC-491E-A26B-6B2D41D55751}" type="slidenum">
              <a:rPr lang="en-US" smtClean="0"/>
              <a:pPr/>
              <a:t>5</a:t>
            </a:fld>
            <a:endParaRPr lang="en-US" dirty="0"/>
          </a:p>
        </p:txBody>
      </p:sp>
    </p:spTree>
    <p:extLst>
      <p:ext uri="{BB962C8B-B14F-4D97-AF65-F5344CB8AC3E}">
        <p14:creationId xmlns:p14="http://schemas.microsoft.com/office/powerpoint/2010/main" val="1547313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264" y="60326"/>
            <a:ext cx="10972800" cy="1143000"/>
          </a:xfrm>
        </p:spPr>
        <p:txBody>
          <a:bodyPr/>
          <a:lstStyle/>
          <a:p>
            <a:r>
              <a:rPr lang="en-US" dirty="0"/>
              <a:t>Background &amp; Significance</a:t>
            </a:r>
          </a:p>
        </p:txBody>
      </p:sp>
      <p:sp>
        <p:nvSpPr>
          <p:cNvPr id="3" name="Content Placeholder 2"/>
          <p:cNvSpPr>
            <a:spLocks noGrp="1"/>
          </p:cNvSpPr>
          <p:nvPr>
            <p:ph idx="1"/>
          </p:nvPr>
        </p:nvSpPr>
        <p:spPr>
          <a:xfrm>
            <a:off x="637032" y="1295400"/>
            <a:ext cx="11250168" cy="4953000"/>
          </a:xfrm>
        </p:spPr>
        <p:txBody>
          <a:bodyPr>
            <a:normAutofit fontScale="77500" lnSpcReduction="20000"/>
          </a:bodyPr>
          <a:lstStyle/>
          <a:p>
            <a:pPr marL="0" indent="0">
              <a:buNone/>
              <a:defRPr/>
            </a:pPr>
            <a:r>
              <a:rPr lang="en-US" dirty="0"/>
              <a:t>Chronic lung injury (CLI) including restrictive lung disease (RLD) and bronchiolitis obliterans syndrome (BOS) contributes to late </a:t>
            </a:r>
            <a:r>
              <a:rPr lang="en-US" dirty="0" err="1"/>
              <a:t>alloHCT</a:t>
            </a:r>
            <a:r>
              <a:rPr lang="en-US" dirty="0"/>
              <a:t> toxicity- both morbidity and mortality.</a:t>
            </a:r>
          </a:p>
          <a:p>
            <a:pPr marL="0" indent="0">
              <a:buNone/>
              <a:defRPr/>
            </a:pPr>
            <a:r>
              <a:rPr lang="en-US" dirty="0"/>
              <a:t>BOS seen in 5% patients after </a:t>
            </a:r>
            <a:r>
              <a:rPr lang="en-US" dirty="0" err="1"/>
              <a:t>alloHCT</a:t>
            </a:r>
            <a:r>
              <a:rPr lang="en-US" sz="2400" i="1" dirty="0"/>
              <a:t>, </a:t>
            </a:r>
            <a:r>
              <a:rPr lang="en-US" sz="2300" i="1" dirty="0" err="1"/>
              <a:t>Gazourian</a:t>
            </a:r>
            <a:r>
              <a:rPr lang="en-US" sz="2300" i="1" dirty="0"/>
              <a:t> et al, AJH, 2014 </a:t>
            </a:r>
          </a:p>
          <a:p>
            <a:pPr marL="0" indent="0">
              <a:buNone/>
              <a:defRPr/>
            </a:pPr>
            <a:r>
              <a:rPr lang="en-US" dirty="0"/>
              <a:t>Lack of effective screening strategies  </a:t>
            </a:r>
            <a:r>
              <a:rPr lang="en-US" dirty="0">
                <a:sym typeface="Wingdings" panose="05000000000000000000" pitchFamily="2" charset="2"/>
              </a:rPr>
              <a:t></a:t>
            </a:r>
            <a:r>
              <a:rPr lang="en-US" dirty="0"/>
              <a:t> </a:t>
            </a:r>
          </a:p>
          <a:p>
            <a:pPr marL="0" indent="0">
              <a:buNone/>
              <a:defRPr/>
            </a:pPr>
            <a:r>
              <a:rPr lang="en-US" dirty="0"/>
              <a:t>	Diagnosis often made late or not at all in clinical course. </a:t>
            </a:r>
          </a:p>
          <a:p>
            <a:pPr marL="0" indent="0">
              <a:buNone/>
              <a:defRPr/>
            </a:pPr>
            <a:r>
              <a:rPr lang="en-US" dirty="0"/>
              <a:t>NIH Consensus Criteria (for BOS) are strict </a:t>
            </a:r>
            <a:r>
              <a:rPr lang="en-US" dirty="0">
                <a:sym typeface="Wingdings" panose="05000000000000000000" pitchFamily="2" charset="2"/>
              </a:rPr>
              <a:t></a:t>
            </a:r>
            <a:endParaRPr lang="en-US" dirty="0"/>
          </a:p>
          <a:p>
            <a:pPr marL="0" indent="0">
              <a:buNone/>
              <a:defRPr/>
            </a:pPr>
            <a:r>
              <a:rPr lang="en-US" dirty="0"/>
              <a:t>          As consequence, median FEV1 at BOS diagnosis = 45-55% predicted</a:t>
            </a:r>
          </a:p>
          <a:p>
            <a:pPr marL="0" indent="0">
              <a:buNone/>
              <a:defRPr/>
            </a:pPr>
            <a:r>
              <a:rPr lang="en-US" dirty="0"/>
              <a:t>There are no defined biomarkers. </a:t>
            </a:r>
          </a:p>
          <a:p>
            <a:pPr marL="0" indent="0">
              <a:buNone/>
              <a:defRPr/>
            </a:pPr>
            <a:r>
              <a:rPr lang="en-US" dirty="0"/>
              <a:t>        </a:t>
            </a:r>
            <a:r>
              <a:rPr lang="en-US" dirty="0">
                <a:sym typeface="Wingdings" panose="05000000000000000000" pitchFamily="2" charset="2"/>
              </a:rPr>
              <a:t></a:t>
            </a:r>
            <a:r>
              <a:rPr lang="en-US" dirty="0"/>
              <a:t> predicting who will develop BOS, RLD. </a:t>
            </a:r>
          </a:p>
          <a:p>
            <a:pPr marL="0" indent="0">
              <a:buNone/>
              <a:defRPr/>
            </a:pPr>
            <a:r>
              <a:rPr lang="en-US" dirty="0"/>
              <a:t>        </a:t>
            </a:r>
            <a:r>
              <a:rPr lang="en-US" dirty="0">
                <a:sym typeface="Wingdings" panose="05000000000000000000" pitchFamily="2" charset="2"/>
              </a:rPr>
              <a:t></a:t>
            </a:r>
            <a:r>
              <a:rPr lang="en-US" dirty="0"/>
              <a:t> predicting survival once diagnosed</a:t>
            </a:r>
          </a:p>
          <a:p>
            <a:pPr marL="0" indent="0">
              <a:buNone/>
              <a:defRPr/>
            </a:pPr>
            <a:r>
              <a:rPr lang="en-US" dirty="0"/>
              <a:t>Significance: More frequent monitoring post </a:t>
            </a:r>
            <a:r>
              <a:rPr lang="en-US" dirty="0" err="1"/>
              <a:t>alloHCT</a:t>
            </a:r>
            <a:r>
              <a:rPr lang="en-US" dirty="0"/>
              <a:t> may lead to early intervention </a:t>
            </a:r>
            <a:r>
              <a:rPr lang="en-US" dirty="0">
                <a:sym typeface="Wingdings" panose="05000000000000000000" pitchFamily="2" charset="2"/>
              </a:rPr>
              <a:t> </a:t>
            </a:r>
            <a:r>
              <a:rPr lang="en-US" dirty="0"/>
              <a:t> decrease morbidity/ mortality, overall health resource utilization, and enhance an individual’s quality of life.</a:t>
            </a:r>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6</a:t>
            </a:fld>
            <a:endParaRPr lang="en-US" dirty="0"/>
          </a:p>
        </p:txBody>
      </p:sp>
    </p:spTree>
    <p:extLst>
      <p:ext uri="{BB962C8B-B14F-4D97-AF65-F5344CB8AC3E}">
        <p14:creationId xmlns:p14="http://schemas.microsoft.com/office/powerpoint/2010/main" val="3704360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66025" y="4191000"/>
            <a:ext cx="1447800" cy="36988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 0.0023</a:t>
            </a:r>
          </a:p>
        </p:txBody>
      </p:sp>
      <p:graphicFrame>
        <p:nvGraphicFramePr>
          <p:cNvPr id="8195" name="Object 1"/>
          <p:cNvGraphicFramePr>
            <a:graphicFrameLocks noChangeAspect="1"/>
          </p:cNvGraphicFramePr>
          <p:nvPr/>
        </p:nvGraphicFramePr>
        <p:xfrm>
          <a:off x="1754189" y="935038"/>
          <a:ext cx="8861425" cy="5410200"/>
        </p:xfrm>
        <a:graphic>
          <a:graphicData uri="http://schemas.openxmlformats.org/presentationml/2006/ole">
            <mc:AlternateContent xmlns:mc="http://schemas.openxmlformats.org/markup-compatibility/2006">
              <mc:Choice xmlns:v="urn:schemas-microsoft-com:vml" Requires="v">
                <p:oleObj spid="_x0000_s1040" name="Prism 5" r:id="rId3" imgW="4716000" imgH="2880000" progId="Prism5.Document">
                  <p:embed/>
                </p:oleObj>
              </mc:Choice>
              <mc:Fallback>
                <p:oleObj name="Prism 5" r:id="rId3" imgW="4716000" imgH="2880000" progId="Prism5.Document">
                  <p:embed/>
                  <p:pic>
                    <p:nvPicPr>
                      <p:cNvPr id="8195"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4189" y="935038"/>
                        <a:ext cx="88614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2540000" y="381000"/>
            <a:ext cx="7289800" cy="1200150"/>
          </a:xfrm>
          <a:prstGeom prst="rect">
            <a:avLst/>
          </a:prstGeom>
          <a:solidFill>
            <a:schemeClr val="bg1"/>
          </a:solidFill>
          <a:ln w="38100">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Early Recognition is Critical.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Overall Survival by FEV1 at BOS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Dx</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197" name="TextBox 6"/>
          <p:cNvSpPr txBox="1">
            <a:spLocks noChangeArrowheads="1"/>
          </p:cNvSpPr>
          <p:nvPr/>
        </p:nvSpPr>
        <p:spPr bwMode="auto">
          <a:xfrm>
            <a:off x="6248400" y="3713163"/>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FEV1 41-60%</a:t>
            </a:r>
          </a:p>
        </p:txBody>
      </p:sp>
      <p:sp>
        <p:nvSpPr>
          <p:cNvPr id="8198" name="TextBox 8"/>
          <p:cNvSpPr txBox="1">
            <a:spLocks noChangeArrowheads="1"/>
          </p:cNvSpPr>
          <p:nvPr/>
        </p:nvSpPr>
        <p:spPr bwMode="auto">
          <a:xfrm>
            <a:off x="5156200" y="1770064"/>
            <a:ext cx="175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FEV1 &gt; 60%</a:t>
            </a:r>
          </a:p>
        </p:txBody>
      </p:sp>
      <p:sp>
        <p:nvSpPr>
          <p:cNvPr id="8199" name="TextBox 9"/>
          <p:cNvSpPr txBox="1">
            <a:spLocks noChangeArrowheads="1"/>
          </p:cNvSpPr>
          <p:nvPr/>
        </p:nvSpPr>
        <p:spPr bwMode="auto">
          <a:xfrm>
            <a:off x="6248400" y="4410075"/>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FEV1 </a:t>
            </a:r>
            <a:r>
              <a:rPr kumimoji="0" lang="en-US" altLang="en-US" sz="1800" b="0" i="0" u="sng"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40%</a:t>
            </a:r>
          </a:p>
        </p:txBody>
      </p:sp>
      <p:sp>
        <p:nvSpPr>
          <p:cNvPr id="12" name="Rectangle 11"/>
          <p:cNvSpPr/>
          <p:nvPr/>
        </p:nvSpPr>
        <p:spPr>
          <a:xfrm>
            <a:off x="8153401" y="1676400"/>
            <a:ext cx="2309813"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DFD"/>
              </a:solidFill>
              <a:effectLst/>
              <a:uLnTx/>
              <a:uFillTx/>
              <a:latin typeface="Arial"/>
              <a:ea typeface="+mn-ea"/>
              <a:cs typeface="+mn-cs"/>
            </a:endParaRPr>
          </a:p>
        </p:txBody>
      </p:sp>
      <p:sp>
        <p:nvSpPr>
          <p:cNvPr id="8201" name="TextBox 1"/>
          <p:cNvSpPr txBox="1">
            <a:spLocks noChangeArrowheads="1"/>
          </p:cNvSpPr>
          <p:nvPr/>
        </p:nvSpPr>
        <p:spPr bwMode="auto">
          <a:xfrm>
            <a:off x="8153400" y="6161088"/>
            <a:ext cx="198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Yanik et al, 2012</a:t>
            </a:r>
          </a:p>
        </p:txBody>
      </p:sp>
    </p:spTree>
    <p:extLst>
      <p:ext uri="{BB962C8B-B14F-4D97-AF65-F5344CB8AC3E}">
        <p14:creationId xmlns:p14="http://schemas.microsoft.com/office/powerpoint/2010/main" val="2824803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667000" y="457201"/>
            <a:ext cx="6172200" cy="614363"/>
          </a:xfrm>
        </p:spPr>
        <p:txBody>
          <a:bodyPr>
            <a:normAutofit fontScale="90000"/>
          </a:bodyPr>
          <a:lstStyle/>
          <a:p>
            <a:pPr algn="ctr" eaLnBrk="1" hangingPunct="1">
              <a:defRPr/>
            </a:pPr>
            <a:r>
              <a:rPr lang="en-US" altLang="en-US" b="1" dirty="0"/>
              <a:t>Study Overview</a:t>
            </a:r>
          </a:p>
        </p:txBody>
      </p:sp>
      <p:sp>
        <p:nvSpPr>
          <p:cNvPr id="3" name="Content Placeholder 2"/>
          <p:cNvSpPr>
            <a:spLocks noGrp="1"/>
          </p:cNvSpPr>
          <p:nvPr>
            <p:ph idx="1"/>
          </p:nvPr>
        </p:nvSpPr>
        <p:spPr>
          <a:xfrm>
            <a:off x="2667000" y="1828800"/>
            <a:ext cx="7010400" cy="4648200"/>
          </a:xfrm>
        </p:spPr>
        <p:txBody>
          <a:bodyPr>
            <a:normAutofit/>
          </a:bodyPr>
          <a:lstStyle/>
          <a:p>
            <a:pPr marL="0" indent="0">
              <a:buNone/>
              <a:defRPr/>
            </a:pPr>
            <a:r>
              <a:rPr lang="en-US" sz="2000" b="1" dirty="0"/>
              <a:t>Part 1: Primary observational Trial. </a:t>
            </a:r>
          </a:p>
          <a:p>
            <a:pPr marL="0" indent="0">
              <a:buNone/>
              <a:defRPr/>
            </a:pPr>
            <a:endParaRPr lang="en-US" sz="2000" dirty="0"/>
          </a:p>
          <a:p>
            <a:pPr eaLnBrk="1" hangingPunct="1">
              <a:defRPr/>
            </a:pPr>
            <a:r>
              <a:rPr lang="en-US" sz="2000" b="1" dirty="0"/>
              <a:t>Proposal: Prospective Longitudinal study in </a:t>
            </a:r>
            <a:r>
              <a:rPr lang="en-US" sz="2000" b="1" dirty="0" err="1"/>
              <a:t>Allo</a:t>
            </a:r>
            <a:r>
              <a:rPr lang="en-US" sz="2000" b="1" dirty="0"/>
              <a:t>-HCT recipients. </a:t>
            </a:r>
          </a:p>
          <a:p>
            <a:pPr marL="0" indent="0">
              <a:buNone/>
              <a:defRPr/>
            </a:pPr>
            <a:endParaRPr lang="en-US" sz="2000" b="1" dirty="0"/>
          </a:p>
          <a:p>
            <a:pPr marL="0" indent="0">
              <a:buNone/>
              <a:defRPr/>
            </a:pPr>
            <a:r>
              <a:rPr lang="en-US" sz="2000" b="1" dirty="0"/>
              <a:t>Part 2. Early interventional Trial.</a:t>
            </a:r>
          </a:p>
          <a:p>
            <a:pPr eaLnBrk="1" hangingPunct="1">
              <a:defRPr/>
            </a:pPr>
            <a:endParaRPr lang="en-US" sz="2000" b="1" dirty="0"/>
          </a:p>
          <a:p>
            <a:pPr eaLnBrk="1" hangingPunct="1">
              <a:defRPr/>
            </a:pPr>
            <a:r>
              <a:rPr lang="en-US" sz="2000" b="1" dirty="0"/>
              <a:t>Proposal: Randomized, open label, trial in patients with BOS 0p. Using immune modulation agents</a:t>
            </a:r>
          </a:p>
        </p:txBody>
      </p:sp>
    </p:spTree>
    <p:extLst>
      <p:ext uri="{BB962C8B-B14F-4D97-AF65-F5344CB8AC3E}">
        <p14:creationId xmlns:p14="http://schemas.microsoft.com/office/powerpoint/2010/main" val="671092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112963" y="82550"/>
            <a:ext cx="8229600" cy="1143001"/>
          </a:xfrm>
        </p:spPr>
        <p:txBody>
          <a:bodyPr>
            <a:normAutofit fontScale="90000"/>
          </a:bodyPr>
          <a:lstStyle/>
          <a:p>
            <a:pPr algn="ctr" eaLnBrk="1" hangingPunct="1"/>
            <a:r>
              <a:rPr lang="en-US" altLang="en-US" b="1" dirty="0"/>
              <a:t>Study Design: Longitudinal / Interventional Trial</a:t>
            </a:r>
          </a:p>
        </p:txBody>
      </p:sp>
      <p:sp>
        <p:nvSpPr>
          <p:cNvPr id="10243" name="Content Placeholder 2"/>
          <p:cNvSpPr>
            <a:spLocks noGrp="1"/>
          </p:cNvSpPr>
          <p:nvPr>
            <p:ph idx="1"/>
          </p:nvPr>
        </p:nvSpPr>
        <p:spPr>
          <a:xfrm>
            <a:off x="1371600" y="1271588"/>
            <a:ext cx="8458200" cy="4676832"/>
          </a:xfrm>
        </p:spPr>
        <p:txBody>
          <a:bodyPr/>
          <a:lstStyle/>
          <a:p>
            <a:pPr marL="0" indent="0">
              <a:buNone/>
            </a:pPr>
            <a:r>
              <a:rPr lang="en-US" altLang="en-US" dirty="0"/>
              <a:t> Overview: </a:t>
            </a:r>
          </a:p>
        </p:txBody>
      </p:sp>
      <p:grpSp>
        <p:nvGrpSpPr>
          <p:cNvPr id="10244" name="Group 26"/>
          <p:cNvGrpSpPr>
            <a:grpSpLocks/>
          </p:cNvGrpSpPr>
          <p:nvPr/>
        </p:nvGrpSpPr>
        <p:grpSpPr bwMode="auto">
          <a:xfrm>
            <a:off x="2112964" y="1511301"/>
            <a:ext cx="6867525" cy="4437119"/>
            <a:chOff x="666181" y="2438400"/>
            <a:chExt cx="6868303" cy="4436363"/>
          </a:xfrm>
        </p:grpSpPr>
        <p:sp>
          <p:nvSpPr>
            <p:cNvPr id="10245" name="TextBox 20"/>
            <p:cNvSpPr txBox="1">
              <a:spLocks noChangeArrowheads="1"/>
            </p:cNvSpPr>
            <p:nvPr/>
          </p:nvSpPr>
          <p:spPr bwMode="auto">
            <a:xfrm>
              <a:off x="666181" y="4412969"/>
              <a:ext cx="4191000" cy="246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Required Observations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D100: Enroll. PFT’s obtained.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Year 1: PFT q.3mo</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Year 2: PFT q.6 </a:t>
              </a:r>
              <a:r>
                <a:rPr kumimoji="0" lang="en-US" altLang="en-US" sz="2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mo</a:t>
              </a:r>
              <a:endPar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Year 3: PFT q.12 </a:t>
              </a:r>
              <a:r>
                <a:rPr kumimoji="0" lang="en-US" altLang="en-US" sz="2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mo</a:t>
              </a:r>
              <a:endPar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If </a:t>
              </a:r>
              <a:r>
                <a:rPr lang="en-US" altLang="en-US" sz="2200" dirty="0">
                  <a:solidFill>
                    <a:srgbClr val="000000"/>
                  </a:solidFill>
                </a:rPr>
                <a:t>coincident </a:t>
              </a:r>
              <a:r>
                <a:rPr kumimoji="0" lang="en-US" altLang="en-US" sz="2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cGVHD</a:t>
              </a: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PFT q.3 months</a:t>
              </a:r>
            </a:p>
          </p:txBody>
        </p:sp>
        <p:grpSp>
          <p:nvGrpSpPr>
            <p:cNvPr id="10246" name="Group 25"/>
            <p:cNvGrpSpPr>
              <a:grpSpLocks/>
            </p:cNvGrpSpPr>
            <p:nvPr/>
          </p:nvGrpSpPr>
          <p:grpSpPr bwMode="auto">
            <a:xfrm>
              <a:off x="1057601" y="2438400"/>
              <a:ext cx="6476883" cy="3538616"/>
              <a:chOff x="652422" y="2286000"/>
              <a:chExt cx="6476883" cy="3538616"/>
            </a:xfrm>
          </p:grpSpPr>
          <p:grpSp>
            <p:nvGrpSpPr>
              <p:cNvPr id="10247" name="Group 19"/>
              <p:cNvGrpSpPr>
                <a:grpSpLocks/>
              </p:cNvGrpSpPr>
              <p:nvPr/>
            </p:nvGrpSpPr>
            <p:grpSpPr bwMode="auto">
              <a:xfrm>
                <a:off x="811819" y="2286000"/>
                <a:ext cx="6317486" cy="3538616"/>
                <a:chOff x="848690" y="3145886"/>
                <a:chExt cx="6317486" cy="3538616"/>
              </a:xfrm>
            </p:grpSpPr>
            <p:sp>
              <p:nvSpPr>
                <p:cNvPr id="4" name="Rectangle 3"/>
                <p:cNvSpPr/>
                <p:nvPr/>
              </p:nvSpPr>
              <p:spPr>
                <a:xfrm>
                  <a:off x="1926832" y="3145886"/>
                  <a:ext cx="5094864" cy="838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DFDFD"/>
                      </a:solidFill>
                      <a:effectLst/>
                      <a:uLnTx/>
                      <a:uFillTx/>
                      <a:latin typeface="Arial"/>
                      <a:ea typeface="+mn-ea"/>
                      <a:cs typeface="+mn-cs"/>
                    </a:rPr>
                    <a:t>Longitudinal Trial (PFT based)</a:t>
                  </a:r>
                </a:p>
              </p:txBody>
            </p:sp>
            <p:sp>
              <p:nvSpPr>
                <p:cNvPr id="5" name="Rectangle 4"/>
                <p:cNvSpPr/>
                <p:nvPr/>
              </p:nvSpPr>
              <p:spPr>
                <a:xfrm>
                  <a:off x="4282949" y="5168016"/>
                  <a:ext cx="2513297" cy="914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DFDFD"/>
                      </a:solidFill>
                      <a:effectLst/>
                      <a:uLnTx/>
                      <a:uFillTx/>
                      <a:latin typeface="Arial"/>
                      <a:ea typeface="+mn-ea"/>
                      <a:cs typeface="+mn-cs"/>
                    </a:rPr>
                    <a:t>Intervention Trial </a:t>
                  </a:r>
                </a:p>
              </p:txBody>
            </p:sp>
            <p:sp>
              <p:nvSpPr>
                <p:cNvPr id="7" name="Down Arrow 6"/>
                <p:cNvSpPr/>
                <p:nvPr/>
              </p:nvSpPr>
              <p:spPr>
                <a:xfrm>
                  <a:off x="4621125" y="4215679"/>
                  <a:ext cx="457252" cy="7809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DFD"/>
                    </a:solidFill>
                    <a:effectLst/>
                    <a:uLnTx/>
                    <a:uFillTx/>
                    <a:latin typeface="Arial"/>
                    <a:ea typeface="+mn-ea"/>
                    <a:cs typeface="+mn-cs"/>
                  </a:endParaRPr>
                </a:p>
              </p:txBody>
            </p:sp>
            <p:cxnSp>
              <p:nvCxnSpPr>
                <p:cNvPr id="9" name="Straight Connector 8"/>
                <p:cNvCxnSpPr/>
                <p:nvPr/>
              </p:nvCxnSpPr>
              <p:spPr>
                <a:xfrm flipV="1">
                  <a:off x="848797" y="4115684"/>
                  <a:ext cx="6237995" cy="7936"/>
                </a:xfrm>
                <a:prstGeom prst="line">
                  <a:avLst/>
                </a:prstGeom>
              </p:spPr>
              <p:style>
                <a:lnRef idx="1">
                  <a:schemeClr val="accent1"/>
                </a:lnRef>
                <a:fillRef idx="0">
                  <a:schemeClr val="accent1"/>
                </a:fillRef>
                <a:effectRef idx="0">
                  <a:schemeClr val="accent1"/>
                </a:effectRef>
                <a:fontRef idx="minor">
                  <a:schemeClr val="tx1"/>
                </a:fontRef>
              </p:style>
            </p:cxnSp>
            <p:sp>
              <p:nvSpPr>
                <p:cNvPr id="10254" name="TextBox 16"/>
                <p:cNvSpPr txBox="1">
                  <a:spLocks noChangeArrowheads="1"/>
                </p:cNvSpPr>
                <p:nvPr/>
              </p:nvSpPr>
              <p:spPr bwMode="auto">
                <a:xfrm rot="-5400000">
                  <a:off x="6630881" y="4265560"/>
                  <a:ext cx="7012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3-yrs</a:t>
                  </a:r>
                </a:p>
              </p:txBody>
            </p:sp>
            <p:sp>
              <p:nvSpPr>
                <p:cNvPr id="10255" name="TextBox 17"/>
                <p:cNvSpPr txBox="1">
                  <a:spLocks noChangeArrowheads="1"/>
                </p:cNvSpPr>
                <p:nvPr/>
              </p:nvSpPr>
              <p:spPr bwMode="auto">
                <a:xfrm>
                  <a:off x="4421199" y="6315170"/>
                  <a:ext cx="236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BOS 0p cohort. </a:t>
                  </a:r>
                </a:p>
              </p:txBody>
            </p:sp>
            <p:sp>
              <p:nvSpPr>
                <p:cNvPr id="10256" name="TextBox 18"/>
                <p:cNvSpPr txBox="1">
                  <a:spLocks noChangeArrowheads="1"/>
                </p:cNvSpPr>
                <p:nvPr/>
              </p:nvSpPr>
              <p:spPr bwMode="auto">
                <a:xfrm rot="-5400000">
                  <a:off x="1510777" y="4326221"/>
                  <a:ext cx="742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D100</a:t>
                  </a:r>
                </a:p>
              </p:txBody>
            </p:sp>
          </p:grpSp>
          <p:sp>
            <p:nvSpPr>
              <p:cNvPr id="10248" name="TextBox 21"/>
              <p:cNvSpPr txBox="1">
                <a:spLocks noChangeArrowheads="1"/>
              </p:cNvSpPr>
              <p:nvPr/>
            </p:nvSpPr>
            <p:spPr bwMode="auto">
              <a:xfrm rot="-5400000">
                <a:off x="425848" y="3426974"/>
                <a:ext cx="8224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Day 0</a:t>
                </a:r>
              </a:p>
            </p:txBody>
          </p:sp>
          <p:cxnSp>
            <p:nvCxnSpPr>
              <p:cNvPr id="24" name="Straight Connector 23"/>
              <p:cNvCxnSpPr>
                <a:stCxn id="10248" idx="3"/>
              </p:cNvCxnSpPr>
              <p:nvPr/>
            </p:nvCxnSpPr>
            <p:spPr>
              <a:xfrm flipH="1" flipV="1">
                <a:off x="837329" y="3093900"/>
                <a:ext cx="0" cy="106344"/>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9244926" y="1484977"/>
            <a:ext cx="2286000"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Arial"/>
                <a:ea typeface="+mn-ea"/>
                <a:cs typeface="+mn-cs"/>
              </a:rPr>
              <a:t>Longitudinal Trial</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Eligibility</a:t>
            </a:r>
            <a:r>
              <a:rPr kumimoji="0" lang="en-US" sz="1800" b="0" i="0" u="none" strike="noStrike" kern="1200" cap="none" spc="0" normalizeH="0" baseline="0" noProof="0" dirty="0">
                <a:ln>
                  <a:noFill/>
                </a:ln>
                <a:solidFill>
                  <a:srgbClr val="000000"/>
                </a:solidFill>
                <a:effectLst/>
                <a:uLnTx/>
                <a:uFillTx/>
                <a:latin typeface="Arial"/>
                <a:ea typeface="+mn-ea"/>
                <a:cs typeface="+mn-cs"/>
              </a:rPr>
              <a:t>: D100.  </a:t>
            </a:r>
            <a:r>
              <a:rPr kumimoji="0" lang="en-US" sz="1800" b="0" i="0" u="none" strike="noStrike" kern="1200" cap="none" spc="0" normalizeH="0" baseline="0" noProof="0" dirty="0" err="1">
                <a:ln>
                  <a:noFill/>
                </a:ln>
                <a:solidFill>
                  <a:srgbClr val="000000"/>
                </a:solidFill>
                <a:effectLst/>
                <a:uLnTx/>
                <a:uFillTx/>
                <a:latin typeface="Arial"/>
                <a:ea typeface="+mn-ea"/>
                <a:cs typeface="+mn-cs"/>
              </a:rPr>
              <a:t>Allo</a:t>
            </a:r>
            <a:r>
              <a:rPr kumimoji="0" lang="en-US" sz="1800" b="0" i="0" u="none" strike="noStrike" kern="1200" cap="none" spc="0" normalizeH="0" baseline="0" noProof="0" dirty="0">
                <a:ln>
                  <a:noFill/>
                </a:ln>
                <a:solidFill>
                  <a:srgbClr val="000000"/>
                </a:solidFill>
                <a:effectLst/>
                <a:uLnTx/>
                <a:uFillTx/>
                <a:latin typeface="Arial"/>
                <a:ea typeface="+mn-ea"/>
                <a:cs typeface="+mn-cs"/>
              </a:rPr>
              <a:t>-HCT.  Able to do PFTs. No other restriction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Primary Endpoint: </a:t>
            </a:r>
            <a:r>
              <a:rPr kumimoji="0" lang="en-US" sz="1800" b="0" i="0" u="none" strike="noStrike" kern="1200" cap="none" spc="0" normalizeH="0" baseline="0" noProof="0" dirty="0">
                <a:ln>
                  <a:noFill/>
                </a:ln>
                <a:solidFill>
                  <a:srgbClr val="000000"/>
                </a:solidFill>
                <a:effectLst/>
                <a:uLnTx/>
                <a:uFillTx/>
                <a:latin typeface="Arial"/>
                <a:ea typeface="+mn-ea"/>
                <a:cs typeface="+mn-cs"/>
              </a:rPr>
              <a:t>Incidence of chronic lung injury (BOS/RLD)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Secondary Endpoints</a:t>
            </a:r>
            <a:r>
              <a:rPr kumimoji="0" lang="en-US" sz="1800" b="0" i="0" u="none" strike="noStrike" kern="1200" cap="none" spc="0" normalizeH="0" baseline="0" noProof="0" dirty="0">
                <a:ln>
                  <a:noFill/>
                </a:ln>
                <a:solidFill>
                  <a:srgbClr val="000000"/>
                </a:solidFill>
                <a:effectLst/>
                <a:uLnTx/>
                <a:uFillTx/>
                <a:latin typeface="Arial"/>
                <a:ea typeface="+mn-ea"/>
                <a:cs typeface="+mn-cs"/>
              </a:rPr>
              <a:t>: OS, </a:t>
            </a:r>
            <a:r>
              <a:rPr kumimoji="0" lang="en-US" sz="1800" b="0" i="0" u="none" strike="noStrike" kern="1200" cap="none" spc="0" normalizeH="0" baseline="0" noProof="0" dirty="0" err="1">
                <a:ln>
                  <a:noFill/>
                </a:ln>
                <a:solidFill>
                  <a:srgbClr val="000000"/>
                </a:solidFill>
                <a:effectLst/>
                <a:uLnTx/>
                <a:uFillTx/>
                <a:latin typeface="Arial"/>
                <a:ea typeface="+mn-ea"/>
                <a:cs typeface="+mn-cs"/>
              </a:rPr>
              <a:t>cGVHD</a:t>
            </a:r>
            <a:r>
              <a:rPr kumimoji="0" lang="en-US" sz="1800" b="0" i="0" u="none" strike="noStrike" kern="1200" cap="none" spc="0" normalizeH="0" baseline="0" noProof="0" dirty="0">
                <a:ln>
                  <a:noFill/>
                </a:ln>
                <a:solidFill>
                  <a:srgbClr val="000000"/>
                </a:solidFill>
                <a:effectLst/>
                <a:uLnTx/>
                <a:uFillTx/>
                <a:latin typeface="Arial"/>
                <a:ea typeface="+mn-ea"/>
                <a:cs typeface="+mn-cs"/>
              </a:rPr>
              <a:t> rates, biomarker analysis, PROs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Sample size:  </a:t>
            </a:r>
            <a:r>
              <a:rPr kumimoji="0" lang="en-US" sz="1800" b="0" i="0" u="none" strike="noStrike" kern="1200" cap="none" spc="0" normalizeH="0" baseline="0" noProof="0" dirty="0">
                <a:ln>
                  <a:noFill/>
                </a:ln>
                <a:solidFill>
                  <a:srgbClr val="000000"/>
                </a:solidFill>
                <a:effectLst/>
                <a:uLnTx/>
                <a:uFillTx/>
                <a:latin typeface="Arial"/>
                <a:ea typeface="+mn-ea"/>
                <a:cs typeface="+mn-cs"/>
              </a:rPr>
              <a:t>800-1200 patients.  </a:t>
            </a:r>
          </a:p>
        </p:txBody>
      </p:sp>
    </p:spTree>
    <p:extLst>
      <p:ext uri="{BB962C8B-B14F-4D97-AF65-F5344CB8AC3E}">
        <p14:creationId xmlns:p14="http://schemas.microsoft.com/office/powerpoint/2010/main" val="357956807"/>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DFDFD"/>
      </a:lt1>
      <a:dk2>
        <a:srgbClr val="000000"/>
      </a:dk2>
      <a:lt2>
        <a:srgbClr val="000000"/>
      </a:lt2>
      <a:accent1>
        <a:srgbClr val="693C74"/>
      </a:accent1>
      <a:accent2>
        <a:srgbClr val="63A70A"/>
      </a:accent2>
      <a:accent3>
        <a:srgbClr val="00A0DD"/>
      </a:accent3>
      <a:accent4>
        <a:srgbClr val="EA7200"/>
      </a:accent4>
      <a:accent5>
        <a:srgbClr val="0079C1"/>
      </a:accent5>
      <a:accent6>
        <a:srgbClr val="F6B331"/>
      </a:accent6>
      <a:hlink>
        <a:srgbClr val="0079C1"/>
      </a:hlink>
      <a:folHlink>
        <a:srgbClr val="00A1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3">
      <a:dk1>
        <a:srgbClr val="000000"/>
      </a:dk1>
      <a:lt1>
        <a:srgbClr val="FDFDFD"/>
      </a:lt1>
      <a:dk2>
        <a:srgbClr val="000000"/>
      </a:dk2>
      <a:lt2>
        <a:srgbClr val="000000"/>
      </a:lt2>
      <a:accent1>
        <a:srgbClr val="693C74"/>
      </a:accent1>
      <a:accent2>
        <a:srgbClr val="63A70A"/>
      </a:accent2>
      <a:accent3>
        <a:srgbClr val="00A0DD"/>
      </a:accent3>
      <a:accent4>
        <a:srgbClr val="EA7200"/>
      </a:accent4>
      <a:accent5>
        <a:srgbClr val="0079C1"/>
      </a:accent5>
      <a:accent6>
        <a:srgbClr val="F6B331"/>
      </a:accent6>
      <a:hlink>
        <a:srgbClr val="0079C1"/>
      </a:hlink>
      <a:folHlink>
        <a:srgbClr val="00A1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4992</TotalTime>
  <Words>2454</Words>
  <Application>Microsoft Office PowerPoint</Application>
  <PresentationFormat>Widescreen</PresentationFormat>
  <Paragraphs>297</Paragraphs>
  <Slides>29</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7" baseType="lpstr">
      <vt:lpstr>Arial</vt:lpstr>
      <vt:lpstr>Calibri</vt:lpstr>
      <vt:lpstr>Gotham Bold</vt:lpstr>
      <vt:lpstr>Wingdings</vt:lpstr>
      <vt:lpstr>ÿ2dÿ33  ÿ300b40b70c30af</vt:lpstr>
      <vt:lpstr>Office Theme</vt:lpstr>
      <vt:lpstr>1_Office Theme</vt:lpstr>
      <vt:lpstr>Prism 5</vt:lpstr>
      <vt:lpstr>PowerPoint Presentation</vt:lpstr>
      <vt:lpstr>Conflict of Interest Disclosure</vt:lpstr>
      <vt:lpstr>PowerPoint Presentation</vt:lpstr>
      <vt:lpstr>Identified Areas of Study</vt:lpstr>
      <vt:lpstr>Limiting transplant associated chronic pulmonary toxicity:   Hypothesis:</vt:lpstr>
      <vt:lpstr>Background &amp; Significance</vt:lpstr>
      <vt:lpstr>PowerPoint Presentation</vt:lpstr>
      <vt:lpstr>Study Overview</vt:lpstr>
      <vt:lpstr>Study Design: Longitudinal / Interventional Trial</vt:lpstr>
      <vt:lpstr>Study Design: Early intervention trial</vt:lpstr>
      <vt:lpstr>Study Design: Synopsis</vt:lpstr>
      <vt:lpstr>Feasibility &amp; Logistics</vt:lpstr>
      <vt:lpstr>External Review &amp; Online Feedback</vt:lpstr>
      <vt:lpstr>Summary</vt:lpstr>
      <vt:lpstr>Concept #2: Pre-emption of moderate to severe cGVHD:</vt:lpstr>
      <vt:lpstr>GVHD Committee Members</vt:lpstr>
      <vt:lpstr>Pre-emption of Moderate to Severe Chronic GVHD: Hypothesis</vt:lpstr>
      <vt:lpstr>Background &amp; Significance</vt:lpstr>
      <vt:lpstr>Background &amp; Significance</vt:lpstr>
      <vt:lpstr>Trial Design</vt:lpstr>
      <vt:lpstr>PowerPoint Presentation</vt:lpstr>
      <vt:lpstr>Early Diagnosis</vt:lpstr>
      <vt:lpstr>cGVHD Pre-Emptive Therapy: targets </vt:lpstr>
      <vt:lpstr>cGVHD Pre-Emptive Therapy  Trial Design</vt:lpstr>
      <vt:lpstr>Pre-Emptive Therapy  Trial Opportunities</vt:lpstr>
      <vt:lpstr>Feasibility &amp; Logistics</vt:lpstr>
      <vt:lpstr>External Review &amp; Online Feedback</vt:lpstr>
      <vt:lpstr>Summary</vt:lpstr>
      <vt:lpstr>  Q&amp;A Session</vt:lpstr>
    </vt:vector>
  </TitlesOfParts>
  <Company>NMDP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mkolb</dc:creator>
  <cp:lastModifiedBy>Amy Foley</cp:lastModifiedBy>
  <cp:revision>487</cp:revision>
  <cp:lastPrinted>2021-03-02T02:31:56Z</cp:lastPrinted>
  <dcterms:created xsi:type="dcterms:W3CDTF">2013-11-19T17:32:59Z</dcterms:created>
  <dcterms:modified xsi:type="dcterms:W3CDTF">2021-03-05T19:59:24Z</dcterms:modified>
</cp:coreProperties>
</file>