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6" r:id="rId5"/>
    <p:sldId id="297" r:id="rId6"/>
    <p:sldId id="302" r:id="rId7"/>
    <p:sldId id="296" r:id="rId8"/>
    <p:sldId id="303" r:id="rId9"/>
    <p:sldId id="304" r:id="rId10"/>
    <p:sldId id="307" r:id="rId11"/>
    <p:sldId id="308" r:id="rId12"/>
    <p:sldId id="309" r:id="rId13"/>
    <p:sldId id="311" r:id="rId14"/>
    <p:sldId id="299" r:id="rId15"/>
    <p:sldId id="312" r:id="rId16"/>
    <p:sldId id="313" r:id="rId17"/>
    <p:sldId id="30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000000"/>
    <a:srgbClr val="6D6C6E"/>
    <a:srgbClr val="757478"/>
    <a:srgbClr val="7C4789"/>
    <a:srgbClr val="693C74"/>
    <a:srgbClr val="B788C2"/>
    <a:srgbClr val="5E346A"/>
    <a:srgbClr val="412648"/>
    <a:srgbClr val="45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2116" autoAdjust="0"/>
  </p:normalViewPr>
  <p:slideViewPr>
    <p:cSldViewPr>
      <p:cViewPr varScale="1">
        <p:scale>
          <a:sx n="115" d="100"/>
          <a:sy n="115" d="100"/>
        </p:scale>
        <p:origin x="520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0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meceke/Desktop/BMTCTN-SOSS/Disparities%20and%20Access%20to%20HCT%20committee%20ro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meceke/Desktop/BMTCTN-SOSS/Disparities%20and%20Access%20to%20HCT%20committee%20ro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meceke/Desktop/BMTCTN-SOSS/Disparities%20and%20Access%20to%20HCT%20committee%20ro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Biological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5-5049-84A8-87F728655F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5-5049-84A8-87F728655F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Sheet1!$G$18:$H$18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Sheet1!$G$19:$H$19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E5-5049-84A8-87F728655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Ethnicity/Race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48-4049-98D0-C864084FDE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48-4049-98D0-C864084FDE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48-4049-98D0-C864084FDE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48-4049-98D0-C864084FDE1A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8-4049-98D0-C864084FDE1A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48-4049-98D0-C864084FDE1A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48-4049-98D0-C864084FDE1A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48-4049-98D0-C864084FD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Sheet1!$G$21:$J$21</c:f>
              <c:strCache>
                <c:ptCount val="4"/>
                <c:pt idx="0">
                  <c:v>Asian</c:v>
                </c:pt>
                <c:pt idx="1">
                  <c:v>Black</c:v>
                </c:pt>
                <c:pt idx="2">
                  <c:v>Latinx/Hispanic</c:v>
                </c:pt>
                <c:pt idx="3">
                  <c:v>White</c:v>
                </c:pt>
              </c:strCache>
            </c:strRef>
          </c:cat>
          <c:val>
            <c:numRef>
              <c:f>Sheet1!$G$22:$J$22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48-4049-98D0-C864084FD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Academic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5-7D4D-A4BB-98F59CCD8E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5-7D4D-A4BB-98F59CCD8E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25-7D4D-A4BB-98F59CCD8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Sheet1!$L$22:$N$22</c:f>
              <c:strCache>
                <c:ptCount val="3"/>
                <c:pt idx="0">
                  <c:v>Assistant</c:v>
                </c:pt>
                <c:pt idx="1">
                  <c:v>Associate</c:v>
                </c:pt>
                <c:pt idx="2">
                  <c:v>Professor/Senior Member</c:v>
                </c:pt>
              </c:strCache>
            </c:strRef>
          </c:cat>
          <c:val>
            <c:numRef>
              <c:f>Sheet1!$L$23:$N$23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25-7D4D-A4BB-98F59CCD8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EE12-014D-4C5E-922A-65C59716680B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C5EB-3478-4A3B-80D9-1C6C4DFF8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638929-D2C5-460C-8FB7-3821CBAD192F}" type="datetimeFigureOut">
              <a:rPr lang="en-US" smtClean="0"/>
              <a:pPr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811B2F-B7A4-4416-8D41-02EBE22E8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11B2F-B7A4-4416-8D41-02EBE22E8F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031999" y="2971800"/>
            <a:ext cx="9479660" cy="7119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8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31999" y="3757639"/>
            <a:ext cx="9479660" cy="48788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/>
            </a:lvl1pPr>
          </a:lstStyle>
          <a:p>
            <a:pPr lvl="0"/>
            <a:r>
              <a:rPr lang="en-US" dirty="0"/>
              <a:t>Click to enter sub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6000200"/>
            <a:ext cx="2161309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A446DA-D2FC-491E-A26B-6B2D41D557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9A75CE-7F8A-4968-A013-5FFD1A9763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82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82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115824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20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670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75CE-7F8A-4968-A013-5FFD1A9763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80844"/>
            <a:ext cx="2161309" cy="73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 cap="none" baseline="0">
          <a:solidFill>
            <a:srgbClr val="693C74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6800" y="2971800"/>
            <a:ext cx="10444859" cy="711920"/>
          </a:xfrm>
        </p:spPr>
        <p:txBody>
          <a:bodyPr>
            <a:noAutofit/>
          </a:bodyPr>
          <a:lstStyle/>
          <a:p>
            <a:r>
              <a:rPr lang="en-US" sz="4000" dirty="0"/>
              <a:t>Disparities and Access to HCT Committee</a:t>
            </a:r>
          </a:p>
          <a:p>
            <a:endParaRPr lang="en-US" sz="4000" dirty="0"/>
          </a:p>
          <a:p>
            <a:endParaRPr lang="en-US" sz="4000" dirty="0">
              <a:highlight>
                <a:srgbClr val="FFFF00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31999" y="3757639"/>
            <a:ext cx="9479660" cy="1271561"/>
          </a:xfrm>
        </p:spPr>
        <p:txBody>
          <a:bodyPr>
            <a:normAutofit/>
          </a:bodyPr>
          <a:lstStyle/>
          <a:p>
            <a:r>
              <a:rPr lang="en-US" sz="3000" dirty="0"/>
              <a:t>Eneida Nemecek, MD MS MBA</a:t>
            </a:r>
          </a:p>
          <a:p>
            <a:r>
              <a:rPr lang="en-US" sz="3000" dirty="0"/>
              <a:t>March 10, 2021</a:t>
            </a:r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E1C31-9652-784F-A85C-2B09F039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04800"/>
            <a:ext cx="2365518" cy="24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Race/ethnicity representation in BMTCTN studies (2016-2019) – </a:t>
            </a:r>
            <a:r>
              <a:rPr lang="en-US" i="1" dirty="0"/>
              <a:t>cont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181600"/>
            <a:ext cx="10363200" cy="898524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Relatively low representation of Black/AA with malignancies and Hispanic/Latinx for both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C6BEA-895C-3D4F-A1F4-DED78499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22" b="15306"/>
          <a:stretch/>
        </p:blipFill>
        <p:spPr>
          <a:xfrm>
            <a:off x="2207351" y="1447800"/>
            <a:ext cx="770752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# 3: Identify opportunities to increase accrual diversity and access to BMTCTN studies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Age</a:t>
            </a:r>
            <a:r>
              <a:rPr lang="en-US" dirty="0"/>
              <a:t>:</a:t>
            </a:r>
          </a:p>
          <a:p>
            <a:r>
              <a:rPr lang="en-US" dirty="0"/>
              <a:t>Include pediatric investigator(s) in study teams applicable to diseases studied in children</a:t>
            </a:r>
          </a:p>
          <a:p>
            <a:r>
              <a:rPr lang="en-US" dirty="0"/>
              <a:t>Include at least one pediatric-specific study per 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Gender</a:t>
            </a:r>
            <a:r>
              <a:rPr lang="en-US" dirty="0"/>
              <a:t>:</a:t>
            </a:r>
          </a:p>
          <a:p>
            <a:r>
              <a:rPr lang="en-US" dirty="0"/>
              <a:t>Work with NMDP in studies to identify barriers to access to BMT for females and potential solutions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# 3 (</a:t>
            </a:r>
            <a:r>
              <a:rPr lang="en-US" i="1" dirty="0"/>
              <a:t>cont</a:t>
            </a:r>
            <a:r>
              <a:rPr lang="en-US" dirty="0"/>
              <a:t>.): 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972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Race/Ethnicity</a:t>
            </a:r>
            <a:r>
              <a:rPr lang="en-US" sz="2400" dirty="0"/>
              <a:t>:</a:t>
            </a:r>
          </a:p>
          <a:p>
            <a:r>
              <a:rPr lang="en-US" sz="2400" dirty="0"/>
              <a:t>Re-visit race/ethnicity classifications</a:t>
            </a:r>
            <a:r>
              <a:rPr lang="en-US" sz="2400" baseline="30000" dirty="0"/>
              <a:t>1</a:t>
            </a:r>
          </a:p>
          <a:p>
            <a:r>
              <a:rPr lang="en-US" sz="2400" dirty="0"/>
              <a:t>Adapt strategy of purposeful prospective inclusion (during study design) </a:t>
            </a:r>
          </a:p>
          <a:p>
            <a:pPr lvl="1">
              <a:buFontTx/>
              <a:buChar char="-"/>
            </a:pPr>
            <a:r>
              <a:rPr lang="en-US" sz="2400" dirty="0"/>
              <a:t>Section specifically addressing disparities/access question(s) in protocol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All categories</a:t>
            </a:r>
            <a:r>
              <a:rPr lang="en-US" sz="2400" dirty="0"/>
              <a:t>:</a:t>
            </a:r>
          </a:p>
          <a:p>
            <a:r>
              <a:rPr lang="en-US" sz="2400" dirty="0"/>
              <a:t>Community engagement studios to better understand barriers directly from stakeholders</a:t>
            </a:r>
          </a:p>
          <a:p>
            <a:r>
              <a:rPr lang="en-US" sz="2400" dirty="0"/>
              <a:t>Development of study materials &amp; methods based on CES recommendations</a:t>
            </a:r>
          </a:p>
          <a:p>
            <a:r>
              <a:rPr lang="en-US" sz="2400" dirty="0"/>
              <a:t>Issues still needing evaluation: geographic and socioeconomic barriers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2929A-0AAF-014B-864D-A55A126D4ECE}"/>
              </a:ext>
            </a:extLst>
          </p:cNvPr>
          <p:cNvSpPr txBox="1"/>
          <p:nvPr/>
        </p:nvSpPr>
        <p:spPr>
          <a:xfrm>
            <a:off x="2664476" y="5918969"/>
            <a:ext cx="951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</a:t>
            </a:r>
            <a:r>
              <a:rPr lang="en-US" sz="1600" dirty="0" err="1"/>
              <a:t>Flanagin</a:t>
            </a:r>
            <a:r>
              <a:rPr lang="en-US" sz="1600" dirty="0"/>
              <a:t> A, et al. JAMA Network. Published Online: February 22, 2021. doi:10.1001/jama.2021.2104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021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# 3 (</a:t>
            </a:r>
            <a:r>
              <a:rPr lang="en-US" i="1" dirty="0"/>
              <a:t>cont</a:t>
            </a:r>
            <a:r>
              <a:rPr lang="en-US" dirty="0"/>
              <a:t>.): Community engagement studios 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2929A-0AAF-014B-864D-A55A126D4ECE}"/>
              </a:ext>
            </a:extLst>
          </p:cNvPr>
          <p:cNvSpPr txBox="1"/>
          <p:nvPr/>
        </p:nvSpPr>
        <p:spPr>
          <a:xfrm>
            <a:off x="2819400" y="6223504"/>
            <a:ext cx="587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Joosten YA, et al. </a:t>
            </a:r>
            <a:r>
              <a:rPr lang="en-US" sz="1600" dirty="0" err="1"/>
              <a:t>Acad</a:t>
            </a:r>
            <a:r>
              <a:rPr lang="en-US" sz="1600" dirty="0"/>
              <a:t> Med. 2015 Dec; 90(12): 1646–1650.</a:t>
            </a:r>
          </a:p>
          <a:p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27C35-C880-0948-81FF-96A59053E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39490"/>
            <a:ext cx="6782902" cy="47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90599" y="1828800"/>
            <a:ext cx="10597259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1BC5A-0E90-2D4B-9FD4-8C7150BB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67000"/>
            <a:ext cx="1993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715000"/>
            <a:ext cx="2667000" cy="100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55514"/>
              </p:ext>
            </p:extLst>
          </p:nvPr>
        </p:nvGraphicFramePr>
        <p:xfrm>
          <a:off x="2057400" y="1124820"/>
          <a:ext cx="854021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 Member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Eneida Nemecek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Oregon Health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Science University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Ghada</a:t>
                      </a: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Abusin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Michigan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27332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Anita D’Souza (DCC Liaison)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College of Wisconsin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Nancy</a:t>
                      </a:r>
                      <a:r>
                        <a:rPr lang="en-US" altLang="en-US" sz="2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DiFronzo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NHLBI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Yvonne	 </a:t>
                      </a: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Efebera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Ohio State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University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0"/>
                        </a:spcBef>
                        <a:buClrTx/>
                        <a:buFontTx/>
                        <a:buNone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</a:t>
                      </a: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Jacobsohn</a:t>
                      </a: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Children’s National Medical Center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Folashade</a:t>
                      </a: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Otegbeye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Western Reserve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 Perez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Moffitt Cancer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99529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Rayne </a:t>
                      </a:r>
                      <a:r>
                        <a:rPr lang="en-US" alt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Rouce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Baylor College of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 Thomson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Virginia Commonwealth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UNC-Chapel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Hill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4210"/>
            <a:ext cx="117348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o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15000"/>
              </a:spcBef>
              <a:buChar char="–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15000"/>
              </a:spcBef>
              <a:buChar char="»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98000"/>
              </a:lnSpc>
              <a:spcBef>
                <a:spcPct val="0"/>
              </a:spcBef>
              <a:buClrTx/>
            </a:pPr>
            <a:r>
              <a:rPr lang="en-US" altLang="en-US" sz="32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 txBox="1">
            <a:spLocks/>
          </p:cNvSpPr>
          <p:nvPr/>
        </p:nvSpPr>
        <p:spPr>
          <a:xfrm>
            <a:off x="703300" y="281615"/>
            <a:ext cx="114887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cap="none" baseline="0">
                <a:solidFill>
                  <a:srgbClr val="693C74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Disparities and Access to HCT Committee</a:t>
            </a:r>
          </a:p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990600"/>
            <a:ext cx="1150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9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817306"/>
              </p:ext>
            </p:extLst>
          </p:nvPr>
        </p:nvGraphicFramePr>
        <p:xfrm>
          <a:off x="3763838" y="1012768"/>
          <a:ext cx="41148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79330"/>
              </p:ext>
            </p:extLst>
          </p:nvPr>
        </p:nvGraphicFramePr>
        <p:xfrm>
          <a:off x="152400" y="10316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537359"/>
              </p:ext>
            </p:extLst>
          </p:nvPr>
        </p:nvGraphicFramePr>
        <p:xfrm>
          <a:off x="7467600" y="976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4104565"/>
            <a:ext cx="4165600" cy="2431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9574" y="50434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48910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3174" y="55006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8974" y="46624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2280" y="6321623"/>
            <a:ext cx="2194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Geographical Distribution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 txBox="1">
            <a:spLocks/>
          </p:cNvSpPr>
          <p:nvPr/>
        </p:nvSpPr>
        <p:spPr>
          <a:xfrm>
            <a:off x="815119" y="304800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cap="none" baseline="0">
                <a:solidFill>
                  <a:srgbClr val="693C74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Committee Composition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990600"/>
            <a:ext cx="1150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Committee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371600"/>
            <a:ext cx="10972800" cy="4648200"/>
          </a:xfrm>
        </p:spPr>
        <p:txBody>
          <a:bodyPr>
            <a:normAutofit/>
          </a:bodyPr>
          <a:lstStyle/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dirty="0"/>
              <a:t>Advise BMTCTN on issues related to disparities and access                  (study design, composition of study teams, committees, etc.)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dirty="0"/>
              <a:t>Engage with other committees and study teams to increase representation on diversity and access issues </a:t>
            </a:r>
          </a:p>
          <a:p>
            <a:pPr marL="5143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dirty="0"/>
              <a:t>Identify opportunities to improve access and representation of underrepresented persons in BMTCTN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11201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 cap="none" baseline="0">
                <a:solidFill>
                  <a:srgbClr val="693C74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Project # 1: Increase committee representation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838200"/>
            <a:ext cx="1150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1FAE779-B4E1-F643-A639-A6F9E54EF600}"/>
              </a:ext>
            </a:extLst>
          </p:cNvPr>
          <p:cNvSpPr txBox="1">
            <a:spLocks/>
          </p:cNvSpPr>
          <p:nvPr/>
        </p:nvSpPr>
        <p:spPr>
          <a:xfrm>
            <a:off x="584200" y="1371600"/>
            <a:ext cx="109728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457200">
              <a:buFont typeface="Arial" pitchFamily="34" charset="0"/>
              <a:buChar char="•"/>
            </a:pPr>
            <a:r>
              <a:rPr lang="en-US" dirty="0"/>
              <a:t>In collaboration with Special Populations Committee:</a:t>
            </a:r>
          </a:p>
          <a:p>
            <a:pPr marL="914400" lvl="2" indent="-457200">
              <a:buFontTx/>
              <a:buChar char="-"/>
            </a:pPr>
            <a:r>
              <a:rPr lang="en-US" dirty="0"/>
              <a:t>Evaluate committee representation across BMTCTN</a:t>
            </a:r>
          </a:p>
          <a:p>
            <a:pPr marL="914400" lvl="2" indent="-457200">
              <a:buFontTx/>
              <a:buChar char="-"/>
            </a:pPr>
            <a:r>
              <a:rPr lang="en-US" dirty="0"/>
              <a:t>Identify opportunities to increase recruitment of underrepresented members to BMTCTN-related activities   </a:t>
            </a:r>
          </a:p>
          <a:p>
            <a:pPr marL="57150" lvl="1" indent="0">
              <a:buNone/>
            </a:pPr>
            <a:endParaRPr lang="en-US" dirty="0"/>
          </a:p>
          <a:p>
            <a:pPr marL="514350" lvl="1" indent="-457200">
              <a:buFont typeface="Arial" pitchFamily="34" charset="0"/>
              <a:buChar char="•"/>
            </a:pPr>
            <a:r>
              <a:rPr lang="en-US" dirty="0"/>
              <a:t>Assign liaisons from D&amp;A committee to other BMTCTN committees </a:t>
            </a:r>
          </a:p>
          <a:p>
            <a:pPr marL="914400" lvl="2" indent="-457200">
              <a:buFontTx/>
              <a:buChar char="-"/>
            </a:pPr>
            <a:r>
              <a:rPr lang="en-US" dirty="0"/>
              <a:t>Increase representation</a:t>
            </a:r>
          </a:p>
          <a:p>
            <a:pPr marL="914400" lvl="2" indent="-457200">
              <a:buFontTx/>
              <a:buChar char="-"/>
            </a:pPr>
            <a:r>
              <a:rPr lang="en-US" dirty="0"/>
              <a:t>Prospective assessment of issues related to diversity and access during study design</a:t>
            </a:r>
          </a:p>
        </p:txBody>
      </p:sp>
    </p:spTree>
    <p:extLst>
      <p:ext uri="{BB962C8B-B14F-4D97-AF65-F5344CB8AC3E}">
        <p14:creationId xmlns:p14="http://schemas.microsoft.com/office/powerpoint/2010/main" val="21453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# 2: Understanding the performance of BMTCTN studies regarding diversity and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demographics for patients enrolled in BMTCTN studies (2016-2019)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4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 representation in BMTCTN studies (2016-2019)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3" y="3917951"/>
            <a:ext cx="10972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Relative low representation of </a:t>
            </a:r>
            <a:r>
              <a:rPr lang="en-US" sz="2800" u="sng" dirty="0"/>
              <a:t>children</a:t>
            </a:r>
            <a:r>
              <a:rPr lang="en-US" sz="2800" dirty="0"/>
              <a:t> in BMTCTN compared to CIBMTR registry</a:t>
            </a:r>
          </a:p>
          <a:p>
            <a:r>
              <a:rPr lang="en-US" sz="2800" dirty="0"/>
              <a:t>Effect more marked for malignancies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12541-E186-E948-B81C-17D7F2EA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73" y="1752600"/>
            <a:ext cx="1082481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Gender representation in BMTCTN studies (2016-2019)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4625975"/>
            <a:ext cx="10363200" cy="1066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Females underrepresented both in CIBMTR and BMTCTN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CF991-D655-A24D-B07D-058247E41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83"/>
          <a:stretch/>
        </p:blipFill>
        <p:spPr>
          <a:xfrm>
            <a:off x="914399" y="1524000"/>
            <a:ext cx="10287001" cy="3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4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FE2A-05D8-4BF7-B37F-DB1A5AD7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Race/ethnicity representation in BMTCTN studies (2016-2019)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46DA-D2FC-491E-A26B-6B2D41D557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9DBB9-0E34-496B-B8F9-5D9214BA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648200"/>
            <a:ext cx="10363200" cy="1844675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Relatively equitable inclusion to BMTCTN studies for those able to access transplant, except Hispanic/Latinx &amp; Autologous for Black/AA</a:t>
            </a:r>
          </a:p>
          <a:p>
            <a:r>
              <a:rPr lang="en-US" sz="2400" dirty="0"/>
              <a:t>Not capturing contemporary census classification (‘More than one race’)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EEDEA-B96C-F44F-A2C5-1F46A5F6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889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DFDFD"/>
      </a:lt1>
      <a:dk2>
        <a:srgbClr val="000000"/>
      </a:dk2>
      <a:lt2>
        <a:srgbClr val="000000"/>
      </a:lt2>
      <a:accent1>
        <a:srgbClr val="693C74"/>
      </a:accent1>
      <a:accent2>
        <a:srgbClr val="63A70A"/>
      </a:accent2>
      <a:accent3>
        <a:srgbClr val="00A0DD"/>
      </a:accent3>
      <a:accent4>
        <a:srgbClr val="EA7200"/>
      </a:accent4>
      <a:accent5>
        <a:srgbClr val="0079C1"/>
      </a:accent5>
      <a:accent6>
        <a:srgbClr val="F6B331"/>
      </a:accent6>
      <a:hlink>
        <a:srgbClr val="0079C1"/>
      </a:hlink>
      <a:folHlink>
        <a:srgbClr val="00A1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0D2C3D87C114CA36EACCD6D4748A1" ma:contentTypeVersion="0" ma:contentTypeDescription="Create a new document." ma:contentTypeScope="" ma:versionID="aa013eea37f571343c08417550c150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e05734162b9d3ce0e61abe7349d4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815DF-ECCD-45B6-928A-4EBB258149ED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AD3146-80CC-495E-9CC2-1EADF3D1E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1C8A01-0F41-4626-85FE-892950633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9763</TotalTime>
  <Words>564</Words>
  <Application>Microsoft Macintosh PowerPoint</Application>
  <PresentationFormat>Widescreen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Goals of the Committee</vt:lpstr>
      <vt:lpstr>PowerPoint Presentation</vt:lpstr>
      <vt:lpstr>Project # 2: Understanding the performance of BMTCTN studies regarding diversity and access</vt:lpstr>
      <vt:lpstr>Age representation in BMTCTN studies (2016-2019)</vt:lpstr>
      <vt:lpstr>Gender representation in BMTCTN studies (2016-2019)</vt:lpstr>
      <vt:lpstr>Race/ethnicity representation in BMTCTN studies (2016-2019)</vt:lpstr>
      <vt:lpstr>Race/ethnicity representation in BMTCTN studies (2016-2019) – cont. </vt:lpstr>
      <vt:lpstr>Project # 3: Identify opportunities to increase accrual diversity and access to BMTCTN studies</vt:lpstr>
      <vt:lpstr>Project # 3 (cont.): Opportunities</vt:lpstr>
      <vt:lpstr>Project # 3 (cont.): Community engagement studios 2</vt:lpstr>
      <vt:lpstr>PowerPoint Presentation</vt:lpstr>
    </vt:vector>
  </TitlesOfParts>
  <Company>NMDP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mkolb</dc:creator>
  <cp:lastModifiedBy>Eneida Nemecek</cp:lastModifiedBy>
  <cp:revision>520</cp:revision>
  <dcterms:created xsi:type="dcterms:W3CDTF">2013-11-19T17:32:59Z</dcterms:created>
  <dcterms:modified xsi:type="dcterms:W3CDTF">2021-03-01T09:48:14Z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0x0101000960D2C3D87C114CA36EACCD6D4748A1</vt:lpwstr>
  </property>
</Properties>
</file>