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1" r:id="rId2"/>
    <p:sldId id="297" r:id="rId3"/>
    <p:sldId id="313" r:id="rId4"/>
    <p:sldId id="286" r:id="rId5"/>
    <p:sldId id="287" r:id="rId6"/>
    <p:sldId id="288" r:id="rId7"/>
    <p:sldId id="298" r:id="rId8"/>
    <p:sldId id="299" r:id="rId9"/>
    <p:sldId id="300" r:id="rId10"/>
    <p:sldId id="301" r:id="rId11"/>
    <p:sldId id="289" r:id="rId12"/>
    <p:sldId id="290" r:id="rId13"/>
    <p:sldId id="291" r:id="rId14"/>
    <p:sldId id="302" r:id="rId15"/>
    <p:sldId id="303" r:id="rId16"/>
    <p:sldId id="304" r:id="rId17"/>
    <p:sldId id="310" r:id="rId18"/>
    <p:sldId id="311" r:id="rId19"/>
    <p:sldId id="312" r:id="rId20"/>
    <p:sldId id="309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000000"/>
    <a:srgbClr val="693C74"/>
    <a:srgbClr val="6D6C6E"/>
    <a:srgbClr val="757478"/>
    <a:srgbClr val="7C4789"/>
    <a:srgbClr val="B788C2"/>
    <a:srgbClr val="5E346A"/>
    <a:srgbClr val="412648"/>
    <a:srgbClr val="452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2230" autoAdjust="0"/>
  </p:normalViewPr>
  <p:slideViewPr>
    <p:cSldViewPr>
      <p:cViewPr varScale="1">
        <p:scale>
          <a:sx n="101" d="100"/>
          <a:sy n="101" d="100"/>
        </p:scale>
        <p:origin x="1002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0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9EE12-014D-4C5E-922A-65C59716680B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EC5EB-3478-4A3B-80D9-1C6C4DFF8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7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638929-D2C5-460C-8FB7-3821CBAD192F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811B2F-B7A4-4416-8D41-02EBE22E8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3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1B2F-B7A4-4416-8D41-02EBE22E8F0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42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" y="0"/>
            <a:ext cx="12192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031999" y="2971800"/>
            <a:ext cx="9479660" cy="7119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8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enter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031999" y="3757639"/>
            <a:ext cx="9479660" cy="48788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aseline="0"/>
            </a:lvl1pPr>
          </a:lstStyle>
          <a:p>
            <a:pPr lvl="0"/>
            <a:r>
              <a:rPr lang="en-US" dirty="0"/>
              <a:t>Click to enter sub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6000200"/>
            <a:ext cx="2161309" cy="731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3A446DA-D2FC-491E-A26B-6B2D41D5575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D9A75CE-7F8A-4968-A013-5FFD1A9763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464820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464820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5386917" cy="80327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371600"/>
            <a:ext cx="5389033" cy="80327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207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670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0" y="635635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A75CE-7F8A-4968-A013-5FFD1A9763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880844"/>
            <a:ext cx="2161309" cy="7315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800" kern="1200" cap="none" baseline="0">
          <a:solidFill>
            <a:srgbClr val="693C74"/>
          </a:solidFill>
          <a:latin typeface="+mn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rgbClr val="000000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GVHD Committee: Acute GVHD Strategies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031999" y="3757639"/>
            <a:ext cx="9479660" cy="1652561"/>
          </a:xfrm>
          <a:noFill/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 Levine</a:t>
            </a: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Mount Sinai </a:t>
            </a:r>
            <a:endParaRPr lang="en-US" dirty="0">
              <a:solidFill>
                <a:schemeClr val="bg1">
                  <a:lumMod val="25000"/>
                </a:schemeClr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55428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114" y="1447800"/>
            <a:ext cx="7834086" cy="5251905"/>
          </a:xfrm>
        </p:spPr>
        <p:txBody>
          <a:bodyPr>
            <a:normAutofit/>
          </a:bodyPr>
          <a:lstStyle/>
          <a:p>
            <a:r>
              <a:rPr lang="en-US" sz="2400" dirty="0"/>
              <a:t>Epidermal growth factor (EGF) promotes epithelial repair</a:t>
            </a:r>
          </a:p>
          <a:p>
            <a:pPr lvl="1"/>
            <a:r>
              <a:rPr lang="en-US" sz="2000" dirty="0"/>
              <a:t>Protective in murine IBD model</a:t>
            </a:r>
          </a:p>
          <a:p>
            <a:r>
              <a:rPr lang="en-US" sz="2400" dirty="0"/>
              <a:t>Low EGF associated with severe GI GVHD</a:t>
            </a:r>
          </a:p>
          <a:p>
            <a:r>
              <a:rPr lang="en-US" sz="2400" dirty="0"/>
              <a:t>HCG promotes tolerance</a:t>
            </a:r>
          </a:p>
          <a:p>
            <a:r>
              <a:rPr lang="en-US" sz="2400" dirty="0" err="1"/>
              <a:t>Pregnyl</a:t>
            </a:r>
            <a:r>
              <a:rPr lang="en-US" sz="2400" dirty="0"/>
              <a:t> (</a:t>
            </a:r>
            <a:r>
              <a:rPr lang="en-US" sz="2400" dirty="0" err="1"/>
              <a:t>uHCG</a:t>
            </a:r>
            <a:r>
              <a:rPr lang="en-US" sz="2400" dirty="0"/>
              <a:t>, contains EGF) </a:t>
            </a:r>
          </a:p>
          <a:p>
            <a:r>
              <a:rPr lang="en-US" sz="2400" dirty="0"/>
              <a:t>Phase 1 study: 13 </a:t>
            </a:r>
            <a:r>
              <a:rPr lang="en-US" sz="2400" dirty="0" err="1"/>
              <a:t>Minn</a:t>
            </a:r>
            <a:r>
              <a:rPr lang="en-US" sz="2400" dirty="0"/>
              <a:t> HR patients, 13 SR GVHD</a:t>
            </a:r>
          </a:p>
          <a:p>
            <a:pPr lvl="1"/>
            <a:r>
              <a:rPr lang="en-US" sz="2000" dirty="0"/>
              <a:t>Every other day SQ dosing x 7 days, then 2x/</a:t>
            </a:r>
            <a:r>
              <a:rPr lang="en-US" sz="2000" dirty="0" err="1"/>
              <a:t>wk</a:t>
            </a:r>
            <a:endParaRPr lang="en-US" sz="2000" dirty="0"/>
          </a:p>
          <a:p>
            <a:pPr lvl="1"/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line: CR 62%, SR GVHD: CR 54%</a:t>
            </a:r>
          </a:p>
          <a:p>
            <a:pPr lvl="1"/>
            <a:r>
              <a:rPr lang="en-US" sz="2000" dirty="0"/>
              <a:t>FDA granted orphan drug designation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 &amp; Significance (5/5)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9147" y="1295400"/>
            <a:ext cx="2228934" cy="48249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05800" y="6344887"/>
            <a:ext cx="2531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Holtan Blood </a:t>
            </a:r>
            <a:r>
              <a:rPr lang="en-US" dirty="0" err="1"/>
              <a:t>Adv</a:t>
            </a:r>
            <a:r>
              <a:rPr lang="en-US" dirty="0"/>
              <a:t> 2020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53600" y="21336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62%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53600" y="48768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54%</a:t>
            </a:r>
          </a:p>
        </p:txBody>
      </p:sp>
    </p:spTree>
    <p:extLst>
      <p:ext uri="{BB962C8B-B14F-4D97-AF65-F5344CB8AC3E}">
        <p14:creationId xmlns:p14="http://schemas.microsoft.com/office/powerpoint/2010/main" val="258915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Trial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Platform: randomized phase 2 studies</a:t>
            </a:r>
          </a:p>
          <a:p>
            <a:pPr lvl="1"/>
            <a:r>
              <a:rPr lang="en-US" sz="2400" dirty="0"/>
              <a:t>suitable for introducing new agents, moving best to phase III</a:t>
            </a:r>
          </a:p>
          <a:p>
            <a:r>
              <a:rPr lang="en-US" sz="2800" dirty="0"/>
              <a:t>Key inclusion criteria: enrich for high risk GVHD (i.e., grade II-IV/Ann Arbor 2/3)</a:t>
            </a:r>
          </a:p>
          <a:p>
            <a:pPr lvl="1"/>
            <a:r>
              <a:rPr lang="en-US" sz="2400" dirty="0"/>
              <a:t>High risk population: 35% of GVHD </a:t>
            </a:r>
          </a:p>
          <a:p>
            <a:r>
              <a:rPr lang="en-US" sz="2800" dirty="0"/>
              <a:t>Steroids + investigational agent</a:t>
            </a:r>
          </a:p>
          <a:p>
            <a:r>
              <a:rPr lang="en-US" sz="2800" dirty="0"/>
              <a:t>Primary endpoint: D28 ORR, secondary: duration of response, NRM, relapse, OS, toxicities</a:t>
            </a:r>
          </a:p>
          <a:p>
            <a:pPr lvl="1"/>
            <a:r>
              <a:rPr lang="en-US" sz="2400" dirty="0"/>
              <a:t>15% improvement in ORR (57% to 72%) would be meaningful</a:t>
            </a:r>
          </a:p>
          <a:p>
            <a:endParaRPr lang="en-US" sz="2800" dirty="0"/>
          </a:p>
          <a:p>
            <a:endParaRPr lang="en-US" sz="2800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82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Feasibility &amp;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2362199"/>
          </a:xfrm>
        </p:spPr>
        <p:txBody>
          <a:bodyPr/>
          <a:lstStyle/>
          <a:p>
            <a:r>
              <a:rPr lang="en-US" sz="2400" dirty="0"/>
              <a:t>Real-time biomarker screening is feasible (BMT CTN, MAGIC)</a:t>
            </a:r>
          </a:p>
          <a:p>
            <a:r>
              <a:rPr lang="en-US" sz="2400" dirty="0"/>
              <a:t>High risk biomarkers 35% of patients (screen 3, enroll 1); </a:t>
            </a:r>
            <a:r>
              <a:rPr lang="en-US" sz="2400" dirty="0" err="1"/>
              <a:t>Minn</a:t>
            </a:r>
            <a:r>
              <a:rPr lang="en-US" sz="2400" dirty="0"/>
              <a:t> HR 15% (screen 6, enroll 1)</a:t>
            </a:r>
          </a:p>
          <a:p>
            <a:r>
              <a:rPr lang="en-US" sz="2400" dirty="0"/>
              <a:t>Successful phase 2 trials can sequence into phase 3 trials</a:t>
            </a:r>
          </a:p>
          <a:p>
            <a:r>
              <a:rPr lang="en-US" sz="2400" dirty="0"/>
              <a:t>Requires collaboration with industry partners to gain access to agents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1295400" y="3657600"/>
            <a:ext cx="9750197" cy="2266060"/>
            <a:chOff x="1427967" y="1470660"/>
            <a:chExt cx="9750197" cy="2266060"/>
          </a:xfrm>
        </p:grpSpPr>
        <p:sp>
          <p:nvSpPr>
            <p:cNvPr id="51" name="Rectangle 50"/>
            <p:cNvSpPr/>
            <p:nvPr/>
          </p:nvSpPr>
          <p:spPr>
            <a:xfrm>
              <a:off x="1427967" y="1470660"/>
              <a:ext cx="9736445" cy="20116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877800" y="1631770"/>
              <a:ext cx="1168783" cy="369332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Phase II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591793" y="1654339"/>
              <a:ext cx="1339659" cy="369332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Phase III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559784" y="2372857"/>
              <a:ext cx="1290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Randomize</a:t>
              </a: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799567" y="2377254"/>
              <a:ext cx="684690" cy="369332"/>
              <a:chOff x="2738607" y="2377254"/>
              <a:chExt cx="684690" cy="369332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>
                <a:off x="2738607" y="2561920"/>
                <a:ext cx="50104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239648" y="2377254"/>
                <a:ext cx="0" cy="3693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230123" y="2746586"/>
                <a:ext cx="19317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230123" y="2377254"/>
                <a:ext cx="19317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/>
            <p:cNvSpPr txBox="1"/>
            <p:nvPr/>
          </p:nvSpPr>
          <p:spPr>
            <a:xfrm>
              <a:off x="7085288" y="2372857"/>
              <a:ext cx="1290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Randomize</a:t>
              </a: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8338932" y="2372857"/>
              <a:ext cx="684690" cy="369332"/>
              <a:chOff x="7416533" y="2377254"/>
              <a:chExt cx="684690" cy="369332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7416533" y="2561920"/>
                <a:ext cx="50104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7917574" y="2377254"/>
                <a:ext cx="0" cy="3693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7908049" y="2746586"/>
                <a:ext cx="19317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7908049" y="2377254"/>
                <a:ext cx="19317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/>
            <p:cNvSpPr txBox="1"/>
            <p:nvPr/>
          </p:nvSpPr>
          <p:spPr>
            <a:xfrm>
              <a:off x="3476785" y="2189178"/>
              <a:ext cx="21941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F652 (IL22 agonist)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467466" y="2558510"/>
              <a:ext cx="21941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RIPK1 inhibitor 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970282" y="2189178"/>
              <a:ext cx="21941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winner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984034" y="2558510"/>
              <a:ext cx="21941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soc</a:t>
              </a:r>
              <a:endPara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687829" y="3090389"/>
              <a:ext cx="92651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Conduct 2 parallel arms (n=68 per arm, total n=136), advance agent(s) if ORR ≥ 69%. Phase 2 power 95%, alpha = 0.028.</a:t>
              </a:r>
            </a:p>
          </p:txBody>
        </p:sp>
        <p:sp>
          <p:nvSpPr>
            <p:cNvPr id="63" name="Right Arrow 62"/>
            <p:cNvSpPr/>
            <p:nvPr/>
          </p:nvSpPr>
          <p:spPr>
            <a:xfrm>
              <a:off x="5916490" y="2372857"/>
              <a:ext cx="624153" cy="369332"/>
            </a:xfrm>
            <a:prstGeom prst="rightArrow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4186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External Review &amp; Online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general, enthusiasm for BM-based enrichment strategy</a:t>
            </a:r>
          </a:p>
          <a:p>
            <a:r>
              <a:rPr lang="en-US" sz="2400" dirty="0"/>
              <a:t>Cellular therapies (T-</a:t>
            </a:r>
            <a:r>
              <a:rPr lang="en-US" sz="2400" dirty="0" err="1"/>
              <a:t>regs</a:t>
            </a:r>
            <a:r>
              <a:rPr lang="en-US" sz="2400" dirty="0"/>
              <a:t>, MSCs) are other options</a:t>
            </a:r>
          </a:p>
          <a:p>
            <a:r>
              <a:rPr lang="en-US" sz="2400" dirty="0"/>
              <a:t>Low enthusiasm for inhibition of T-cell trafficking to GI tract (dropped from presentation)</a:t>
            </a:r>
          </a:p>
          <a:p>
            <a:r>
              <a:rPr lang="en-US" sz="2400" dirty="0"/>
              <a:t>Microbiome manipulation is another strategy to consider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05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Low Risk GVHD: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Decreased exposure to systemic steroid treatment will reduce morbidity in patients with LR GVHD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Importance to Field:</a:t>
            </a:r>
          </a:p>
          <a:p>
            <a:pPr marL="0" indent="0">
              <a:buNone/>
            </a:pPr>
            <a:r>
              <a:rPr lang="en-US" sz="2400" dirty="0"/>
              <a:t>Consensus guidelines recommend high cumulative steroid </a:t>
            </a:r>
            <a:r>
              <a:rPr lang="en-US" sz="2400" dirty="0" err="1"/>
              <a:t>tx</a:t>
            </a:r>
            <a:r>
              <a:rPr lang="en-US" sz="2400" dirty="0"/>
              <a:t> even for responding patients (20-40 mg/kg during first 4 weeks)</a:t>
            </a:r>
          </a:p>
          <a:p>
            <a:pPr marL="0" indent="0">
              <a:buNone/>
            </a:pPr>
            <a:r>
              <a:rPr lang="en-US" sz="2400" dirty="0"/>
              <a:t>MAGIC data confirms high cumulative steroid exposure (27 mg/kg) in LR pts</a:t>
            </a:r>
          </a:p>
          <a:p>
            <a:pPr marL="0" indent="0">
              <a:buNone/>
            </a:pPr>
            <a:r>
              <a:rPr lang="en-US" sz="2400" dirty="0"/>
              <a:t>High dose steroid </a:t>
            </a:r>
            <a:r>
              <a:rPr lang="en-US" sz="2400" dirty="0" err="1"/>
              <a:t>tx</a:t>
            </a:r>
            <a:r>
              <a:rPr lang="en-US" sz="2400" dirty="0"/>
              <a:t> leads to infections, organ toxicities, and poor QOL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05800" y="6344887"/>
            <a:ext cx="2104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Martin BBMT 2012</a:t>
            </a:r>
          </a:p>
        </p:txBody>
      </p:sp>
    </p:spTree>
    <p:extLst>
      <p:ext uri="{BB962C8B-B14F-4D97-AF65-F5344CB8AC3E}">
        <p14:creationId xmlns:p14="http://schemas.microsoft.com/office/powerpoint/2010/main" val="1286312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 &amp; Significance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8" y="1485901"/>
            <a:ext cx="8509597" cy="4648200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400" dirty="0"/>
              <a:t>Steroid treatment is toxic with short and long-term effects</a:t>
            </a:r>
            <a:endParaRPr lang="en-US" sz="2000" dirty="0"/>
          </a:p>
          <a:p>
            <a:pPr marL="857250" lvl="1"/>
            <a:r>
              <a:rPr lang="en-US" sz="2000" dirty="0"/>
              <a:t>Infections (</a:t>
            </a:r>
            <a:r>
              <a:rPr lang="en-US" sz="2000" dirty="0" err="1"/>
              <a:t>esp</a:t>
            </a:r>
            <a:r>
              <a:rPr lang="en-US" sz="2000" dirty="0"/>
              <a:t> viral), reduced QOL, diabetes, muscle/bone damage, neuropsychiatric effects</a:t>
            </a:r>
          </a:p>
          <a:p>
            <a:pPr marL="857250" lvl="1"/>
            <a:r>
              <a:rPr lang="en-US" sz="2000" dirty="0"/>
              <a:t>Impact worse for children, adolescents and older adults</a:t>
            </a:r>
          </a:p>
          <a:p>
            <a:pPr marL="857250" lvl="1"/>
            <a:r>
              <a:rPr lang="en-US" sz="2000" dirty="0"/>
              <a:t>Risk of steroid treatment decreases utilization of HCT in older adults</a:t>
            </a:r>
          </a:p>
          <a:p>
            <a:pPr marL="857250" lvl="1"/>
            <a:endParaRPr lang="en-US" sz="2000" dirty="0"/>
          </a:p>
          <a:p>
            <a:pPr marL="628650" indent="-457200">
              <a:buAutoNum type="arabicPeriod" startAt="2"/>
            </a:pPr>
            <a:r>
              <a:rPr lang="en-US" sz="2400" dirty="0"/>
              <a:t>Physicians prescribe high doses of steroids because they cannot predict whether responses will be sustained during tapers</a:t>
            </a:r>
          </a:p>
          <a:p>
            <a:pPr marL="914400" lvl="1" indent="-342900"/>
            <a:r>
              <a:rPr lang="en-US" sz="2000" dirty="0"/>
              <a:t>BMT CTN 1501: sirolimus monotherapy as effective as steroids, but ↑TMA, </a:t>
            </a:r>
            <a:r>
              <a:rPr lang="en-US" sz="2000" dirty="0" err="1"/>
              <a:t>unsustained</a:t>
            </a:r>
            <a:r>
              <a:rPr lang="en-US" sz="2000" dirty="0"/>
              <a:t> responses</a:t>
            </a:r>
          </a:p>
          <a:p>
            <a:pPr marL="914400" lvl="1" indent="-34290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04642" y="6194059"/>
            <a:ext cx="6310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Matsumura-Kimoto BBMT 2016, Rosen </a:t>
            </a:r>
            <a:r>
              <a:rPr lang="en-US" sz="1400" dirty="0" err="1"/>
              <a:t>Pediatr</a:t>
            </a:r>
            <a:r>
              <a:rPr lang="en-US" sz="1400" dirty="0"/>
              <a:t> Rev 2019, </a:t>
            </a:r>
            <a:r>
              <a:rPr lang="en-US" sz="1400" dirty="0" err="1"/>
              <a:t>Waljee</a:t>
            </a:r>
            <a:r>
              <a:rPr lang="en-US" sz="1400" dirty="0"/>
              <a:t> BMJ 2017,  Zuckerman Blood 2017, </a:t>
            </a:r>
            <a:r>
              <a:rPr lang="en-US" sz="1400" dirty="0" err="1"/>
              <a:t>Mielcarek</a:t>
            </a:r>
            <a:r>
              <a:rPr lang="en-US" sz="1400" dirty="0"/>
              <a:t> </a:t>
            </a:r>
            <a:r>
              <a:rPr lang="en-US" sz="1400" dirty="0" err="1"/>
              <a:t>Haematologica</a:t>
            </a:r>
            <a:r>
              <a:rPr lang="en-US" sz="1400" dirty="0"/>
              <a:t> 2015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915399" y="1513116"/>
            <a:ext cx="2743200" cy="3759927"/>
            <a:chOff x="0" y="0"/>
            <a:chExt cx="1308735" cy="2809899"/>
          </a:xfrm>
        </p:grpSpPr>
        <p:grpSp>
          <p:nvGrpSpPr>
            <p:cNvPr id="16" name="Group 15"/>
            <p:cNvGrpSpPr/>
            <p:nvPr/>
          </p:nvGrpSpPr>
          <p:grpSpPr>
            <a:xfrm>
              <a:off x="0" y="0"/>
              <a:ext cx="1308735" cy="2809899"/>
              <a:chOff x="0" y="-1"/>
              <a:chExt cx="1700001" cy="3195247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0" y="-1"/>
                <a:ext cx="1700001" cy="3070299"/>
                <a:chOff x="0" y="-1"/>
                <a:chExt cx="1700001" cy="3070299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12201" y="51275"/>
                  <a:ext cx="1646746" cy="2426752"/>
                  <a:chOff x="2388" y="0"/>
                  <a:chExt cx="1646746" cy="2426752"/>
                </a:xfrm>
              </p:grpSpPr>
              <p:grpSp>
                <p:nvGrpSpPr>
                  <p:cNvPr id="22" name="Group 21"/>
                  <p:cNvGrpSpPr/>
                  <p:nvPr/>
                </p:nvGrpSpPr>
                <p:grpSpPr>
                  <a:xfrm>
                    <a:off x="2388" y="0"/>
                    <a:ext cx="1646746" cy="2426752"/>
                    <a:chOff x="-44746" y="0"/>
                    <a:chExt cx="1646746" cy="2426752"/>
                  </a:xfrm>
                </p:grpSpPr>
                <p:sp>
                  <p:nvSpPr>
                    <p:cNvPr id="24" name="Text Box 26"/>
                    <p:cNvSpPr txBox="1"/>
                    <p:nvPr/>
                  </p:nvSpPr>
                  <p:spPr>
                    <a:xfrm rot="16200000">
                      <a:off x="-431049" y="731955"/>
                      <a:ext cx="1000125" cy="22752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6350">
                      <a:noFill/>
                    </a:ln>
                  </p:spPr>
                  <p:txBody>
                    <a:bodyPr rot="0" spcFirstLastPara="0" vert="horz" wrap="square" lIns="0" tIns="9144" rIns="0" bIns="9144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25" name="Group 24"/>
                    <p:cNvGrpSpPr/>
                    <p:nvPr/>
                  </p:nvGrpSpPr>
                  <p:grpSpPr>
                    <a:xfrm>
                      <a:off x="125581" y="0"/>
                      <a:ext cx="1476419" cy="2426752"/>
                      <a:chOff x="7576" y="0"/>
                      <a:chExt cx="1476419" cy="2426752"/>
                    </a:xfrm>
                  </p:grpSpPr>
                  <p:grpSp>
                    <p:nvGrpSpPr>
                      <p:cNvPr id="26" name="Group 25"/>
                      <p:cNvGrpSpPr/>
                      <p:nvPr/>
                    </p:nvGrpSpPr>
                    <p:grpSpPr>
                      <a:xfrm>
                        <a:off x="12927" y="0"/>
                        <a:ext cx="1471068" cy="2426752"/>
                        <a:chOff x="12927" y="0"/>
                        <a:chExt cx="1471068" cy="2426752"/>
                      </a:xfrm>
                    </p:grpSpPr>
                    <p:grpSp>
                      <p:nvGrpSpPr>
                        <p:cNvPr id="28" name="Group 27"/>
                        <p:cNvGrpSpPr/>
                        <p:nvPr/>
                      </p:nvGrpSpPr>
                      <p:grpSpPr>
                        <a:xfrm>
                          <a:off x="92075" y="0"/>
                          <a:ext cx="1391920" cy="2426752"/>
                          <a:chOff x="92075" y="0"/>
                          <a:chExt cx="1391920" cy="2426752"/>
                        </a:xfrm>
                      </p:grpSpPr>
                      <p:grpSp>
                        <p:nvGrpSpPr>
                          <p:cNvPr id="30" name="Group 29"/>
                          <p:cNvGrpSpPr/>
                          <p:nvPr/>
                        </p:nvGrpSpPr>
                        <p:grpSpPr>
                          <a:xfrm>
                            <a:off x="98425" y="0"/>
                            <a:ext cx="1385570" cy="2426752"/>
                            <a:chOff x="98425" y="0"/>
                            <a:chExt cx="1385570" cy="2426752"/>
                          </a:xfrm>
                        </p:grpSpPr>
                        <p:grpSp>
                          <p:nvGrpSpPr>
                            <p:cNvPr id="32" name="Group 31"/>
                            <p:cNvGrpSpPr/>
                            <p:nvPr/>
                          </p:nvGrpSpPr>
                          <p:grpSpPr>
                            <a:xfrm>
                              <a:off x="98425" y="0"/>
                              <a:ext cx="1385570" cy="2426752"/>
                              <a:chOff x="98425" y="0"/>
                              <a:chExt cx="1385570" cy="2426752"/>
                            </a:xfrm>
                          </p:grpSpPr>
                          <p:pic>
                            <p:nvPicPr>
                              <p:cNvPr id="34" name="Picture 33"/>
                              <p:cNvPicPr>
                                <a:picLocks noChangeAspect="1"/>
                              </p:cNvPicPr>
                              <p:nvPr/>
                            </p:nvPicPr>
                            <p:blipFill rotWithShape="1">
                              <a:blip r:embed="rId2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 l="9710" t="1527" r="4818" b="35622"/>
                              <a:stretch/>
                            </p:blipFill>
                            <p:spPr bwMode="auto">
                              <a:xfrm>
                                <a:off x="98425" y="0"/>
                                <a:ext cx="1385570" cy="235267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53640926-AAD7-44D8-BBD7-CCE9431645EC}">
                                  <a14:shadowObscured xmlns:a14="http://schemas.microsoft.com/office/drawing/2010/main"/>
                                </a:ext>
                              </a:extLst>
                            </p:spPr>
                          </p:pic>
                          <p:sp>
                            <p:nvSpPr>
                              <p:cNvPr id="35" name="Text Box 34"/>
                              <p:cNvSpPr txBox="1"/>
                              <p:nvPr/>
                            </p:nvSpPr>
                            <p:spPr>
                              <a:xfrm>
                                <a:off x="207890" y="2266949"/>
                                <a:ext cx="620786" cy="159803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  <a:ln w="6350">
                                <a:noFill/>
                              </a:ln>
                            </p:spPr>
                            <p:txBody>
                              <a:bodyPr rot="0" spcFirstLastPara="0" vert="horz" wrap="square" lIns="0" tIns="9144" rIns="0" bIns="9144" numCol="1" spcCol="0" rtlCol="0" fromWordArt="0" anchor="t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 algn="ctr">
                                  <a:lnSpc>
                                    <a:spcPct val="107000"/>
                                  </a:lnSpc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900" b="1" dirty="0">
                                    <a:effectLst/>
                                    <a:latin typeface="Arial" panose="020B0604020202020204" pitchFamily="34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a:t>Topical</a:t>
                                </a:r>
                                <a:endParaRPr lang="en-US" sz="1100" dirty="0">
                                  <a:effectLst/>
                                  <a:latin typeface="Calibri" panose="020F0502020204030204" pitchFamily="34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33" name="Text Box 35"/>
                            <p:cNvSpPr txBox="1"/>
                            <p:nvPr/>
                          </p:nvSpPr>
                          <p:spPr>
                            <a:xfrm>
                              <a:off x="895351" y="2266950"/>
                              <a:ext cx="561256" cy="149458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 w="6350">
                              <a:noFill/>
                            </a:ln>
                          </p:spPr>
                          <p:txBody>
                            <a:bodyPr rot="0" spcFirstLastPara="0" vert="horz" wrap="square" lIns="0" tIns="9144" rIns="0" bIns="9144" numCol="1" spcCol="0" rtlCol="0" fromWordArt="0" anchor="t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>
                                <a:lnSpc>
                                  <a:spcPct val="107000"/>
                                </a:lnSpc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</a:pPr>
                              <a:r>
                                <a:rPr lang="en-US" sz="1000" b="1" dirty="0">
                                  <a:effectLst/>
                                  <a:latin typeface="Arial" panose="020B0604020202020204" pitchFamily="34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Systemic</a:t>
                              </a:r>
                              <a:endParaRPr lang="en-US" sz="1100" dirty="0">
                                <a:effectLst/>
                                <a:latin typeface="Calibri" panose="020F0502020204030204" pitchFamily="34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31" name="Text Box 37"/>
                          <p:cNvSpPr txBox="1"/>
                          <p:nvPr/>
                        </p:nvSpPr>
                        <p:spPr>
                          <a:xfrm>
                            <a:off x="92075" y="2200275"/>
                            <a:ext cx="66675" cy="180975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6350">
                            <a:noFill/>
                          </a:ln>
                        </p:spPr>
                        <p:txBody>
                          <a:bodyPr rot="0" spcFirstLastPara="0" vert="horz" wrap="square" lIns="0" tIns="9144" rIns="0" bIns="9144" numCol="1" spcCol="0" rtlCol="0" fromWordArt="0" anchor="t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>
                              <a:lnSpc>
                                <a:spcPct val="107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000" b="1" dirty="0">
                                <a:effectLst/>
                                <a:latin typeface="Arial" panose="020B0604020202020204" pitchFamily="34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0</a:t>
                            </a:r>
                            <a:endPara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</p:grpSp>
                    <p:sp>
                      <p:nvSpPr>
                        <p:cNvPr id="29" name="Text Box 38"/>
                        <p:cNvSpPr txBox="1"/>
                        <p:nvPr/>
                      </p:nvSpPr>
                      <p:spPr>
                        <a:xfrm>
                          <a:off x="12927" y="82550"/>
                          <a:ext cx="145823" cy="1814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>
                          <a:noFill/>
                        </a:ln>
                      </p:spPr>
                      <p:txBody>
                        <a:bodyPr rot="0" spcFirstLastPara="0" vert="horz" wrap="square" lIns="0" tIns="9144" rIns="0" bIns="9144" numCol="1" spcCol="0" rtlCol="0" fromWordArt="0" anchor="t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27" name="Text Box 39"/>
                      <p:cNvSpPr txBox="1"/>
                      <p:nvPr/>
                    </p:nvSpPr>
                    <p:spPr>
                      <a:xfrm>
                        <a:off x="7576" y="767897"/>
                        <a:ext cx="166685" cy="14552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6350">
                        <a:noFill/>
                      </a:ln>
                    </p:spPr>
                    <p:txBody>
                      <a:bodyPr rot="0" spcFirstLastPara="0" vert="horz" wrap="square" lIns="0" tIns="9144" rIns="0" bIns="9144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0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50</a:t>
                        </a:r>
                        <a:endPara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</p:grpSp>
              <p:sp>
                <p:nvSpPr>
                  <p:cNvPr id="23" name="Text Box 40"/>
                  <p:cNvSpPr txBox="1"/>
                  <p:nvPr/>
                </p:nvSpPr>
                <p:spPr>
                  <a:xfrm>
                    <a:off x="414780" y="263951"/>
                    <a:ext cx="1000101" cy="22752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noFill/>
                  </a:ln>
                </p:spPr>
                <p:txBody>
                  <a:bodyPr rot="0" spcFirstLastPara="0" vert="horz" wrap="square" lIns="0" tIns="9144" rIns="0" bIns="9144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p=0.003</a:t>
                    </a:r>
                    <a:endParaRPr lang="en-US" sz="14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1" name="Rectangle 20"/>
                <p:cNvSpPr/>
                <p:nvPr/>
              </p:nvSpPr>
              <p:spPr>
                <a:xfrm>
                  <a:off x="0" y="-1"/>
                  <a:ext cx="1700001" cy="3070299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" name="Text Box 42"/>
              <p:cNvSpPr txBox="1"/>
              <p:nvPr/>
            </p:nvSpPr>
            <p:spPr>
              <a:xfrm>
                <a:off x="53604" y="2594417"/>
                <a:ext cx="1646397" cy="600829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0" tIns="9144" rIns="0" bIns="914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Serious viral infections in </a:t>
                </a:r>
                <a:r>
                  <a:rPr lang="en-US" sz="1000" b="1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Minn</a:t>
                </a:r>
                <a:r>
                  <a:rPr lang="en-US" sz="10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SR GVHD patients treated with topical steroids (blue, n=69) or systemic steroids (pink, n=108)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" name="Text Box 45"/>
            <p:cNvSpPr txBox="1"/>
            <p:nvPr/>
          </p:nvSpPr>
          <p:spPr>
            <a:xfrm>
              <a:off x="151529" y="1342861"/>
              <a:ext cx="119448" cy="156519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txBody>
            <a:bodyPr rot="0" spcFirstLastPara="0" vert="horz" wrap="square" lIns="0" tIns="9144" rIns="0" bIns="914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25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319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 &amp; Significance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5901"/>
            <a:ext cx="11277600" cy="4648200"/>
          </a:xfrm>
        </p:spPr>
        <p:txBody>
          <a:bodyPr>
            <a:normAutofit/>
          </a:bodyPr>
          <a:lstStyle/>
          <a:p>
            <a:pPr marL="514350"/>
            <a:r>
              <a:rPr lang="en-US" sz="2400" dirty="0"/>
              <a:t>Low risk GVHD can be identified at onset by clinical (</a:t>
            </a:r>
            <a:r>
              <a:rPr lang="en-US" sz="2400" dirty="0" err="1"/>
              <a:t>Minn</a:t>
            </a:r>
            <a:r>
              <a:rPr lang="en-US" sz="2400" dirty="0"/>
              <a:t> </a:t>
            </a:r>
            <a:r>
              <a:rPr lang="en-US" sz="2400" dirty="0" err="1"/>
              <a:t>std</a:t>
            </a:r>
            <a:r>
              <a:rPr lang="en-US" sz="2400" dirty="0"/>
              <a:t> risk) and biomarker criteria (AA1)</a:t>
            </a:r>
          </a:p>
          <a:p>
            <a:pPr marL="914400" lvl="1"/>
            <a:r>
              <a:rPr lang="en-US" sz="2000" dirty="0"/>
              <a:t>60% of all GVHD</a:t>
            </a:r>
          </a:p>
          <a:p>
            <a:pPr marL="914400" lvl="1"/>
            <a:r>
              <a:rPr lang="en-US" sz="2000" dirty="0"/>
              <a:t>Current practice: response to steroid treatment: 81%, NRM 5%</a:t>
            </a:r>
          </a:p>
          <a:p>
            <a:pPr marL="914400" lvl="1"/>
            <a:r>
              <a:rPr lang="en-US" sz="2000" dirty="0"/>
              <a:t>Non steroid treatment feasible (sirolimus); other options include JAK inhibitors </a:t>
            </a:r>
          </a:p>
          <a:p>
            <a:pPr marL="514350"/>
            <a:r>
              <a:rPr lang="en-US" sz="2400" dirty="0"/>
              <a:t>MAGIC algorithm validated as treatment response biomarker</a:t>
            </a:r>
          </a:p>
          <a:p>
            <a:pPr marL="914400" lvl="1"/>
            <a:r>
              <a:rPr lang="en-US" sz="2000" dirty="0"/>
              <a:t>Serial monitoring for two weeks by clinical and biomarker response identifies a large subset of “ultra-low risk” patients with exceptional outcomes</a:t>
            </a:r>
          </a:p>
          <a:p>
            <a:pPr marL="914400" lvl="1"/>
            <a:r>
              <a:rPr lang="en-US" sz="2000" dirty="0"/>
              <a:t>Response rate: 91%, NRM 2%</a:t>
            </a:r>
          </a:p>
          <a:p>
            <a:pPr marL="914400" lvl="1"/>
            <a:r>
              <a:rPr lang="en-US" sz="2000" dirty="0"/>
              <a:t>Ultra-low risk GVHD: 40% of all GVHD</a:t>
            </a:r>
          </a:p>
          <a:p>
            <a:pPr marL="914400" lvl="1"/>
            <a:r>
              <a:rPr lang="en-US" sz="2000" dirty="0"/>
              <a:t>Candidates for structured rapid steroid taper guided by continuous BM and clinical response with discontinuation (physiologic doses) in 4 weeks</a:t>
            </a:r>
          </a:p>
          <a:p>
            <a:pPr marL="914400" lvl="1"/>
            <a:endParaRPr lang="en-US" sz="2000" dirty="0"/>
          </a:p>
          <a:p>
            <a:pPr marL="51435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6324602"/>
            <a:ext cx="6310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Pidala Blood 2020, Srinagesh Blood </a:t>
            </a:r>
            <a:r>
              <a:rPr lang="en-US" sz="1400" dirty="0" err="1"/>
              <a:t>Adv</a:t>
            </a:r>
            <a:r>
              <a:rPr lang="en-US" sz="1400" dirty="0"/>
              <a:t> 2019, unpublished MAGIC data</a:t>
            </a:r>
          </a:p>
        </p:txBody>
      </p:sp>
    </p:spTree>
    <p:extLst>
      <p:ext uri="{BB962C8B-B14F-4D97-AF65-F5344CB8AC3E}">
        <p14:creationId xmlns:p14="http://schemas.microsoft.com/office/powerpoint/2010/main" val="111705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Trial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Randomized phase 2 trial comparing steroid-free treatment to guided rapid steroid taper</a:t>
            </a:r>
          </a:p>
          <a:p>
            <a:r>
              <a:rPr lang="en-US" sz="2800" dirty="0"/>
              <a:t>Key inclusion criteria: Low risk GVHD that requires </a:t>
            </a:r>
            <a:r>
              <a:rPr lang="en-US" sz="2800" dirty="0" err="1"/>
              <a:t>tx</a:t>
            </a:r>
            <a:r>
              <a:rPr lang="en-US" sz="2800" dirty="0"/>
              <a:t> w/ steroids</a:t>
            </a:r>
          </a:p>
          <a:p>
            <a:pPr lvl="1"/>
            <a:r>
              <a:rPr lang="en-US" sz="2400" dirty="0"/>
              <a:t>Exclude grade I GVHD and isolated UGI GVHD</a:t>
            </a:r>
          </a:p>
          <a:p>
            <a:r>
              <a:rPr lang="en-US" sz="2800" dirty="0"/>
              <a:t>Endpoints: ORR, serious virus infections, PROs, cumulative steroid dose, time to d/c of IST</a:t>
            </a:r>
          </a:p>
          <a:p>
            <a:endParaRPr lang="en-US" sz="2800" dirty="0"/>
          </a:p>
          <a:p>
            <a:endParaRPr lang="en-US" sz="2800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2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Feasibility &amp;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Real-time biomarker screening is feasible (BMT CTN, MAGIC)</a:t>
            </a:r>
          </a:p>
          <a:p>
            <a:r>
              <a:rPr lang="en-US" sz="2400" dirty="0"/>
              <a:t>Low risk GVHD: </a:t>
            </a:r>
          </a:p>
          <a:p>
            <a:pPr lvl="1"/>
            <a:r>
              <a:rPr lang="en-US" sz="2000" dirty="0"/>
              <a:t>60% of all GVHD, large numbers of patients available for screening</a:t>
            </a:r>
          </a:p>
          <a:p>
            <a:r>
              <a:rPr lang="en-US" sz="2400" dirty="0"/>
              <a:t>Guided tapers: </a:t>
            </a:r>
          </a:p>
          <a:p>
            <a:pPr lvl="1"/>
            <a:r>
              <a:rPr lang="en-US" sz="2000" dirty="0"/>
              <a:t>Poor adherence to “recommended” steroid tapers</a:t>
            </a:r>
          </a:p>
          <a:p>
            <a:pPr lvl="1"/>
            <a:r>
              <a:rPr lang="en-US" sz="2000" dirty="0"/>
              <a:t>inform centers of weekly steroid dose based on clinical and BM results for better adherence</a:t>
            </a:r>
          </a:p>
          <a:p>
            <a:r>
              <a:rPr lang="en-US" sz="2400" dirty="0"/>
              <a:t>BMT CTN 1501 required 120 patients for randomized phase 2 (ORR endpoint)</a:t>
            </a:r>
          </a:p>
          <a:p>
            <a:endParaRPr lang="en-US" sz="2400" b="1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50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External Review &amp; Online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Reduction in steroid use is important</a:t>
            </a:r>
          </a:p>
          <a:p>
            <a:pPr lvl="1"/>
            <a:r>
              <a:rPr lang="en-US" sz="2000" dirty="0"/>
              <a:t>Some reviewers felt steroids are already tapered rapidly but multicenter data shows that rapid tapers are infrequent</a:t>
            </a:r>
          </a:p>
          <a:p>
            <a:r>
              <a:rPr lang="en-US" sz="2400" dirty="0"/>
              <a:t>Testing two “unknown” strategies at same time is problematic</a:t>
            </a:r>
          </a:p>
          <a:p>
            <a:pPr lvl="1"/>
            <a:r>
              <a:rPr lang="en-US" sz="2000" dirty="0"/>
              <a:t>Randomized phase 2 to move best options forward</a:t>
            </a:r>
          </a:p>
          <a:p>
            <a:r>
              <a:rPr lang="en-US" sz="2400" dirty="0"/>
              <a:t>Toxicity endpoints (e.g. infections or PROs) should be LR trial primary endpoints </a:t>
            </a:r>
          </a:p>
          <a:p>
            <a:r>
              <a:rPr lang="en-US" sz="2400" dirty="0"/>
              <a:t>No prophylaxis concepts</a:t>
            </a:r>
          </a:p>
          <a:p>
            <a:pPr lvl="1"/>
            <a:r>
              <a:rPr lang="en-US" sz="2000" dirty="0"/>
              <a:t>Prophylaxis is important but committee felt the greatest need was in treatment</a:t>
            </a:r>
          </a:p>
          <a:p>
            <a:pPr lvl="1"/>
            <a:endParaRPr lang="en-US" sz="2000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27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Conflict of Interest Disclosure</a:t>
            </a:r>
            <a:endParaRPr lang="en-US" alt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1600200"/>
            <a:ext cx="10759643" cy="426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000" kern="1200">
                <a:solidFill>
                  <a:srgbClr val="000000"/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600" kern="1200">
                <a:solidFill>
                  <a:srgbClr val="000000"/>
                </a:solidFill>
                <a:latin typeface="+mj-lt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000000"/>
                </a:solidFill>
                <a:latin typeface="+mj-lt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000000"/>
                </a:solidFill>
                <a:latin typeface="+mj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000000"/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cs typeface="Arial" charset="0"/>
              </a:rPr>
              <a:t>GVHD biomarkers patent, consulting/research funding from </a:t>
            </a:r>
            <a:r>
              <a:rPr lang="en-US" altLang="en-US" dirty="0" err="1">
                <a:cs typeface="Arial" charset="0"/>
              </a:rPr>
              <a:t>Incyte</a:t>
            </a:r>
            <a:endParaRPr lang="en-US" altLang="en-US" dirty="0">
              <a:cs typeface="Arial" charset="0"/>
            </a:endParaRPr>
          </a:p>
          <a:p>
            <a:pPr marL="0" indent="0" algn="ctr" eaLnBrk="1" hangingPunct="1">
              <a:buNone/>
              <a:defRPr/>
            </a:pPr>
            <a:endParaRPr lang="en-US" altLang="en-US" sz="3400" dirty="0">
              <a:cs typeface="Arial" charset="0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9A98D76-1530-4196-841F-D12179253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670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6186F4C8-FC28-4029-B45A-18D37279C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356351"/>
            <a:ext cx="609600" cy="365125"/>
          </a:xfrm>
        </p:spPr>
        <p:txBody>
          <a:bodyPr/>
          <a:lstStyle/>
          <a:p>
            <a:fld id="{23A446DA-D2FC-491E-A26B-6B2D41D5575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307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95600" y="2179638"/>
            <a:ext cx="8229600" cy="1249362"/>
          </a:xfrm>
        </p:spPr>
        <p:txBody>
          <a:bodyPr>
            <a:noAutofit/>
          </a:bodyPr>
          <a:lstStyle/>
          <a:p>
            <a:br>
              <a:rPr lang="en-US" sz="8000" dirty="0"/>
            </a:br>
            <a:br>
              <a:rPr lang="en-US" sz="8000" dirty="0"/>
            </a:br>
            <a:r>
              <a:rPr lang="en-US" sz="8000" dirty="0"/>
              <a:t>Q&amp;A Session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0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893519"/>
              </p:ext>
            </p:extLst>
          </p:nvPr>
        </p:nvGraphicFramePr>
        <p:xfrm>
          <a:off x="1447800" y="838200"/>
          <a:ext cx="96774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86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spcBef>
                          <a:spcPts val="0"/>
                        </a:spcBef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862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John Levine,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Mount Sinai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862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Amin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Alousi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MD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Anderson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862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Brian Betts </a:t>
                      </a:r>
                      <a:endParaRPr lang="en-US" altLang="en-US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Minnesota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862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Javier Bolanos-Meade</a:t>
                      </a:r>
                      <a:endParaRPr lang="en-US" altLang="en-US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Johns Hopkins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999416"/>
                  </a:ext>
                </a:extLst>
              </a:tr>
              <a:tr h="386862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Corey Cutler</a:t>
                      </a:r>
                      <a:endParaRPr lang="en-US" altLang="en-US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Dana Farber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327332"/>
                  </a:ext>
                </a:extLst>
              </a:tr>
              <a:tr h="386862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Mary Flowers</a:t>
                      </a:r>
                      <a:endParaRPr lang="en-US" altLang="en-US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Fred Hutchinson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499529"/>
                  </a:ext>
                </a:extLst>
              </a:tr>
              <a:tr h="386862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Steve</a:t>
                      </a:r>
                      <a:r>
                        <a:rPr lang="en-US" sz="2000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Pavletic</a:t>
                      </a:r>
                      <a:endParaRPr lang="en-US" altLang="en-US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862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Doris Ponce</a:t>
                      </a:r>
                      <a:endParaRPr lang="en-US" altLang="en-US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Memorial Sloan-Kettering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Cancer Center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6862">
                <a:tc>
                  <a:txBody>
                    <a:bodyPr/>
                    <a:lstStyle/>
                    <a:p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Iskra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Pusic</a:t>
                      </a:r>
                      <a:endParaRPr lang="en-US" altLang="en-US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Washington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University in St. Louis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6862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Jennifer Whangbo </a:t>
                      </a:r>
                      <a:endParaRPr lang="en-US" altLang="en-US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Boston Children’s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Rick Jones </a:t>
                      </a:r>
                      <a:endParaRPr lang="en-US" altLang="en-US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DCC liaison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Haesook Kim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Clinical Trials Design Liaison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6751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24210"/>
            <a:ext cx="11734800" cy="60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o"/>
              <a:defRPr sz="23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15000"/>
              </a:spcBef>
              <a:buChar char="–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15000"/>
              </a:spcBef>
              <a:buChar char="»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lnSpc>
                <a:spcPct val="98000"/>
              </a:lnSpc>
              <a:spcBef>
                <a:spcPct val="0"/>
              </a:spcBef>
              <a:buClrTx/>
            </a:pPr>
            <a:r>
              <a:rPr lang="en-US" altLang="en-US" sz="3400" b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BMT CTN 2021 SOSS: GVHD Committee	</a:t>
            </a:r>
          </a:p>
        </p:txBody>
      </p:sp>
    </p:spTree>
    <p:extLst>
      <p:ext uri="{BB962C8B-B14F-4D97-AF65-F5344CB8AC3E}">
        <p14:creationId xmlns:p14="http://schemas.microsoft.com/office/powerpoint/2010/main" val="2275158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Proposed Study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Treatment of High Risk GVHD by Targeting GI Epithelium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Minimize Treatment Toxicity for Low Risk Acute GVHD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Pre-emption of Moderate to Severe Chronic GVHD (to be presented during regimen related toxicity session)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dirty="0"/>
          </a:p>
          <a:p>
            <a:pPr marL="0" lvl="0" indent="0">
              <a:buNone/>
            </a:pPr>
            <a:r>
              <a:rPr lang="en-US" sz="2400" b="1" dirty="0"/>
              <a:t>Overall strategy for acute GVHD: target the problem of under-treatment of high risk GVHD and over-treatment of low risk GVHD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9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High Risk GVHD: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Treatments that repair damage to the GI tract will increase overall response rates and decrease non-relapse mortality (NRM) in patients with HR GVHD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/>
              <a:t>Importance to Field: </a:t>
            </a:r>
          </a:p>
          <a:p>
            <a:pPr marL="0" indent="0">
              <a:buNone/>
            </a:pPr>
            <a:r>
              <a:rPr lang="en-US" sz="2400" dirty="0"/>
              <a:t>Ongoing major cause of mortality</a:t>
            </a:r>
          </a:p>
          <a:p>
            <a:pPr marL="0" indent="0">
              <a:buNone/>
            </a:pPr>
            <a:r>
              <a:rPr lang="en-US" sz="2400" dirty="0"/>
              <a:t>Current treatments inadequate</a:t>
            </a:r>
          </a:p>
          <a:p>
            <a:pPr marL="0" indent="0">
              <a:buNone/>
            </a:pPr>
            <a:r>
              <a:rPr lang="en-US" sz="2400" dirty="0" err="1"/>
              <a:t>Immunosuppressives</a:t>
            </a:r>
            <a:r>
              <a:rPr lang="en-US" sz="2400" dirty="0"/>
              <a:t> increase risk for infections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31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 &amp; Significance (1/5)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485901"/>
            <a:ext cx="11468100" cy="4648200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400" dirty="0"/>
              <a:t>GVHD mortality is driven by treatment resistant GI GVHD</a:t>
            </a:r>
          </a:p>
          <a:p>
            <a:pPr marL="857250" lvl="1"/>
            <a:r>
              <a:rPr lang="en-US" sz="2000" dirty="0"/>
              <a:t>High risk patients can be identified at onset by clinical and/or biomarker risk factors</a:t>
            </a:r>
          </a:p>
          <a:p>
            <a:pPr marL="857250" lvl="1"/>
            <a:r>
              <a:rPr lang="en-US" sz="2000" dirty="0"/>
              <a:t>Clinical: Minnesota high risk (moderate-severe GI GVHD or multi-organ involvement)</a:t>
            </a:r>
          </a:p>
          <a:p>
            <a:pPr marL="857250" lvl="1"/>
            <a:r>
              <a:rPr lang="en-US" sz="2000" dirty="0"/>
              <a:t>Biomarkers (MAGIC algorithm): ST2 + REG3 (tissue injury biomarkers) = semi-quantitative measure of GI injury</a:t>
            </a:r>
          </a:p>
          <a:p>
            <a:pPr marL="857250" lvl="1"/>
            <a:r>
              <a:rPr lang="en-US" sz="2000" dirty="0"/>
              <a:t>Ann Arbor 2/3 accounts for 75% of GVHD related NRM, 35% of pts</a:t>
            </a:r>
          </a:p>
          <a:p>
            <a:pPr marL="857250" lvl="1"/>
            <a:r>
              <a:rPr lang="en-US" sz="2000" dirty="0"/>
              <a:t>AA2/3 vs AA1: Day 28 ORR: 57% vs 78%, p&lt;0.001; 12m NRM: 36% vs 12%, p&lt;0.001</a:t>
            </a:r>
          </a:p>
          <a:p>
            <a:pPr marL="857250" lvl="1"/>
            <a:endParaRPr lang="en-US" sz="2000" dirty="0"/>
          </a:p>
          <a:p>
            <a:pPr marL="628650" indent="-457200">
              <a:buAutoNum type="arabicPeriod" startAt="2"/>
            </a:pPr>
            <a:r>
              <a:rPr lang="en-US" sz="2400" dirty="0"/>
              <a:t>Intensified immunosuppression has not improved GVHD outcomes, </a:t>
            </a:r>
            <a:r>
              <a:rPr lang="en-US" sz="2400" dirty="0" err="1"/>
              <a:t>e.g</a:t>
            </a:r>
            <a:r>
              <a:rPr lang="en-US" sz="2400" dirty="0"/>
              <a:t> BMT CTN “pick the winner” or MMF vs placebo</a:t>
            </a:r>
          </a:p>
          <a:p>
            <a:pPr marL="914400" lvl="1" indent="-342900"/>
            <a:r>
              <a:rPr lang="en-US" sz="2000" dirty="0"/>
              <a:t>Target tissue regeneration can be impaired by prolonged steroid therapy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6477000"/>
            <a:ext cx="7229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Macmillan BBMT 2015, Hartwell JCI Insight 2017, </a:t>
            </a:r>
            <a:r>
              <a:rPr lang="en-US" dirty="0" err="1"/>
              <a:t>Toubai</a:t>
            </a:r>
            <a:r>
              <a:rPr lang="en-US" dirty="0"/>
              <a:t> Blood 2020</a:t>
            </a:r>
          </a:p>
        </p:txBody>
      </p:sp>
    </p:spTree>
    <p:extLst>
      <p:ext uri="{BB962C8B-B14F-4D97-AF65-F5344CB8AC3E}">
        <p14:creationId xmlns:p14="http://schemas.microsoft.com/office/powerpoint/2010/main" val="370436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 &amp; Significance (2/5)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6625" y="1524000"/>
            <a:ext cx="5418375" cy="239027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418075" y="6368756"/>
            <a:ext cx="282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Wu Trends </a:t>
            </a:r>
            <a:r>
              <a:rPr lang="en-US" dirty="0" err="1"/>
              <a:t>Immunol</a:t>
            </a:r>
            <a:r>
              <a:rPr lang="en-US" dirty="0"/>
              <a:t> 2017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21512" y="2819399"/>
            <a:ext cx="1417288" cy="10387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" y="2053188"/>
            <a:ext cx="3185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Target tissue resilience</a:t>
            </a:r>
          </a:p>
          <a:p>
            <a:r>
              <a:rPr lang="en-US" dirty="0"/>
              <a:t>regulates treatment response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51349" y="3276600"/>
            <a:ext cx="1467068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b">
            <a:spAutoFit/>
          </a:bodyPr>
          <a:lstStyle/>
          <a:p>
            <a:r>
              <a:rPr lang="en-US" sz="1000" b="1" dirty="0"/>
              <a:t>Low tissue resilience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01482" y="1628552"/>
            <a:ext cx="1495922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b">
            <a:spAutoFit/>
          </a:bodyPr>
          <a:lstStyle/>
          <a:p>
            <a:r>
              <a:rPr lang="en-US" sz="1000" b="1" dirty="0"/>
              <a:t>High tissue resilience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400800" y="4300599"/>
            <a:ext cx="2859213" cy="575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rgbClr val="000000"/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rgbClr val="000000"/>
                </a:solidFill>
                <a:latin typeface="+mj-lt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0000"/>
                </a:solidFill>
                <a:latin typeface="+mj-lt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0000"/>
                </a:solidFill>
                <a:latin typeface="+mj-lt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0000"/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dirty="0"/>
              <a:t>Promote GI tissue repair:</a:t>
            </a:r>
          </a:p>
          <a:p>
            <a:pPr marL="0" indent="0">
              <a:buNone/>
            </a:pPr>
            <a:r>
              <a:rPr lang="en-US" sz="1700" dirty="0"/>
              <a:t>non-immunosuppressive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7696200" y="3419072"/>
            <a:ext cx="0" cy="87811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81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114" y="1447800"/>
            <a:ext cx="8519886" cy="5251905"/>
          </a:xfrm>
        </p:spPr>
        <p:txBody>
          <a:bodyPr>
            <a:normAutofit/>
          </a:bodyPr>
          <a:lstStyle/>
          <a:p>
            <a:r>
              <a:rPr lang="en-US" sz="2400" dirty="0"/>
              <a:t>IL-22 receptor expressed on GI tissue epithelium and promotes cell survival</a:t>
            </a:r>
          </a:p>
          <a:p>
            <a:r>
              <a:rPr lang="en-US" sz="2400" dirty="0"/>
              <a:t>GVHD leads to loss of IL-22-producing host cells </a:t>
            </a:r>
          </a:p>
          <a:p>
            <a:r>
              <a:rPr lang="en-US" sz="2400" dirty="0"/>
              <a:t>IL-22 reversed loss of intestinal stem cells (ISCs) in established GVHD (murine model) </a:t>
            </a:r>
            <a:r>
              <a:rPr lang="en-US" sz="2400" b="1" dirty="0"/>
              <a:t>(FIGURE)</a:t>
            </a:r>
            <a:endParaRPr lang="en-US" sz="2400" dirty="0"/>
          </a:p>
          <a:p>
            <a:r>
              <a:rPr lang="en-US" sz="2400" dirty="0"/>
              <a:t>F</a:t>
            </a:r>
            <a:r>
              <a:rPr lang="en-US" sz="2400" dirty="0">
                <a:cs typeface="Arial"/>
              </a:rPr>
              <a:t>-652: recombinant fusion protein: human IL-22 dimer and IgG2 Fc, longer half-life than human IL-22</a:t>
            </a:r>
          </a:p>
          <a:p>
            <a:r>
              <a:rPr lang="en-US" sz="2400" dirty="0">
                <a:cs typeface="Arial"/>
              </a:rPr>
              <a:t>Phase 2 trial: 27 pts, GI GVHD (1-4), 4 weekly doses</a:t>
            </a:r>
          </a:p>
          <a:p>
            <a:pPr lvl="1"/>
            <a:r>
              <a:rPr lang="en-US" sz="2000" dirty="0">
                <a:cs typeface="Arial"/>
              </a:rPr>
              <a:t>Day 28 ORR: 70% (19/27); AA2/3 68% (13/19)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 &amp; Significance (3/5)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5766" b="1926"/>
          <a:stretch/>
        </p:blipFill>
        <p:spPr>
          <a:xfrm>
            <a:off x="8999023" y="1462314"/>
            <a:ext cx="2278577" cy="21945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flipH="1">
            <a:off x="6522719" y="6172200"/>
            <a:ext cx="521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Lindemans</a:t>
            </a:r>
            <a:r>
              <a:rPr lang="en-US" dirty="0"/>
              <a:t> Nature 2015, Ponce ASTCT 2020</a:t>
            </a:r>
          </a:p>
        </p:txBody>
      </p:sp>
    </p:spTree>
    <p:extLst>
      <p:ext uri="{BB962C8B-B14F-4D97-AF65-F5344CB8AC3E}">
        <p14:creationId xmlns:p14="http://schemas.microsoft.com/office/powerpoint/2010/main" val="416307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0346"/>
            <a:ext cx="6397172" cy="5251905"/>
          </a:xfrm>
        </p:spPr>
        <p:txBody>
          <a:bodyPr>
            <a:normAutofit/>
          </a:bodyPr>
          <a:lstStyle/>
          <a:p>
            <a:r>
              <a:rPr lang="en-US" sz="2400" dirty="0"/>
              <a:t>Cytokine inflammatory death mediated by RIPK1</a:t>
            </a:r>
            <a:endParaRPr lang="en-US" sz="2000" dirty="0"/>
          </a:p>
          <a:p>
            <a:r>
              <a:rPr lang="en-US" sz="2400" dirty="0"/>
              <a:t>Inhibition of RIPK1 by necrostatin-1s improves survival and protects ISCs in a murine GVHD model </a:t>
            </a:r>
            <a:r>
              <a:rPr lang="en-US" sz="2400" b="1" dirty="0"/>
              <a:t>(FIGURE)</a:t>
            </a:r>
            <a:endParaRPr lang="en-US" sz="2400" dirty="0"/>
          </a:p>
          <a:p>
            <a:r>
              <a:rPr lang="en-US" sz="2400" dirty="0"/>
              <a:t>RIPK1 inhibitors in clinical trials for IBD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 &amp; Significance (4/5)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46DA-D2FC-491E-A26B-6B2D41D5575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45999"/>
            <a:ext cx="5029200" cy="2400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87588" y="6248400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Ferrara lab, unpublished data</a:t>
            </a:r>
          </a:p>
        </p:txBody>
      </p:sp>
    </p:spTree>
    <p:extLst>
      <p:ext uri="{BB962C8B-B14F-4D97-AF65-F5344CB8AC3E}">
        <p14:creationId xmlns:p14="http://schemas.microsoft.com/office/powerpoint/2010/main" val="259968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DFDFD"/>
      </a:lt1>
      <a:dk2>
        <a:srgbClr val="000000"/>
      </a:dk2>
      <a:lt2>
        <a:srgbClr val="000000"/>
      </a:lt2>
      <a:accent1>
        <a:srgbClr val="693C74"/>
      </a:accent1>
      <a:accent2>
        <a:srgbClr val="63A70A"/>
      </a:accent2>
      <a:accent3>
        <a:srgbClr val="00A0DD"/>
      </a:accent3>
      <a:accent4>
        <a:srgbClr val="EA7200"/>
      </a:accent4>
      <a:accent5>
        <a:srgbClr val="0079C1"/>
      </a:accent5>
      <a:accent6>
        <a:srgbClr val="F6B331"/>
      </a:accent6>
      <a:hlink>
        <a:srgbClr val="0079C1"/>
      </a:hlink>
      <a:folHlink>
        <a:srgbClr val="00A1D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8825</TotalTime>
  <Words>1436</Words>
  <Application>Microsoft Office PowerPoint</Application>
  <PresentationFormat>Widescreen</PresentationFormat>
  <Paragraphs>206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Tahoma</vt:lpstr>
      <vt:lpstr>Wingdings</vt:lpstr>
      <vt:lpstr>Office Theme</vt:lpstr>
      <vt:lpstr>PowerPoint Presentation</vt:lpstr>
      <vt:lpstr>Conflict of Interest Disclosure</vt:lpstr>
      <vt:lpstr>PowerPoint Presentation</vt:lpstr>
      <vt:lpstr>Proposed Study Concepts</vt:lpstr>
      <vt:lpstr>High Risk GVHD: Hypothesis</vt:lpstr>
      <vt:lpstr>Background &amp; Significance (1/5)</vt:lpstr>
      <vt:lpstr>Background &amp; Significance (2/5)</vt:lpstr>
      <vt:lpstr>Background &amp; Significance (3/5)</vt:lpstr>
      <vt:lpstr>Background &amp; Significance (4/5)</vt:lpstr>
      <vt:lpstr>Background &amp; Significance (5/5)</vt:lpstr>
      <vt:lpstr>Trial Design</vt:lpstr>
      <vt:lpstr>Feasibility &amp; Logistics</vt:lpstr>
      <vt:lpstr>External Review &amp; Online Feedback</vt:lpstr>
      <vt:lpstr>Low Risk GVHD: Hypothesis</vt:lpstr>
      <vt:lpstr>Background &amp; Significance (1/2)</vt:lpstr>
      <vt:lpstr>Background &amp; Significance (2/2)</vt:lpstr>
      <vt:lpstr>Trial Design</vt:lpstr>
      <vt:lpstr>Feasibility &amp; Logistics</vt:lpstr>
      <vt:lpstr>External Review &amp; Online Feedback</vt:lpstr>
      <vt:lpstr>  Q&amp;A Session</vt:lpstr>
    </vt:vector>
  </TitlesOfParts>
  <Company>NMDP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mkolb</dc:creator>
  <cp:lastModifiedBy>Amy Foley</cp:lastModifiedBy>
  <cp:revision>508</cp:revision>
  <dcterms:created xsi:type="dcterms:W3CDTF">2013-11-19T17:32:59Z</dcterms:created>
  <dcterms:modified xsi:type="dcterms:W3CDTF">2021-03-19T19:25:16Z</dcterms:modified>
</cp:coreProperties>
</file>