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81" r:id="rId2"/>
    <p:sldId id="297" r:id="rId3"/>
    <p:sldId id="257" r:id="rId4"/>
    <p:sldId id="329" r:id="rId5"/>
    <p:sldId id="3337" r:id="rId6"/>
    <p:sldId id="300" r:id="rId7"/>
    <p:sldId id="291" r:id="rId8"/>
    <p:sldId id="288" r:id="rId9"/>
    <p:sldId id="272" r:id="rId10"/>
    <p:sldId id="287" r:id="rId11"/>
    <p:sldId id="258" r:id="rId12"/>
    <p:sldId id="299" r:id="rId13"/>
    <p:sldId id="259" r:id="rId14"/>
    <p:sldId id="4066" r:id="rId15"/>
    <p:sldId id="4067" r:id="rId16"/>
    <p:sldId id="4068" r:id="rId17"/>
    <p:sldId id="290" r:id="rId18"/>
    <p:sldId id="27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88C2"/>
    <a:srgbClr val="7C4789"/>
    <a:srgbClr val="000000"/>
    <a:srgbClr val="693C74"/>
    <a:srgbClr val="FDFDFD"/>
    <a:srgbClr val="6D6C6E"/>
    <a:srgbClr val="757478"/>
    <a:srgbClr val="5E346A"/>
    <a:srgbClr val="412648"/>
    <a:srgbClr val="452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92249" autoAdjust="0"/>
  </p:normalViewPr>
  <p:slideViewPr>
    <p:cSldViewPr>
      <p:cViewPr varScale="1">
        <p:scale>
          <a:sx n="101" d="100"/>
          <a:sy n="101" d="100"/>
        </p:scale>
        <p:origin x="1002" y="114"/>
      </p:cViewPr>
      <p:guideLst>
        <p:guide orient="horz" pos="2160"/>
        <p:guide pos="3840"/>
      </p:guideLst>
    </p:cSldViewPr>
  </p:slideViewPr>
  <p:notesTextViewPr>
    <p:cViewPr>
      <p:scale>
        <a:sx n="100" d="100"/>
        <a:sy n="100" d="100"/>
      </p:scale>
      <p:origin x="0" y="0"/>
    </p:cViewPr>
  </p:notesTextViewPr>
  <p:notesViewPr>
    <p:cSldViewPr>
      <p:cViewPr varScale="1">
        <p:scale>
          <a:sx n="79" d="100"/>
          <a:sy n="79" d="100"/>
        </p:scale>
        <p:origin x="20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49EE12-014D-4C5E-922A-65C59716680B}" type="datetimeFigureOut">
              <a:rPr lang="en-US" smtClean="0"/>
              <a:t>3/5/2021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0EC5EB-3478-4A3B-80D9-1C6C4DFF8069}" type="slidenum">
              <a:rPr lang="en-US" smtClean="0"/>
              <a:t>‹#›</a:t>
            </a:fld>
            <a:endParaRPr lang="en-US"/>
          </a:p>
        </p:txBody>
      </p:sp>
    </p:spTree>
    <p:extLst>
      <p:ext uri="{BB962C8B-B14F-4D97-AF65-F5344CB8AC3E}">
        <p14:creationId xmlns:p14="http://schemas.microsoft.com/office/powerpoint/2010/main" val="18937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638929-D2C5-460C-8FB7-3821CBAD192F}" type="datetimeFigureOut">
              <a:rPr lang="en-US" smtClean="0"/>
              <a:pPr/>
              <a:t>3/5/2021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2811B2F-B7A4-4416-8D41-02EBE22E8F09}" type="slidenum">
              <a:rPr lang="en-US" smtClean="0"/>
              <a:pPr/>
              <a:t>‹#›</a:t>
            </a:fld>
            <a:endParaRPr lang="en-US"/>
          </a:p>
        </p:txBody>
      </p:sp>
    </p:spTree>
    <p:extLst>
      <p:ext uri="{BB962C8B-B14F-4D97-AF65-F5344CB8AC3E}">
        <p14:creationId xmlns:p14="http://schemas.microsoft.com/office/powerpoint/2010/main" val="274263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alibri" panose="020F0502020204030204" pitchFamily="34" charset="0"/>
                <a:cs typeface="Calibri" panose="020F0502020204030204" pitchFamily="34" charset="0"/>
              </a:rPr>
              <a:t>No VOEs</a:t>
            </a:r>
            <a:r>
              <a:rPr lang="en-US" sz="1200" baseline="30000">
                <a:solidFill>
                  <a:prstClr val="black"/>
                </a:solidFill>
                <a:latin typeface="Calibri" panose="020F0502020204030204" pitchFamily="34" charset="0"/>
                <a:cs typeface="Calibri" panose="020F0502020204030204" pitchFamily="34" charset="0"/>
              </a:rPr>
              <a:t>*</a:t>
            </a:r>
            <a:r>
              <a:rPr lang="en-US" sz="1200">
                <a:solidFill>
                  <a:prstClr val="black"/>
                </a:solidFill>
                <a:latin typeface="Calibri" panose="020F0502020204030204" pitchFamily="34" charset="0"/>
                <a:cs typeface="Calibri" panose="020F0502020204030204" pitchFamily="34" charset="0"/>
              </a:rPr>
              <a:t> occurred after stabilization of HbA</a:t>
            </a:r>
            <a:r>
              <a:rPr lang="en-US" sz="1200" baseline="30000">
                <a:solidFill>
                  <a:prstClr val="black"/>
                </a:solidFill>
                <a:latin typeface="Calibri" panose="020F0502020204030204" pitchFamily="34" charset="0"/>
                <a:cs typeface="Calibri" panose="020F0502020204030204" pitchFamily="34" charset="0"/>
              </a:rPr>
              <a:t>T87Q </a:t>
            </a:r>
            <a:r>
              <a:rPr lang="en-US" sz="1200">
                <a:solidFill>
                  <a:prstClr val="black"/>
                </a:solidFill>
                <a:latin typeface="Calibri" panose="020F0502020204030204" pitchFamily="34" charset="0"/>
                <a:cs typeface="Calibri" panose="020F0502020204030204" pitchFamily="34" charset="0"/>
              </a:rPr>
              <a:t>expression</a:t>
            </a:r>
            <a:r>
              <a:rPr lang="en-US" sz="1200" kern="0" baseline="30000">
                <a:solidFill>
                  <a:prstClr val="black"/>
                </a:solidFill>
                <a:latin typeface="Calibri" panose="020F0502020204030204" pitchFamily="34" charset="0"/>
                <a:cs typeface="Calibri" panose="020F0502020204030204" pitchFamily="34" charset="0"/>
              </a:rPr>
              <a:t>†</a:t>
            </a:r>
            <a:r>
              <a:rPr lang="en-US" sz="1200">
                <a:solidFill>
                  <a:prstClr val="black"/>
                </a:solidFill>
                <a:latin typeface="Calibri" panose="020F0502020204030204" pitchFamily="34" charset="0"/>
                <a:cs typeface="Calibri" panose="020F0502020204030204" pitchFamily="34" charset="0"/>
              </a:rPr>
              <a:t> (last VOE at Day 22 post-</a:t>
            </a:r>
            <a:r>
              <a:rPr lang="en-US" sz="1200" err="1">
                <a:solidFill>
                  <a:prstClr val="black"/>
                </a:solidFill>
                <a:latin typeface="Calibri" panose="020F0502020204030204" pitchFamily="34" charset="0"/>
                <a:cs typeface="Calibri" panose="020F0502020204030204" pitchFamily="34" charset="0"/>
              </a:rPr>
              <a:t>LentiGlobin</a:t>
            </a:r>
            <a:r>
              <a:rPr lang="en-US" sz="1200">
                <a:solidFill>
                  <a:prstClr val="black"/>
                </a:solidFill>
                <a:latin typeface="Calibri" panose="020F0502020204030204" pitchFamily="34" charset="0"/>
                <a:cs typeface="Calibri" panose="020F0502020204030204" pitchFamily="34" charset="0"/>
              </a:rPr>
              <a:t> infusion)</a:t>
            </a:r>
          </a:p>
        </p:txBody>
      </p:sp>
      <p:sp>
        <p:nvSpPr>
          <p:cNvPr id="4" name="Slide Number Placeholder 3"/>
          <p:cNvSpPr>
            <a:spLocks noGrp="1"/>
          </p:cNvSpPr>
          <p:nvPr>
            <p:ph type="sldNum" sz="quarter" idx="5"/>
          </p:nvPr>
        </p:nvSpPr>
        <p:spPr/>
        <p:txBody>
          <a:bodyPr/>
          <a:lstStyle/>
          <a:p>
            <a:fld id="{8738FA02-0F21-4C43-AA5D-F7D029C50AD8}" type="slidenum">
              <a:rPr lang="en-US" smtClean="0"/>
              <a:t>5</a:t>
            </a:fld>
            <a:endParaRPr lang="en-US"/>
          </a:p>
        </p:txBody>
      </p:sp>
    </p:spTree>
    <p:extLst>
      <p:ext uri="{BB962C8B-B14F-4D97-AF65-F5344CB8AC3E}">
        <p14:creationId xmlns:p14="http://schemas.microsoft.com/office/powerpoint/2010/main" val="138662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85AA4-8BCF-4B75-8F0B-A1276C5730C5}" type="slidenum">
              <a:rPr lang="en-US" smtClean="0"/>
              <a:t>15</a:t>
            </a:fld>
            <a:endParaRPr lang="en-US"/>
          </a:p>
        </p:txBody>
      </p:sp>
    </p:spTree>
    <p:extLst>
      <p:ext uri="{BB962C8B-B14F-4D97-AF65-F5344CB8AC3E}">
        <p14:creationId xmlns:p14="http://schemas.microsoft.com/office/powerpoint/2010/main" val="2999588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5" y="0"/>
            <a:ext cx="12192000" cy="6858000"/>
          </a:xfrm>
          <a:prstGeom prst="rect">
            <a:avLst/>
          </a:prstGeom>
        </p:spPr>
      </p:pic>
      <p:sp>
        <p:nvSpPr>
          <p:cNvPr id="4" name="Text Placeholder 3"/>
          <p:cNvSpPr>
            <a:spLocks noGrp="1"/>
          </p:cNvSpPr>
          <p:nvPr>
            <p:ph type="body" sz="quarter" idx="12" hasCustomPrompt="1"/>
          </p:nvPr>
        </p:nvSpPr>
        <p:spPr>
          <a:xfrm>
            <a:off x="2031999" y="2971800"/>
            <a:ext cx="9479660" cy="711920"/>
          </a:xfrm>
          <a:prstGeom prst="rect">
            <a:avLst/>
          </a:prstGeom>
        </p:spPr>
        <p:txBody>
          <a:bodyPr/>
          <a:lstStyle>
            <a:lvl1pPr marL="0" indent="0" algn="r">
              <a:buNone/>
              <a:defRPr sz="3800" baseline="0">
                <a:solidFill>
                  <a:srgbClr val="000000"/>
                </a:solidFill>
              </a:defRPr>
            </a:lvl1pPr>
          </a:lstStyle>
          <a:p>
            <a:pPr lvl="0"/>
            <a:r>
              <a:rPr lang="en-US" dirty="0"/>
              <a:t>Click to enter title</a:t>
            </a:r>
          </a:p>
        </p:txBody>
      </p:sp>
      <p:sp>
        <p:nvSpPr>
          <p:cNvPr id="8" name="Text Placeholder 7"/>
          <p:cNvSpPr>
            <a:spLocks noGrp="1"/>
          </p:cNvSpPr>
          <p:nvPr>
            <p:ph type="body" sz="quarter" idx="13" hasCustomPrompt="1"/>
          </p:nvPr>
        </p:nvSpPr>
        <p:spPr>
          <a:xfrm>
            <a:off x="2031999" y="3757639"/>
            <a:ext cx="9479660" cy="487881"/>
          </a:xfrm>
          <a:prstGeom prst="rect">
            <a:avLst/>
          </a:prstGeom>
        </p:spPr>
        <p:txBody>
          <a:bodyPr/>
          <a:lstStyle>
            <a:lvl1pPr marL="0" indent="0" algn="r">
              <a:buNone/>
              <a:defRPr sz="2800" baseline="0"/>
            </a:lvl1pPr>
          </a:lstStyle>
          <a:p>
            <a:pPr lvl="0"/>
            <a:r>
              <a:rPr lang="en-US" dirty="0"/>
              <a:t>Click to enter sub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00" y="6000200"/>
            <a:ext cx="2161309" cy="7315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5" name="Slide Number Placeholder 5"/>
          <p:cNvSpPr>
            <a:spLocks noGrp="1"/>
          </p:cNvSpPr>
          <p:nvPr>
            <p:ph type="sldNum" sz="quarter" idx="4"/>
          </p:nvPr>
        </p:nvSpPr>
        <p:spPr>
          <a:xfrm>
            <a:off x="11664461" y="6638656"/>
            <a:ext cx="526815" cy="184177"/>
          </a:xfrm>
          <a:prstGeom prst="rect">
            <a:avLst/>
          </a:prstGeom>
        </p:spPr>
        <p:txBody>
          <a:bodyPr vert="horz" lIns="91440" tIns="45720" rIns="91440" bIns="45720" rtlCol="0" anchor="ctr"/>
          <a:lstStyle>
            <a:lvl1pPr algn="r">
              <a:defRPr sz="900">
                <a:solidFill>
                  <a:schemeClr val="bg1"/>
                </a:solidFill>
              </a:defRPr>
            </a:lvl1pPr>
          </a:lstStyle>
          <a:p>
            <a:pPr defTabSz="257175"/>
            <a:fld id="{6B312CD2-6EA9-46B2-893C-73296E2B74A8}" type="slidenum">
              <a:rPr lang="en-US" smtClean="0">
                <a:solidFill>
                  <a:prstClr val="white"/>
                </a:solidFill>
              </a:rPr>
              <a:pPr defTabSz="257175"/>
              <a:t>‹#›</a:t>
            </a:fld>
            <a:endParaRPr lang="en-US">
              <a:solidFill>
                <a:prstClr val="white"/>
              </a:solidFill>
            </a:endParaRPr>
          </a:p>
        </p:txBody>
      </p:sp>
      <p:sp>
        <p:nvSpPr>
          <p:cNvPr id="6" name="Title Placeholder 1">
            <a:extLst>
              <a:ext uri="{FF2B5EF4-FFF2-40B4-BE49-F238E27FC236}">
                <a16:creationId xmlns:a16="http://schemas.microsoft.com/office/drawing/2014/main" id="{667063F3-FD60-44D2-9F27-EC0E8F1D31E4}"/>
              </a:ext>
            </a:extLst>
          </p:cNvPr>
          <p:cNvSpPr>
            <a:spLocks noGrp="1"/>
          </p:cNvSpPr>
          <p:nvPr>
            <p:ph type="title"/>
          </p:nvPr>
        </p:nvSpPr>
        <p:spPr>
          <a:xfrm>
            <a:off x="223778" y="153272"/>
            <a:ext cx="11744445" cy="844730"/>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F6EB645-1FC0-486B-89D6-6DE1F36AF186}"/>
              </a:ext>
            </a:extLst>
          </p:cNvPr>
          <p:cNvSpPr>
            <a:spLocks noGrp="1"/>
          </p:cNvSpPr>
          <p:nvPr>
            <p:ph type="body" sz="quarter" idx="10"/>
          </p:nvPr>
        </p:nvSpPr>
        <p:spPr>
          <a:xfrm>
            <a:off x="224072" y="1296365"/>
            <a:ext cx="11743856" cy="5069510"/>
          </a:xfrm>
          <a:prstGeom prst="rect">
            <a:avLst/>
          </a:prstGeom>
        </p:spPr>
        <p:txBody>
          <a:bodyPr/>
          <a:lstStyle>
            <a:lvl1pPr>
              <a:buClr>
                <a:srgbClr val="006CA2"/>
              </a:buClr>
              <a:defRPr>
                <a:solidFill>
                  <a:schemeClr val="tx1"/>
                </a:solidFill>
                <a:latin typeface="Calibri" panose="020F0502020204030204" pitchFamily="34" charset="0"/>
              </a:defRPr>
            </a:lvl1pPr>
            <a:lvl2pPr marL="404813" indent="-231775">
              <a:buClr>
                <a:srgbClr val="006CA2"/>
              </a:buClr>
              <a:defRPr>
                <a:solidFill>
                  <a:schemeClr val="tx1"/>
                </a:solidFill>
                <a:latin typeface="Calibri" panose="020F0502020204030204" pitchFamily="34" charset="0"/>
              </a:defRPr>
            </a:lvl2pPr>
            <a:lvl3pPr marL="566738" indent="-161925">
              <a:buClr>
                <a:srgbClr val="006CA2"/>
              </a:buClr>
              <a:buFont typeface="Wingdings" panose="05000000000000000000" pitchFamily="2" charset="2"/>
              <a:buChar char="§"/>
              <a:defRPr>
                <a:solidFill>
                  <a:schemeClr val="tx1"/>
                </a:solidFill>
                <a:latin typeface="Calibri" panose="020F0502020204030204" pitchFamily="34" charset="0"/>
              </a:defRPr>
            </a:lvl3pPr>
            <a:lvl4pPr marL="741363" indent="-174625">
              <a:buClr>
                <a:srgbClr val="006CA2"/>
              </a:buClr>
              <a:defRPr>
                <a:solidFill>
                  <a:schemeClr val="tx1"/>
                </a:solidFill>
                <a:latin typeface="Calibri" panose="020F0502020204030204" pitchFamily="34" charset="0"/>
              </a:defRPr>
            </a:lvl4pPr>
            <a:lvl5pPr marL="914400" indent="-173038">
              <a:buClr>
                <a:srgbClr val="006CA2"/>
              </a:buClr>
              <a:buFont typeface="Wingdings" panose="05000000000000000000" pitchFamily="2" charset="2"/>
              <a:buChar char="§"/>
              <a:defRPr>
                <a:solidFill>
                  <a:schemeClr val="tx1"/>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12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3077"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sz="3200"/>
            </a:lvl1pPr>
          </a:lstStyle>
          <a:p>
            <a:r>
              <a:rPr lang="en-US"/>
              <a:t>Click to edit Master title style</a:t>
            </a:r>
          </a:p>
        </p:txBody>
      </p:sp>
      <p:sp>
        <p:nvSpPr>
          <p:cNvPr id="5" name="Slide Number Placeholder 5">
            <a:extLst>
              <a:ext uri="{FF2B5EF4-FFF2-40B4-BE49-F238E27FC236}">
                <a16:creationId xmlns:a16="http://schemas.microsoft.com/office/drawing/2014/main" id="{4A406228-2320-4496-B634-1879D98AC4B5}"/>
              </a:ext>
            </a:extLst>
          </p:cNvPr>
          <p:cNvSpPr>
            <a:spLocks noGrp="1"/>
          </p:cNvSpPr>
          <p:nvPr>
            <p:ph type="sldNum" sz="quarter" idx="4"/>
          </p:nvPr>
        </p:nvSpPr>
        <p:spPr>
          <a:xfrm>
            <a:off x="11664461" y="6576308"/>
            <a:ext cx="526815" cy="281691"/>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pPr defTabSz="257175"/>
            <a:fld id="{6B312CD2-6EA9-46B2-893C-73296E2B74A8}" type="slidenum">
              <a:rPr lang="en-US" smtClean="0">
                <a:solidFill>
                  <a:prstClr val="black"/>
                </a:solidFill>
              </a:rPr>
              <a:pPr defTabSz="257175"/>
              <a:t>‹#›</a:t>
            </a:fld>
            <a:endParaRPr lang="en-US">
              <a:solidFill>
                <a:prstClr val="black"/>
              </a:solidFill>
            </a:endParaRPr>
          </a:p>
        </p:txBody>
      </p:sp>
    </p:spTree>
    <p:extLst>
      <p:ext uri="{BB962C8B-B14F-4D97-AF65-F5344CB8AC3E}">
        <p14:creationId xmlns:p14="http://schemas.microsoft.com/office/powerpoint/2010/main" val="90954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chor="b"/>
          <a:lstStyle/>
          <a:p>
            <a:r>
              <a:rPr lang="en-US" dirty="0"/>
              <a:t>Click to edit Master title style</a:t>
            </a:r>
          </a:p>
        </p:txBody>
      </p:sp>
      <p:sp>
        <p:nvSpPr>
          <p:cNvPr id="3" name="Content Placeholder 2"/>
          <p:cNvSpPr>
            <a:spLocks noGrp="1"/>
          </p:cNvSpPr>
          <p:nvPr>
            <p:ph idx="1"/>
          </p:nvPr>
        </p:nvSpPr>
        <p:spPr>
          <a:xfrm>
            <a:off x="609600" y="1371601"/>
            <a:ext cx="10972800" cy="4648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3A446DA-D2FC-491E-A26B-6B2D41D55751}" type="slidenum">
              <a:rPr lang="en-US" smtClean="0"/>
              <a:pPr/>
              <a:t>‹#›</a:t>
            </a:fld>
            <a:endParaRPr lang="en-US" dirty="0"/>
          </a:p>
        </p:txBody>
      </p:sp>
      <p:cxnSp>
        <p:nvCxnSpPr>
          <p:cNvPr id="7" name="Straight Connector 6"/>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lvl1pPr>
              <a:defRPr>
                <a:solidFill>
                  <a:srgbClr val="000000"/>
                </a:solidFill>
              </a:defRPr>
            </a:lvl1pPr>
          </a:lstStyle>
          <a:p>
            <a:fld id="{7D9A75CE-7F8A-4968-A013-5FFD1A976351}" type="slidenum">
              <a:rPr lang="en-US" smtClean="0"/>
              <a:pPr/>
              <a:t>‹#›</a:t>
            </a:fld>
            <a:endParaRPr lang="en-US" dirty="0"/>
          </a:p>
        </p:txBody>
      </p:sp>
      <p:sp>
        <p:nvSpPr>
          <p:cNvPr id="5" name="Content Placeholder 2"/>
          <p:cNvSpPr>
            <a:spLocks noGrp="1"/>
          </p:cNvSpPr>
          <p:nvPr>
            <p:ph idx="1"/>
          </p:nvPr>
        </p:nvSpPr>
        <p:spPr>
          <a:xfrm>
            <a:off x="609600" y="1371601"/>
            <a:ext cx="10972800" cy="4648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6482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cxnSp>
        <p:nvCxnSpPr>
          <p:cNvPr id="8" name="Straight Connector 7"/>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446DA-D2FC-491E-A26B-6B2D41D55751}" type="slidenum">
              <a:rPr lang="en-US" smtClean="0"/>
              <a:pPr/>
              <a:t>‹#›</a:t>
            </a:fld>
            <a:endParaRPr lang="en-US"/>
          </a:p>
        </p:txBody>
      </p:sp>
      <p:cxnSp>
        <p:nvCxnSpPr>
          <p:cNvPr id="10" name="Straight Connector 9"/>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446DA-D2FC-491E-A26B-6B2D41D55751}" type="slidenum">
              <a:rPr lang="en-US" smtClean="0"/>
              <a:pPr/>
              <a:t>‹#›</a:t>
            </a:fld>
            <a:endParaRPr lang="en-US"/>
          </a:p>
        </p:txBody>
      </p:sp>
      <p:cxnSp>
        <p:nvCxnSpPr>
          <p:cNvPr id="6" name="Straight Connector 5"/>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020762"/>
          </a:xfrm>
          <a:prstGeom prst="rect">
            <a:avLst/>
          </a:prstGeom>
          <a:solidFill>
            <a:schemeClr val="bg1"/>
          </a:solidFill>
        </p:spPr>
        <p:txBody>
          <a:bodyPr vert="horz" lIns="91440" tIns="45720" rIns="91440" bIns="45720" rtlCol="0" anchor="b">
            <a:normAutofit/>
          </a:bodyPr>
          <a:lstStyle/>
          <a:p>
            <a:r>
              <a:rPr lang="en-US" dirty="0"/>
              <a:t>Click to edit Master title style</a:t>
            </a:r>
          </a:p>
        </p:txBody>
      </p:sp>
      <p:sp>
        <p:nvSpPr>
          <p:cNvPr id="5" name="Footer Placeholder 4"/>
          <p:cNvSpPr>
            <a:spLocks noGrp="1"/>
          </p:cNvSpPr>
          <p:nvPr>
            <p:ph type="ftr" sz="quarter" idx="3"/>
          </p:nvPr>
        </p:nvSpPr>
        <p:spPr>
          <a:xfrm>
            <a:off x="4165600" y="6356351"/>
            <a:ext cx="6705600" cy="365125"/>
          </a:xfrm>
          <a:prstGeom prst="rect">
            <a:avLst/>
          </a:prstGeom>
          <a:noFill/>
        </p:spPr>
        <p:txBody>
          <a:bodyPr vert="horz" lIns="91440" tIns="45720" rIns="91440" bIns="45720" rtlCol="0" anchor="ctr"/>
          <a:lstStyle>
            <a:lvl1pPr algn="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10972800" y="6356351"/>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A75CE-7F8A-4968-A013-5FFD1A976351}" type="slidenum">
              <a:rPr lang="en-US" smtClean="0"/>
              <a:pPr/>
              <a:t>‹#›</a:t>
            </a:fld>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4800" y="5880844"/>
            <a:ext cx="2161309" cy="731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62" r:id="rId10"/>
    <p:sldLayoutId id="2147483663" r:id="rId11"/>
  </p:sldLayoutIdLst>
  <p:hf hdr="0" dt="0"/>
  <p:txStyles>
    <p:titleStyle>
      <a:lvl1pPr algn="l" defTabSz="914400" rtl="0" eaLnBrk="1" latinLnBrk="0" hangingPunct="1">
        <a:spcBef>
          <a:spcPct val="0"/>
        </a:spcBef>
        <a:buNone/>
        <a:defRPr sz="3800" kern="1200" cap="none" baseline="0">
          <a:solidFill>
            <a:srgbClr val="693C74"/>
          </a:solidFill>
          <a:latin typeface="+mn-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rgbClr val="000000"/>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rgbClr val="000000"/>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n-US" sz="3600" b="1" dirty="0"/>
              <a:t>Committee </a:t>
            </a:r>
            <a:r>
              <a:rPr lang="en-US" sz="3600" b="1" dirty="0">
                <a:latin typeface="Calibri" panose="020F0502020204030204" pitchFamily="34" charset="0"/>
                <a:ea typeface="Calibri" panose="020F0502020204030204" pitchFamily="34" charset="0"/>
              </a:rPr>
              <a:t>Hemoglobinopathies: Late Effects after HCT for Sickle Cell Disease</a:t>
            </a:r>
            <a:r>
              <a:rPr lang="en-US" sz="3600" b="1" dirty="0"/>
              <a:t> </a:t>
            </a:r>
            <a:endParaRPr lang="en-US" sz="3600" b="1" dirty="0">
              <a:highlight>
                <a:srgbClr val="FFFF00"/>
              </a:highlight>
            </a:endParaRPr>
          </a:p>
        </p:txBody>
      </p:sp>
      <p:sp>
        <p:nvSpPr>
          <p:cNvPr id="3" name="Text Placeholder 2"/>
          <p:cNvSpPr>
            <a:spLocks noGrp="1"/>
          </p:cNvSpPr>
          <p:nvPr>
            <p:ph type="body" sz="quarter" idx="13"/>
          </p:nvPr>
        </p:nvSpPr>
        <p:spPr>
          <a:xfrm>
            <a:off x="2031999" y="3757639"/>
            <a:ext cx="9479660" cy="1652561"/>
          </a:xfrm>
        </p:spPr>
        <p:txBody>
          <a:bodyPr>
            <a:normAutofit/>
          </a:bodyPr>
          <a:lstStyle/>
          <a:p>
            <a:endParaRPr lang="en-US" dirty="0">
              <a:highlight>
                <a:srgbClr val="FFFF00"/>
              </a:highlight>
            </a:endParaRPr>
          </a:p>
          <a:p>
            <a:r>
              <a:rPr lang="en-US" dirty="0"/>
              <a:t>Mark  Walters</a:t>
            </a:r>
          </a:p>
          <a:p>
            <a:endParaRPr lang="en-US" dirty="0">
              <a:highlight>
                <a:srgbClr val="FFFF00"/>
              </a:highlight>
            </a:endParaRPr>
          </a:p>
        </p:txBody>
      </p:sp>
    </p:spTree>
    <p:extLst>
      <p:ext uri="{BB962C8B-B14F-4D97-AF65-F5344CB8AC3E}">
        <p14:creationId xmlns:p14="http://schemas.microsoft.com/office/powerpoint/2010/main" val="205542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latin typeface="Calibri" panose="020F0502020204030204" pitchFamily="34" charset="0"/>
                <a:ea typeface="Calibri" panose="020F0502020204030204" pitchFamily="34" charset="0"/>
              </a:rPr>
              <a:t>Late Effects after HCT for Sickle Cell Disease:</a:t>
            </a:r>
            <a:r>
              <a:rPr lang="en-US" sz="4000" b="1" dirty="0"/>
              <a:t> </a:t>
            </a:r>
            <a:r>
              <a:rPr lang="en-US" dirty="0"/>
              <a:t>Hypothesis</a:t>
            </a:r>
          </a:p>
        </p:txBody>
      </p:sp>
      <p:sp>
        <p:nvSpPr>
          <p:cNvPr id="3" name="Content Placeholder 2"/>
          <p:cNvSpPr>
            <a:spLocks noGrp="1"/>
          </p:cNvSpPr>
          <p:nvPr>
            <p:ph idx="1"/>
          </p:nvPr>
        </p:nvSpPr>
        <p:spPr/>
        <p:txBody>
          <a:bodyPr>
            <a:normAutofit fontScale="92500"/>
          </a:bodyPr>
          <a:lstStyle/>
          <a:p>
            <a:r>
              <a:rPr lang="en-US" sz="3200" dirty="0"/>
              <a:t>Curative therapies (allogeneic HCT and autologous genomic therapies) halt disease-related clinical and subclinical events in SCD and thalassemia in target organs</a:t>
            </a:r>
          </a:p>
          <a:p>
            <a:r>
              <a:rPr lang="en-US" sz="3200" dirty="0"/>
              <a:t>These therapies also have the potential to cause treatment related-malignancies in SCD</a:t>
            </a:r>
          </a:p>
          <a:p>
            <a:endParaRPr lang="en-US" sz="3200" dirty="0"/>
          </a:p>
          <a:p>
            <a:r>
              <a:rPr lang="en-US" sz="3200" dirty="0"/>
              <a:t> What are the long-term effects of curative therapy in SCD (for example, in brain, heart, kidney, lungs)?</a:t>
            </a:r>
          </a:p>
          <a:p>
            <a:pPr lvl="1"/>
            <a:r>
              <a:rPr lang="en-US" sz="2800" dirty="0"/>
              <a:t>What is baseline CHIP in SCD and risk of acute leukemia?</a:t>
            </a:r>
          </a:p>
          <a:p>
            <a:pPr marL="0" indent="0">
              <a:buNone/>
            </a:pPr>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10</a:t>
            </a:fld>
            <a:endParaRPr lang="en-US" dirty="0"/>
          </a:p>
        </p:txBody>
      </p:sp>
    </p:spTree>
    <p:extLst>
      <p:ext uri="{BB962C8B-B14F-4D97-AF65-F5344CB8AC3E}">
        <p14:creationId xmlns:p14="http://schemas.microsoft.com/office/powerpoint/2010/main" val="154731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2E374-FDD5-48FB-AD30-4EF14CDA3A4C}"/>
              </a:ext>
            </a:extLst>
          </p:cNvPr>
          <p:cNvSpPr>
            <a:spLocks noGrp="1"/>
          </p:cNvSpPr>
          <p:nvPr>
            <p:ph type="title"/>
          </p:nvPr>
        </p:nvSpPr>
        <p:spPr>
          <a:xfrm>
            <a:off x="0" y="228600"/>
            <a:ext cx="12192000" cy="920179"/>
          </a:xfrm>
        </p:spPr>
        <p:txBody>
          <a:bodyPr>
            <a:noAutofit/>
          </a:bodyPr>
          <a:lstStyle/>
          <a:p>
            <a:pPr algn="ctr"/>
            <a:r>
              <a:rPr lang="en-US" sz="2400" b="1" dirty="0"/>
              <a:t>Despite LTFU guidelines in children and adults with SCD after curative therapy, no systematic approach undertaken to evaluate heart, lung or kidney disease</a:t>
            </a:r>
          </a:p>
        </p:txBody>
      </p:sp>
      <p:sp>
        <p:nvSpPr>
          <p:cNvPr id="5" name="Content Placeholder 4">
            <a:extLst>
              <a:ext uri="{FF2B5EF4-FFF2-40B4-BE49-F238E27FC236}">
                <a16:creationId xmlns:a16="http://schemas.microsoft.com/office/drawing/2014/main" id="{CD7649D5-E474-42F9-ACA3-0F11DC0F7CB3}"/>
              </a:ext>
            </a:extLst>
          </p:cNvPr>
          <p:cNvSpPr>
            <a:spLocks noGrp="1"/>
          </p:cNvSpPr>
          <p:nvPr>
            <p:ph idx="1"/>
          </p:nvPr>
        </p:nvSpPr>
        <p:spPr>
          <a:xfrm>
            <a:off x="558248" y="1981200"/>
            <a:ext cx="11075504" cy="3412089"/>
          </a:xfrm>
        </p:spPr>
        <p:txBody>
          <a:bodyPr>
            <a:normAutofit/>
          </a:bodyPr>
          <a:lstStyle/>
          <a:p>
            <a:r>
              <a:rPr lang="en-US" dirty="0"/>
              <a:t>Assessment of heart, lung and kidney disease after curative therapy is considered standard care, but has not been routinely performed in most sites</a:t>
            </a:r>
          </a:p>
          <a:p>
            <a:r>
              <a:rPr lang="en-US" dirty="0"/>
              <a:t>COALESCE Cohort (U- award)  will include only 5 sites to assess heart, lung and kidney disease and </a:t>
            </a:r>
            <a:r>
              <a:rPr lang="en-US" u="sng" dirty="0"/>
              <a:t>CHIP  before and after curative therapy</a:t>
            </a:r>
          </a:p>
          <a:p>
            <a:pPr lvl="1"/>
            <a:r>
              <a:rPr lang="en-US" dirty="0"/>
              <a:t>NIH, Johns Hopkins, Vanderbilt,  DC Children, and Emory</a:t>
            </a:r>
          </a:p>
          <a:p>
            <a:pPr lvl="1"/>
            <a:endParaRPr lang="en-US" dirty="0"/>
          </a:p>
        </p:txBody>
      </p:sp>
    </p:spTree>
    <p:extLst>
      <p:ext uri="{BB962C8B-B14F-4D97-AF65-F5344CB8AC3E}">
        <p14:creationId xmlns:p14="http://schemas.microsoft.com/office/powerpoint/2010/main" val="3164182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2E374-FDD5-48FB-AD30-4EF14CDA3A4C}"/>
              </a:ext>
            </a:extLst>
          </p:cNvPr>
          <p:cNvSpPr>
            <a:spLocks noGrp="1"/>
          </p:cNvSpPr>
          <p:nvPr>
            <p:ph type="title"/>
          </p:nvPr>
        </p:nvSpPr>
        <p:spPr>
          <a:xfrm>
            <a:off x="271669" y="304800"/>
            <a:ext cx="11648661" cy="884928"/>
          </a:xfrm>
        </p:spPr>
        <p:txBody>
          <a:bodyPr>
            <a:noAutofit/>
          </a:bodyPr>
          <a:lstStyle/>
          <a:p>
            <a:pPr algn="ctr"/>
            <a:r>
              <a:rPr lang="en-US" sz="3200" b="1" dirty="0"/>
              <a:t>LTFU after curative therapies for SCD</a:t>
            </a:r>
          </a:p>
        </p:txBody>
      </p:sp>
      <p:sp>
        <p:nvSpPr>
          <p:cNvPr id="5" name="Content Placeholder 4">
            <a:extLst>
              <a:ext uri="{FF2B5EF4-FFF2-40B4-BE49-F238E27FC236}">
                <a16:creationId xmlns:a16="http://schemas.microsoft.com/office/drawing/2014/main" id="{CD7649D5-E474-42F9-ACA3-0F11DC0F7CB3}"/>
              </a:ext>
            </a:extLst>
          </p:cNvPr>
          <p:cNvSpPr>
            <a:spLocks noGrp="1"/>
          </p:cNvSpPr>
          <p:nvPr>
            <p:ph idx="1"/>
          </p:nvPr>
        </p:nvSpPr>
        <p:spPr>
          <a:xfrm>
            <a:off x="844826" y="1299456"/>
            <a:ext cx="11075504" cy="5287272"/>
          </a:xfrm>
        </p:spPr>
        <p:txBody>
          <a:bodyPr>
            <a:normAutofit/>
          </a:bodyPr>
          <a:lstStyle/>
          <a:p>
            <a:r>
              <a:rPr lang="en-US" sz="4800" dirty="0">
                <a:solidFill>
                  <a:srgbClr val="FF0000"/>
                </a:solidFill>
              </a:rPr>
              <a:t>No funding </a:t>
            </a:r>
            <a:r>
              <a:rPr lang="en-US" dirty="0"/>
              <a:t>is requested to expand into BMT CTN</a:t>
            </a:r>
          </a:p>
          <a:p>
            <a:pPr lvl="1"/>
            <a:r>
              <a:rPr lang="en-US" dirty="0"/>
              <a:t>Support standard care guidelines in all BMT-CTN studies in SCD</a:t>
            </a:r>
          </a:p>
          <a:p>
            <a:pPr lvl="1"/>
            <a:r>
              <a:rPr lang="en-US" dirty="0"/>
              <a:t>Provide enrollment credit for follow-up after curative therapy</a:t>
            </a:r>
          </a:p>
          <a:p>
            <a:pPr lvl="1"/>
            <a:r>
              <a:rPr lang="en-US" dirty="0"/>
              <a:t>Provide a platform for presenting results to BMT-CTN community</a:t>
            </a:r>
          </a:p>
          <a:p>
            <a:r>
              <a:rPr lang="en-US" dirty="0"/>
              <a:t>Anticipated results</a:t>
            </a:r>
          </a:p>
          <a:p>
            <a:pPr lvl="1"/>
            <a:r>
              <a:rPr lang="en-US" dirty="0"/>
              <a:t>Increased quality of care for children and adults after allogeneic HSCT and genomic therapies</a:t>
            </a:r>
          </a:p>
          <a:p>
            <a:pPr lvl="1"/>
            <a:r>
              <a:rPr lang="en-US" dirty="0"/>
              <a:t>Allows for subgroup analysis to determine genetic and clinical risk factors for AEs after curative therapy in sickle cell disease</a:t>
            </a:r>
          </a:p>
          <a:p>
            <a:pPr lvl="1"/>
            <a:endParaRPr lang="en-US" dirty="0"/>
          </a:p>
          <a:p>
            <a:pPr lvl="1"/>
            <a:endParaRPr lang="en-US" dirty="0"/>
          </a:p>
        </p:txBody>
      </p:sp>
    </p:spTree>
    <p:extLst>
      <p:ext uri="{BB962C8B-B14F-4D97-AF65-F5344CB8AC3E}">
        <p14:creationId xmlns:p14="http://schemas.microsoft.com/office/powerpoint/2010/main" val="239992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1FA87EE-7448-584D-9495-C7D85B98AE91}"/>
              </a:ext>
            </a:extLst>
          </p:cNvPr>
          <p:cNvGraphicFramePr>
            <a:graphicFrameLocks noGrp="1"/>
          </p:cNvGraphicFramePr>
          <p:nvPr>
            <p:extLst>
              <p:ext uri="{D42A27DB-BD31-4B8C-83A1-F6EECF244321}">
                <p14:modId xmlns:p14="http://schemas.microsoft.com/office/powerpoint/2010/main" val="3408513159"/>
              </p:ext>
            </p:extLst>
          </p:nvPr>
        </p:nvGraphicFramePr>
        <p:xfrm>
          <a:off x="1752600" y="1592262"/>
          <a:ext cx="9118600" cy="4275137"/>
        </p:xfrm>
        <a:graphic>
          <a:graphicData uri="http://schemas.openxmlformats.org/drawingml/2006/table">
            <a:tbl>
              <a:tblPr firstRow="1" bandRow="1">
                <a:tableStyleId>{5C22544A-7EE6-4342-B048-85BDC9FD1C3A}</a:tableStyleId>
              </a:tblPr>
              <a:tblGrid>
                <a:gridCol w="4559300">
                  <a:extLst>
                    <a:ext uri="{9D8B030D-6E8A-4147-A177-3AD203B41FA5}">
                      <a16:colId xmlns:a16="http://schemas.microsoft.com/office/drawing/2014/main" val="3888613835"/>
                    </a:ext>
                  </a:extLst>
                </a:gridCol>
                <a:gridCol w="4559300">
                  <a:extLst>
                    <a:ext uri="{9D8B030D-6E8A-4147-A177-3AD203B41FA5}">
                      <a16:colId xmlns:a16="http://schemas.microsoft.com/office/drawing/2014/main" val="2691511724"/>
                    </a:ext>
                  </a:extLst>
                </a:gridCol>
              </a:tblGrid>
              <a:tr h="915089">
                <a:tc gridSpan="2">
                  <a:txBody>
                    <a:bodyPr/>
                    <a:lstStyle/>
                    <a:p>
                      <a:pPr marL="0" marR="0">
                        <a:lnSpc>
                          <a:spcPct val="107000"/>
                        </a:lnSpc>
                        <a:spcBef>
                          <a:spcPts val="0"/>
                        </a:spcBef>
                        <a:spcAft>
                          <a:spcPts val="800"/>
                        </a:spcAft>
                      </a:pPr>
                      <a:r>
                        <a:rPr lang="en-US" sz="1600" b="1" dirty="0">
                          <a:effectLst/>
                        </a:rPr>
                        <a:t>Table 1: Differences Between Our Proposal and the STELLAR Late Effects Study. Participants in each study will be offered the opportunity to participate in the other study to expand patient participation and encourage scientific collaboration and efficiency.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2448562212"/>
                  </a:ext>
                </a:extLst>
              </a:tr>
              <a:tr h="543924">
                <a:tc>
                  <a:txBody>
                    <a:bodyPr/>
                    <a:lstStyle/>
                    <a:p>
                      <a:pPr marL="0" marR="0">
                        <a:lnSpc>
                          <a:spcPct val="107000"/>
                        </a:lnSpc>
                        <a:spcBef>
                          <a:spcPts val="0"/>
                        </a:spcBef>
                        <a:spcAft>
                          <a:spcPts val="800"/>
                        </a:spcAft>
                      </a:pPr>
                      <a:r>
                        <a:rPr lang="en-US" sz="1600" b="1">
                          <a:effectLst/>
                        </a:rPr>
                        <a:t>Proposed Aims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600" b="1">
                          <a:effectLst/>
                        </a:rPr>
                        <a:t>STELLAR Aims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872636606"/>
                  </a:ext>
                </a:extLst>
              </a:tr>
              <a:tr h="938708">
                <a:tc>
                  <a:txBody>
                    <a:bodyPr/>
                    <a:lstStyle/>
                    <a:p>
                      <a:pPr marL="0" marR="0">
                        <a:lnSpc>
                          <a:spcPct val="107000"/>
                        </a:lnSpc>
                        <a:spcBef>
                          <a:spcPts val="0"/>
                        </a:spcBef>
                        <a:spcAft>
                          <a:spcPts val="800"/>
                        </a:spcAft>
                      </a:pPr>
                      <a:r>
                        <a:rPr lang="en-US" sz="1600" b="1" dirty="0">
                          <a:effectLst/>
                        </a:rPr>
                        <a:t>Impact of curative therapies on lung and kidney damage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b="1">
                          <a:effectLst/>
                        </a:rPr>
                        <a:t>Impact of curative therapies on patient reported outcomes and fertility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132870268"/>
                  </a:ext>
                </a:extLst>
              </a:tr>
              <a:tr h="938708">
                <a:tc>
                  <a:txBody>
                    <a:bodyPr/>
                    <a:lstStyle/>
                    <a:p>
                      <a:pPr marL="0" marR="0">
                        <a:lnSpc>
                          <a:spcPct val="107000"/>
                        </a:lnSpc>
                        <a:spcBef>
                          <a:spcPts val="0"/>
                        </a:spcBef>
                        <a:spcAft>
                          <a:spcPts val="800"/>
                        </a:spcAft>
                      </a:pPr>
                      <a:r>
                        <a:rPr lang="en-US" sz="1600" b="1">
                          <a:effectLst/>
                        </a:rPr>
                        <a:t>Impact of nonmyeloablative curative therapies on TRJV</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b="1">
                          <a:effectLst/>
                        </a:rPr>
                        <a:t>Impact of curative therapies on immune reconstitution</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18660562"/>
                  </a:ext>
                </a:extLst>
              </a:tr>
              <a:tr h="938708">
                <a:tc>
                  <a:txBody>
                    <a:bodyPr/>
                    <a:lstStyle/>
                    <a:p>
                      <a:pPr marL="0" marR="0">
                        <a:lnSpc>
                          <a:spcPct val="107000"/>
                        </a:lnSpc>
                        <a:spcBef>
                          <a:spcPts val="0"/>
                        </a:spcBef>
                        <a:spcAft>
                          <a:spcPts val="800"/>
                        </a:spcAft>
                      </a:pPr>
                      <a:r>
                        <a:rPr lang="en-US" sz="1600" b="1">
                          <a:effectLst/>
                        </a:rPr>
                        <a:t>Impact of curative therapies on CHIP</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b="1" dirty="0">
                          <a:effectLst/>
                        </a:rPr>
                        <a:t>Evaluate association of curative therapies with financial toxicity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742424"/>
                  </a:ext>
                </a:extLst>
              </a:tr>
            </a:tbl>
          </a:graphicData>
        </a:graphic>
      </p:graphicFrame>
      <p:sp>
        <p:nvSpPr>
          <p:cNvPr id="3" name="Title 2">
            <a:extLst>
              <a:ext uri="{FF2B5EF4-FFF2-40B4-BE49-F238E27FC236}">
                <a16:creationId xmlns:a16="http://schemas.microsoft.com/office/drawing/2014/main" id="{6979B0F4-D59B-9047-96EB-0AE373F8E4A1}"/>
              </a:ext>
            </a:extLst>
          </p:cNvPr>
          <p:cNvSpPr>
            <a:spLocks noGrp="1"/>
          </p:cNvSpPr>
          <p:nvPr>
            <p:ph type="title"/>
          </p:nvPr>
        </p:nvSpPr>
        <p:spPr/>
        <p:txBody>
          <a:bodyPr/>
          <a:lstStyle/>
          <a:p>
            <a:r>
              <a:rPr lang="en-US" b="1" dirty="0"/>
              <a:t>Comparison of STELLAR and COALESCE</a:t>
            </a:r>
          </a:p>
        </p:txBody>
      </p:sp>
    </p:spTree>
    <p:extLst>
      <p:ext uri="{BB962C8B-B14F-4D97-AF65-F5344CB8AC3E}">
        <p14:creationId xmlns:p14="http://schemas.microsoft.com/office/powerpoint/2010/main" val="380335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01BFE-69E6-C140-904A-9D5ED1B14128}"/>
              </a:ext>
            </a:extLst>
          </p:cNvPr>
          <p:cNvPicPr>
            <a:picLocks noChangeAspect="1"/>
          </p:cNvPicPr>
          <p:nvPr/>
        </p:nvPicPr>
        <p:blipFill>
          <a:blip r:embed="rId2"/>
          <a:stretch>
            <a:fillRect/>
          </a:stretch>
        </p:blipFill>
        <p:spPr>
          <a:xfrm>
            <a:off x="1501223" y="304800"/>
            <a:ext cx="9489165" cy="5638800"/>
          </a:xfrm>
          <a:prstGeom prst="rect">
            <a:avLst/>
          </a:prstGeom>
        </p:spPr>
      </p:pic>
    </p:spTree>
    <p:extLst>
      <p:ext uri="{BB962C8B-B14F-4D97-AF65-F5344CB8AC3E}">
        <p14:creationId xmlns:p14="http://schemas.microsoft.com/office/powerpoint/2010/main" val="153010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BB7A0-C84D-5E48-8E72-904F5BC7314C}"/>
              </a:ext>
            </a:extLst>
          </p:cNvPr>
          <p:cNvPicPr>
            <a:picLocks noChangeAspect="1"/>
          </p:cNvPicPr>
          <p:nvPr/>
        </p:nvPicPr>
        <p:blipFill>
          <a:blip r:embed="rId3"/>
          <a:stretch>
            <a:fillRect/>
          </a:stretch>
        </p:blipFill>
        <p:spPr>
          <a:xfrm>
            <a:off x="0" y="567267"/>
            <a:ext cx="12192000" cy="5147734"/>
          </a:xfrm>
          <a:prstGeom prst="rect">
            <a:avLst/>
          </a:prstGeom>
        </p:spPr>
      </p:pic>
    </p:spTree>
    <p:extLst>
      <p:ext uri="{BB962C8B-B14F-4D97-AF65-F5344CB8AC3E}">
        <p14:creationId xmlns:p14="http://schemas.microsoft.com/office/powerpoint/2010/main" val="265261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96D81-1AE9-EA4F-9012-7197014686FB}"/>
              </a:ext>
            </a:extLst>
          </p:cNvPr>
          <p:cNvSpPr>
            <a:spLocks noGrp="1"/>
          </p:cNvSpPr>
          <p:nvPr>
            <p:ph type="title"/>
          </p:nvPr>
        </p:nvSpPr>
        <p:spPr/>
        <p:txBody>
          <a:bodyPr/>
          <a:lstStyle/>
          <a:p>
            <a:r>
              <a:rPr lang="en-US" dirty="0"/>
              <a:t>Risk of hematological malignancy in SCD</a:t>
            </a:r>
          </a:p>
        </p:txBody>
      </p:sp>
      <p:sp>
        <p:nvSpPr>
          <p:cNvPr id="3" name="Content Placeholder 2">
            <a:extLst>
              <a:ext uri="{FF2B5EF4-FFF2-40B4-BE49-F238E27FC236}">
                <a16:creationId xmlns:a16="http://schemas.microsoft.com/office/drawing/2014/main" id="{F4865960-0285-194D-BDA1-826D835FA6DB}"/>
              </a:ext>
            </a:extLst>
          </p:cNvPr>
          <p:cNvSpPr>
            <a:spLocks noGrp="1"/>
          </p:cNvSpPr>
          <p:nvPr>
            <p:ph idx="1"/>
          </p:nvPr>
        </p:nvSpPr>
        <p:spPr/>
        <p:txBody>
          <a:bodyPr/>
          <a:lstStyle/>
          <a:p>
            <a:r>
              <a:rPr lang="en-US" dirty="0"/>
              <a:t>Assess for insertional mutagenesis in gene addition therapy by viral vectors</a:t>
            </a:r>
          </a:p>
          <a:p>
            <a:r>
              <a:rPr lang="en-US" dirty="0"/>
              <a:t>Consider the impact of ex-vivo manipulation of HSPCs in genomic therapies</a:t>
            </a:r>
          </a:p>
          <a:p>
            <a:r>
              <a:rPr lang="en-US" dirty="0"/>
              <a:t>Effect of busulfan/alkylator condition and previous HU exposures</a:t>
            </a:r>
          </a:p>
          <a:p>
            <a:r>
              <a:rPr lang="en-US" dirty="0"/>
              <a:t>Screening for high-risk clonal variants?</a:t>
            </a:r>
          </a:p>
          <a:p>
            <a:r>
              <a:rPr lang="en-US" dirty="0"/>
              <a:t>Post-transplant monitoring of clonal hematopoiesis</a:t>
            </a:r>
          </a:p>
        </p:txBody>
      </p:sp>
      <p:sp>
        <p:nvSpPr>
          <p:cNvPr id="4" name="Footer Placeholder 3">
            <a:extLst>
              <a:ext uri="{FF2B5EF4-FFF2-40B4-BE49-F238E27FC236}">
                <a16:creationId xmlns:a16="http://schemas.microsoft.com/office/drawing/2014/main" id="{054120DC-DE76-734E-B9A9-0C56D396BF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2D0A9D-A13B-B549-939F-27A04F2BA0C4}"/>
              </a:ext>
            </a:extLst>
          </p:cNvPr>
          <p:cNvSpPr>
            <a:spLocks noGrp="1"/>
          </p:cNvSpPr>
          <p:nvPr>
            <p:ph type="sldNum" sz="quarter" idx="12"/>
          </p:nvPr>
        </p:nvSpPr>
        <p:spPr/>
        <p:txBody>
          <a:bodyPr/>
          <a:lstStyle/>
          <a:p>
            <a:fld id="{23A446DA-D2FC-491E-A26B-6B2D41D55751}" type="slidenum">
              <a:rPr lang="en-US" smtClean="0"/>
              <a:pPr/>
              <a:t>16</a:t>
            </a:fld>
            <a:endParaRPr lang="en-US" dirty="0"/>
          </a:p>
        </p:txBody>
      </p:sp>
    </p:spTree>
    <p:extLst>
      <p:ext uri="{BB962C8B-B14F-4D97-AF65-F5344CB8AC3E}">
        <p14:creationId xmlns:p14="http://schemas.microsoft.com/office/powerpoint/2010/main" val="141928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&amp; Logistics</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17</a:t>
            </a:fld>
            <a:endParaRPr lang="en-US" dirty="0"/>
          </a:p>
        </p:txBody>
      </p:sp>
      <p:sp>
        <p:nvSpPr>
          <p:cNvPr id="5" name="TextBox 4">
            <a:extLst>
              <a:ext uri="{FF2B5EF4-FFF2-40B4-BE49-F238E27FC236}">
                <a16:creationId xmlns:a16="http://schemas.microsoft.com/office/drawing/2014/main" id="{38F372C7-01D5-AF40-9289-6FE17771FDA9}"/>
              </a:ext>
            </a:extLst>
          </p:cNvPr>
          <p:cNvSpPr txBox="1"/>
          <p:nvPr/>
        </p:nvSpPr>
        <p:spPr>
          <a:xfrm>
            <a:off x="346349" y="2438400"/>
            <a:ext cx="11499302" cy="830997"/>
          </a:xfrm>
          <a:prstGeom prst="rect">
            <a:avLst/>
          </a:prstGeom>
          <a:noFill/>
        </p:spPr>
        <p:txBody>
          <a:bodyPr wrap="none" rtlCol="0">
            <a:spAutoFit/>
          </a:bodyPr>
          <a:lstStyle/>
          <a:p>
            <a:r>
              <a:rPr lang="en-US" sz="2400" b="1" dirty="0"/>
              <a:t>Harmonize Enrollment and Data Collection Systems and Practices </a:t>
            </a:r>
          </a:p>
          <a:p>
            <a:r>
              <a:rPr lang="en-US" sz="2400" b="1" dirty="0"/>
              <a:t>to accommodate BMT-CTN Participation in STELLAR and COALESCE studies</a:t>
            </a:r>
          </a:p>
        </p:txBody>
      </p:sp>
    </p:spTree>
    <p:extLst>
      <p:ext uri="{BB962C8B-B14F-4D97-AF65-F5344CB8AC3E}">
        <p14:creationId xmlns:p14="http://schemas.microsoft.com/office/powerpoint/2010/main" val="311418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95600" y="2179638"/>
            <a:ext cx="8229600" cy="1249362"/>
          </a:xfrm>
        </p:spPr>
        <p:txBody>
          <a:bodyPr>
            <a:noAutofit/>
          </a:bodyPr>
          <a:lstStyle/>
          <a:p>
            <a:br>
              <a:rPr lang="en-US" sz="8000" dirty="0"/>
            </a:br>
            <a:br>
              <a:rPr lang="en-US" sz="8000" dirty="0"/>
            </a:br>
            <a:r>
              <a:rPr lang="en-US" sz="8000" dirty="0"/>
              <a:t>Q&amp;A Session</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23A446DA-D2FC-491E-A26B-6B2D41D55751}" type="slidenum">
              <a:rPr lang="en-US" smtClean="0"/>
              <a:pPr/>
              <a:t>18</a:t>
            </a:fld>
            <a:endParaRPr lang="en-US"/>
          </a:p>
        </p:txBody>
      </p:sp>
    </p:spTree>
    <p:extLst>
      <p:ext uri="{BB962C8B-B14F-4D97-AF65-F5344CB8AC3E}">
        <p14:creationId xmlns:p14="http://schemas.microsoft.com/office/powerpoint/2010/main" val="1192915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a:t>Conflict of Interest Disclosure</a:t>
            </a:r>
            <a:endParaRPr lang="en-US" altLang="en-US" sz="2000" dirty="0">
              <a:solidFill>
                <a:srgbClr val="FF0000"/>
              </a:solidFill>
            </a:endParaRPr>
          </a:p>
        </p:txBody>
      </p:sp>
      <p:sp>
        <p:nvSpPr>
          <p:cNvPr id="6" name="Content Placeholder 2"/>
          <p:cNvSpPr txBox="1">
            <a:spLocks/>
          </p:cNvSpPr>
          <p:nvPr/>
        </p:nvSpPr>
        <p:spPr bwMode="auto">
          <a:xfrm>
            <a:off x="304800" y="1600200"/>
            <a:ext cx="10759643" cy="426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000" kern="1200">
                <a:solidFill>
                  <a:srgbClr val="000000"/>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600" kern="1200">
                <a:solidFill>
                  <a:srgbClr val="00000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000000"/>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en-US" altLang="en-US" dirty="0">
              <a:cs typeface="Arial" charset="0"/>
            </a:endParaRPr>
          </a:p>
          <a:p>
            <a:pPr marL="0" indent="0" algn="ctr" eaLnBrk="1" hangingPunct="1">
              <a:buNone/>
              <a:defRPr/>
            </a:pPr>
            <a:endParaRPr lang="en-US" altLang="en-US" sz="3400" dirty="0">
              <a:cs typeface="Arial" charset="0"/>
            </a:endParaRPr>
          </a:p>
        </p:txBody>
      </p:sp>
      <p:sp>
        <p:nvSpPr>
          <p:cNvPr id="11" name="Footer Placeholder 4">
            <a:extLst>
              <a:ext uri="{FF2B5EF4-FFF2-40B4-BE49-F238E27FC236}">
                <a16:creationId xmlns:a16="http://schemas.microsoft.com/office/drawing/2014/main" id="{89A98D76-1530-4196-841F-D12179253AF1}"/>
              </a:ext>
            </a:extLst>
          </p:cNvPr>
          <p:cNvSpPr>
            <a:spLocks noGrp="1"/>
          </p:cNvSpPr>
          <p:nvPr>
            <p:ph type="ftr" sz="quarter" idx="11"/>
          </p:nvPr>
        </p:nvSpPr>
        <p:spPr>
          <a:xfrm>
            <a:off x="4165600" y="6356351"/>
            <a:ext cx="6705600" cy="365125"/>
          </a:xfrm>
        </p:spPr>
        <p:txBody>
          <a:bodyPr/>
          <a:lstStyle/>
          <a:p>
            <a:endParaRPr lang="en-US" dirty="0"/>
          </a:p>
        </p:txBody>
      </p:sp>
      <p:sp>
        <p:nvSpPr>
          <p:cNvPr id="12" name="Slide Number Placeholder 3">
            <a:extLst>
              <a:ext uri="{FF2B5EF4-FFF2-40B4-BE49-F238E27FC236}">
                <a16:creationId xmlns:a16="http://schemas.microsoft.com/office/drawing/2014/main" id="{6186F4C8-FC28-4029-B45A-18D37279C390}"/>
              </a:ext>
            </a:extLst>
          </p:cNvPr>
          <p:cNvSpPr>
            <a:spLocks noGrp="1"/>
          </p:cNvSpPr>
          <p:nvPr>
            <p:ph type="sldNum" sz="quarter" idx="12"/>
          </p:nvPr>
        </p:nvSpPr>
        <p:spPr>
          <a:xfrm>
            <a:off x="10972800" y="6356351"/>
            <a:ext cx="609600" cy="365125"/>
          </a:xfrm>
        </p:spPr>
        <p:txBody>
          <a:bodyPr/>
          <a:lstStyle/>
          <a:p>
            <a:fld id="{23A446DA-D2FC-491E-A26B-6B2D41D55751}" type="slidenum">
              <a:rPr lang="en-US" smtClean="0"/>
              <a:pPr/>
              <a:t>2</a:t>
            </a:fld>
            <a:endParaRPr lang="en-US" dirty="0"/>
          </a:p>
        </p:txBody>
      </p:sp>
      <p:sp>
        <p:nvSpPr>
          <p:cNvPr id="7" name="TextBox 1">
            <a:extLst>
              <a:ext uri="{FF2B5EF4-FFF2-40B4-BE49-F238E27FC236}">
                <a16:creationId xmlns:a16="http://schemas.microsoft.com/office/drawing/2014/main" id="{8DE137E9-76C9-074B-8AEF-8F68A490FD20}"/>
              </a:ext>
            </a:extLst>
          </p:cNvPr>
          <p:cNvSpPr txBox="1">
            <a:spLocks noChangeArrowheads="1"/>
          </p:cNvSpPr>
          <p:nvPr/>
        </p:nvSpPr>
        <p:spPr bwMode="auto">
          <a:xfrm>
            <a:off x="1565740" y="1678521"/>
            <a:ext cx="5916084" cy="350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eaLnBrk="0" hangingPunct="0">
              <a:defRPr sz="2600">
                <a:solidFill>
                  <a:schemeClr val="tx1"/>
                </a:solidFill>
                <a:latin typeface="Times New Roman" pitchFamily="18" charset="0"/>
                <a:cs typeface="Arial" pitchFamily="34" charset="0"/>
              </a:defRPr>
            </a:lvl1pPr>
            <a:lvl2pPr marL="742950" indent="-285750" defTabSz="685800" eaLnBrk="0" hangingPunct="0">
              <a:defRPr sz="2600">
                <a:solidFill>
                  <a:schemeClr val="tx1"/>
                </a:solidFill>
                <a:latin typeface="Times New Roman" pitchFamily="18" charset="0"/>
                <a:cs typeface="Arial" pitchFamily="34" charset="0"/>
              </a:defRPr>
            </a:lvl2pPr>
            <a:lvl3pPr marL="1143000" indent="-228600" defTabSz="685800" eaLnBrk="0" hangingPunct="0">
              <a:defRPr sz="2600">
                <a:solidFill>
                  <a:schemeClr val="tx1"/>
                </a:solidFill>
                <a:latin typeface="Times New Roman" pitchFamily="18" charset="0"/>
                <a:cs typeface="Arial" pitchFamily="34" charset="0"/>
              </a:defRPr>
            </a:lvl3pPr>
            <a:lvl4pPr marL="1600200" indent="-228600" defTabSz="685800" eaLnBrk="0" hangingPunct="0">
              <a:defRPr sz="2600">
                <a:solidFill>
                  <a:schemeClr val="tx1"/>
                </a:solidFill>
                <a:latin typeface="Times New Roman" pitchFamily="18" charset="0"/>
                <a:cs typeface="Arial" pitchFamily="34" charset="0"/>
              </a:defRPr>
            </a:lvl4pPr>
            <a:lvl5pPr marL="2057400" indent="-228600" defTabSz="685800" eaLnBrk="0" hangingPunct="0">
              <a:defRPr sz="2600">
                <a:solidFill>
                  <a:schemeClr val="tx1"/>
                </a:solidFill>
                <a:latin typeface="Times New Roman" pitchFamily="18" charset="0"/>
                <a:cs typeface="Arial" pitchFamily="34" charset="0"/>
              </a:defRPr>
            </a:lvl5pPr>
            <a:lvl6pPr marL="2514600" indent="-228600" defTabSz="685800" eaLnBrk="0" fontAlgn="base" hangingPunct="0">
              <a:spcBef>
                <a:spcPct val="0"/>
              </a:spcBef>
              <a:spcAft>
                <a:spcPct val="0"/>
              </a:spcAft>
              <a:defRPr sz="2600">
                <a:solidFill>
                  <a:schemeClr val="tx1"/>
                </a:solidFill>
                <a:latin typeface="Times New Roman" pitchFamily="18" charset="0"/>
                <a:cs typeface="Arial" pitchFamily="34" charset="0"/>
              </a:defRPr>
            </a:lvl6pPr>
            <a:lvl7pPr marL="2971800" indent="-228600" defTabSz="685800" eaLnBrk="0" fontAlgn="base" hangingPunct="0">
              <a:spcBef>
                <a:spcPct val="0"/>
              </a:spcBef>
              <a:spcAft>
                <a:spcPct val="0"/>
              </a:spcAft>
              <a:defRPr sz="2600">
                <a:solidFill>
                  <a:schemeClr val="tx1"/>
                </a:solidFill>
                <a:latin typeface="Times New Roman" pitchFamily="18" charset="0"/>
                <a:cs typeface="Arial" pitchFamily="34" charset="0"/>
              </a:defRPr>
            </a:lvl7pPr>
            <a:lvl8pPr marL="3429000" indent="-228600" defTabSz="685800" eaLnBrk="0" fontAlgn="base" hangingPunct="0">
              <a:spcBef>
                <a:spcPct val="0"/>
              </a:spcBef>
              <a:spcAft>
                <a:spcPct val="0"/>
              </a:spcAft>
              <a:defRPr sz="2600">
                <a:solidFill>
                  <a:schemeClr val="tx1"/>
                </a:solidFill>
                <a:latin typeface="Times New Roman" pitchFamily="18" charset="0"/>
                <a:cs typeface="Arial" pitchFamily="34" charset="0"/>
              </a:defRPr>
            </a:lvl8pPr>
            <a:lvl9pPr marL="3886200" indent="-228600" defTabSz="685800" eaLnBrk="0" fontAlgn="base" hangingPunct="0">
              <a:spcBef>
                <a:spcPct val="0"/>
              </a:spcBef>
              <a:spcAft>
                <a:spcPct val="0"/>
              </a:spcAft>
              <a:defRPr sz="2600">
                <a:solidFill>
                  <a:schemeClr val="tx1"/>
                </a:solidFill>
                <a:latin typeface="Times New Roman" pitchFamily="18" charset="0"/>
                <a:cs typeface="Arial" pitchFamily="34" charset="0"/>
              </a:defRPr>
            </a:lvl9pPr>
          </a:lstStyle>
          <a:p>
            <a:pPr eaLnBrk="1" hangingPunct="1"/>
            <a:r>
              <a:rPr lang="en-US" altLang="en-US" u="sng" dirty="0">
                <a:latin typeface="Helvetica Narrow Bold"/>
                <a:ea typeface="MS PGothic" pitchFamily="34" charset="-128"/>
              </a:rPr>
              <a:t>Medical Director</a:t>
            </a:r>
            <a:r>
              <a:rPr lang="en-US" altLang="en-US" dirty="0">
                <a:latin typeface="Helvetica Narrow Bold"/>
                <a:ea typeface="MS PGothic" pitchFamily="34" charset="-128"/>
              </a:rPr>
              <a:t>:</a:t>
            </a:r>
          </a:p>
          <a:p>
            <a:pPr eaLnBrk="1" hangingPunct="1"/>
            <a:r>
              <a:rPr lang="en-US" altLang="en-US" dirty="0" err="1">
                <a:latin typeface="Helvetica Narrow Bold"/>
                <a:ea typeface="MS PGothic" pitchFamily="34" charset="-128"/>
              </a:rPr>
              <a:t>AllCells</a:t>
            </a:r>
            <a:r>
              <a:rPr lang="en-US" altLang="en-US" dirty="0">
                <a:latin typeface="Helvetica Narrow Bold"/>
                <a:ea typeface="MS PGothic" pitchFamily="34" charset="-128"/>
              </a:rPr>
              <a:t>, </a:t>
            </a:r>
            <a:r>
              <a:rPr lang="en-US" altLang="en-US" dirty="0" err="1">
                <a:latin typeface="Helvetica Narrow Bold"/>
                <a:ea typeface="MS PGothic" pitchFamily="34" charset="-128"/>
              </a:rPr>
              <a:t>Inc</a:t>
            </a:r>
            <a:endParaRPr lang="en-US" altLang="en-US" dirty="0">
              <a:latin typeface="Helvetica Narrow Bold"/>
              <a:ea typeface="MS PGothic" pitchFamily="34" charset="-128"/>
            </a:endParaRPr>
          </a:p>
          <a:p>
            <a:pPr eaLnBrk="1" hangingPunct="1"/>
            <a:endParaRPr lang="en-US" altLang="en-US" dirty="0">
              <a:latin typeface="Helvetica Narrow Bold"/>
              <a:ea typeface="MS PGothic" pitchFamily="34" charset="-128"/>
            </a:endParaRPr>
          </a:p>
          <a:p>
            <a:pPr eaLnBrk="1" hangingPunct="1"/>
            <a:r>
              <a:rPr lang="en-US" altLang="en-US" u="sng" dirty="0">
                <a:latin typeface="Helvetica Narrow Bold"/>
                <a:ea typeface="MS PGothic" pitchFamily="34" charset="-128"/>
              </a:rPr>
              <a:t>Consultant</a:t>
            </a:r>
            <a:r>
              <a:rPr lang="en-US" altLang="en-US" dirty="0">
                <a:latin typeface="Helvetica Narrow Bold"/>
                <a:ea typeface="MS PGothic" pitchFamily="34" charset="-128"/>
              </a:rPr>
              <a:t>:</a:t>
            </a:r>
          </a:p>
          <a:p>
            <a:pPr eaLnBrk="1" hangingPunct="1"/>
            <a:r>
              <a:rPr lang="en-US" altLang="en-US" dirty="0" err="1">
                <a:latin typeface="Helvetica Narrow Bold"/>
                <a:ea typeface="MS PGothic" pitchFamily="34" charset="-128"/>
              </a:rPr>
              <a:t>Editas</a:t>
            </a:r>
            <a:r>
              <a:rPr lang="en-US" altLang="en-US" dirty="0">
                <a:latin typeface="Helvetica Narrow Bold"/>
                <a:ea typeface="MS PGothic" pitchFamily="34" charset="-128"/>
              </a:rPr>
              <a:t> Medicine</a:t>
            </a:r>
          </a:p>
          <a:p>
            <a:pPr eaLnBrk="1" hangingPunct="1"/>
            <a:r>
              <a:rPr lang="en-US" altLang="en-US" dirty="0" err="1">
                <a:latin typeface="Helvetica Narrow Bold"/>
                <a:ea typeface="MS PGothic" pitchFamily="34" charset="-128"/>
              </a:rPr>
              <a:t>Ensoma</a:t>
            </a:r>
            <a:endParaRPr lang="en-US" altLang="en-US" dirty="0">
              <a:latin typeface="Helvetica Narrow Bold"/>
              <a:ea typeface="MS PGothic" pitchFamily="34" charset="-128"/>
            </a:endParaRPr>
          </a:p>
          <a:p>
            <a:pPr eaLnBrk="1" hangingPunct="1"/>
            <a:r>
              <a:rPr lang="en-US" altLang="en-US" dirty="0">
                <a:latin typeface="Helvetica Narrow Bold"/>
                <a:ea typeface="MS PGothic" pitchFamily="34" charset="-128"/>
              </a:rPr>
              <a:t>Vertex</a:t>
            </a:r>
          </a:p>
          <a:p>
            <a:pPr eaLnBrk="1" hangingPunct="1"/>
            <a:endParaRPr lang="en-US" altLang="en-US" sz="1500" dirty="0">
              <a:solidFill>
                <a:srgbClr val="000000"/>
              </a:solidFill>
              <a:latin typeface="Calibri" pitchFamily="34" charset="0"/>
            </a:endParaRPr>
          </a:p>
          <a:p>
            <a:pPr eaLnBrk="1" hangingPunct="1"/>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01430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Members</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5" name="Footer Placeholder 4"/>
          <p:cNvSpPr>
            <a:spLocks noGrp="1"/>
          </p:cNvSpPr>
          <p:nvPr>
            <p:ph type="ftr" sz="quarter" idx="11"/>
          </p:nvPr>
        </p:nvSpPr>
        <p:spPr>
          <a:xfrm>
            <a:off x="2667001" y="6080126"/>
            <a:ext cx="8204200" cy="625474"/>
          </a:xfrm>
        </p:spPr>
        <p:txBody>
          <a:bodyPr/>
          <a:lstStyle/>
          <a:p>
            <a:r>
              <a:rPr lang="en-US" sz="1100" dirty="0"/>
              <a:t>Support provided by grants #U10HL069294 and #U24HL138660 to the Blood and Marrow Transplant Clinical Trials Network from the National Heart, Lung, and Blood Institute and the National Cancer Institute. The content is solely the responsibility of the authors and does not necessarily represent the official views of the National Institutes of Health. </a:t>
            </a:r>
          </a:p>
        </p:txBody>
      </p:sp>
      <p:sp>
        <p:nvSpPr>
          <p:cNvPr id="4" name="Slide Number Placeholder 3"/>
          <p:cNvSpPr>
            <a:spLocks noGrp="1"/>
          </p:cNvSpPr>
          <p:nvPr>
            <p:ph type="sldNum" sz="quarter" idx="12"/>
          </p:nvPr>
        </p:nvSpPr>
        <p:spPr/>
        <p:txBody>
          <a:bodyPr/>
          <a:lstStyle/>
          <a:p>
            <a:fld id="{23A446DA-D2FC-491E-A26B-6B2D41D55751}" type="slidenum">
              <a:rPr lang="en-US" smtClean="0"/>
              <a:pPr/>
              <a:t>3</a:t>
            </a:fld>
            <a:endParaRPr lang="en-US" dirty="0"/>
          </a:p>
        </p:txBody>
      </p:sp>
      <p:graphicFrame>
        <p:nvGraphicFramePr>
          <p:cNvPr id="6" name="Table 5">
            <a:extLst>
              <a:ext uri="{FF2B5EF4-FFF2-40B4-BE49-F238E27FC236}">
                <a16:creationId xmlns:a16="http://schemas.microsoft.com/office/drawing/2014/main" id="{64B61383-703E-4B41-8BD1-74E4DC94090D}"/>
              </a:ext>
            </a:extLst>
          </p:cNvPr>
          <p:cNvGraphicFramePr>
            <a:graphicFrameLocks noGrp="1"/>
          </p:cNvGraphicFramePr>
          <p:nvPr>
            <p:extLst>
              <p:ext uri="{D42A27DB-BD31-4B8C-83A1-F6EECF244321}">
                <p14:modId xmlns:p14="http://schemas.microsoft.com/office/powerpoint/2010/main" val="311899718"/>
              </p:ext>
            </p:extLst>
          </p:nvPr>
        </p:nvGraphicFramePr>
        <p:xfrm>
          <a:off x="1143000" y="1600200"/>
          <a:ext cx="8991600" cy="4419600"/>
        </p:xfrm>
        <a:graphic>
          <a:graphicData uri="http://schemas.openxmlformats.org/drawingml/2006/table">
            <a:tbl>
              <a:tblPr firstRow="1" bandRow="1">
                <a:tableStyleId>{5C22544A-7EE6-4342-B048-85BDC9FD1C3A}</a:tableStyleId>
              </a:tblPr>
              <a:tblGrid>
                <a:gridCol w="4602000">
                  <a:extLst>
                    <a:ext uri="{9D8B030D-6E8A-4147-A177-3AD203B41FA5}">
                      <a16:colId xmlns:a16="http://schemas.microsoft.com/office/drawing/2014/main" val="20000"/>
                    </a:ext>
                  </a:extLst>
                </a:gridCol>
                <a:gridCol w="4389600">
                  <a:extLst>
                    <a:ext uri="{9D8B030D-6E8A-4147-A177-3AD203B41FA5}">
                      <a16:colId xmlns:a16="http://schemas.microsoft.com/office/drawing/2014/main" val="20001"/>
                    </a:ext>
                  </a:extLst>
                </a:gridCol>
              </a:tblGrid>
              <a:tr h="400660">
                <a:tc>
                  <a:txBody>
                    <a:bodyPr/>
                    <a:lstStyle/>
                    <a:p>
                      <a:pPr>
                        <a:spcBef>
                          <a:spcPts val="0"/>
                        </a:spcBef>
                      </a:pPr>
                      <a:r>
                        <a:rPr lang="en-US" sz="2400" dirty="0">
                          <a:latin typeface="Calibri" panose="020F0502020204030204" pitchFamily="34" charset="0"/>
                          <a:cs typeface="Calibri" panose="020F0502020204030204" pitchFamily="34" charset="0"/>
                        </a:rPr>
                        <a:t>Committee Member</a:t>
                      </a:r>
                    </a:p>
                  </a:txBody>
                  <a:tcPr/>
                </a:tc>
                <a:tc>
                  <a:txBody>
                    <a:bodyPr/>
                    <a:lstStyle/>
                    <a:p>
                      <a:pPr defTabSz="914400">
                        <a:spcBef>
                          <a:spcPts val="0"/>
                        </a:spcBef>
                      </a:pPr>
                      <a:r>
                        <a:rPr lang="en-US" sz="2400" dirty="0">
                          <a:latin typeface="Calibri" panose="020F0502020204030204" pitchFamily="34" charset="0"/>
                          <a:cs typeface="Calibri" panose="020F0502020204030204" pitchFamily="34" charset="0"/>
                        </a:rPr>
                        <a:t>Center</a:t>
                      </a:r>
                    </a:p>
                  </a:txBody>
                  <a:tcPr/>
                </a:tc>
                <a:extLst>
                  <a:ext uri="{0D108BD9-81ED-4DB2-BD59-A6C34878D82A}">
                    <a16:rowId xmlns:a16="http://schemas.microsoft.com/office/drawing/2014/main" val="10000"/>
                  </a:ext>
                </a:extLst>
              </a:tr>
              <a:tr h="295133">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Alistair Abraham</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Children's National Medical Ctr</a:t>
                      </a:r>
                    </a:p>
                  </a:txBody>
                  <a:tcPr marL="68580" marR="68580" marT="0" marB="0"/>
                </a:tc>
                <a:extLst>
                  <a:ext uri="{0D108BD9-81ED-4DB2-BD59-A6C34878D82A}">
                    <a16:rowId xmlns:a16="http://schemas.microsoft.com/office/drawing/2014/main" val="10001"/>
                  </a:ext>
                </a:extLst>
              </a:tr>
              <a:tr h="53421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Sonali Chaudhury</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Ann &amp; Robert H Lurie Children’s/Northwestern</a:t>
                      </a:r>
                    </a:p>
                  </a:txBody>
                  <a:tcPr marL="68580" marR="68580" marT="0" marB="0"/>
                </a:tc>
                <a:extLst>
                  <a:ext uri="{0D108BD9-81ED-4DB2-BD59-A6C34878D82A}">
                    <a16:rowId xmlns:a16="http://schemas.microsoft.com/office/drawing/2014/main" val="10002"/>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Courtney Fitzhugh</a:t>
                      </a:r>
                    </a:p>
                  </a:txBody>
                  <a:tcPr marL="68580" marR="68580" marT="0" marB="0"/>
                </a:tc>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NIH</a:t>
                      </a:r>
                    </a:p>
                  </a:txBody>
                  <a:tcPr marL="68580" marR="68580" marT="0" marB="0"/>
                </a:tc>
                <a:extLst>
                  <a:ext uri="{0D108BD9-81ED-4DB2-BD59-A6C34878D82A}">
                    <a16:rowId xmlns:a16="http://schemas.microsoft.com/office/drawing/2014/main" val="10003"/>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Helen Heslop</a:t>
                      </a:r>
                    </a:p>
                  </a:txBody>
                  <a:tcPr marL="68580" marR="68580" marT="0" marB="0"/>
                </a:tc>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DCC Liaison</a:t>
                      </a:r>
                    </a:p>
                  </a:txBody>
                  <a:tcPr marL="68580" marR="68580" marT="0" marB="0"/>
                </a:tc>
                <a:extLst>
                  <a:ext uri="{0D108BD9-81ED-4DB2-BD59-A6C34878D82A}">
                    <a16:rowId xmlns:a16="http://schemas.microsoft.com/office/drawing/2014/main" val="2031999416"/>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Tami John</a:t>
                      </a:r>
                    </a:p>
                  </a:txBody>
                  <a:tcPr marL="68580" marR="68580" marT="0" marB="0"/>
                </a:tc>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Baylor/Texas Children's</a:t>
                      </a:r>
                    </a:p>
                  </a:txBody>
                  <a:tcPr marL="68580" marR="68580" marT="0" marB="0"/>
                </a:tc>
                <a:extLst>
                  <a:ext uri="{0D108BD9-81ED-4DB2-BD59-A6C34878D82A}">
                    <a16:rowId xmlns:a16="http://schemas.microsoft.com/office/drawing/2014/main" val="2181327332"/>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Adetola Kassim</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Vanderbilt</a:t>
                      </a:r>
                    </a:p>
                  </a:txBody>
                  <a:tcPr marL="68580" marR="68580" marT="0" marB="0"/>
                </a:tc>
                <a:extLst>
                  <a:ext uri="{0D108BD9-81ED-4DB2-BD59-A6C34878D82A}">
                    <a16:rowId xmlns:a16="http://schemas.microsoft.com/office/drawing/2014/main" val="1252499529"/>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Laksmannan Krishnamurti</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Emory/CHOA</a:t>
                      </a:r>
                    </a:p>
                  </a:txBody>
                  <a:tcPr marL="68580" marR="68580" marT="0" marB="0"/>
                </a:tc>
                <a:extLst>
                  <a:ext uri="{0D108BD9-81ED-4DB2-BD59-A6C34878D82A}">
                    <a16:rowId xmlns:a16="http://schemas.microsoft.com/office/drawing/2014/main" val="10007"/>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Punam Mailik</a:t>
                      </a:r>
                    </a:p>
                  </a:txBody>
                  <a:tcPr marL="68580" marR="68580" marT="0" marB="0"/>
                </a:tc>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Cincinnati Children's</a:t>
                      </a:r>
                    </a:p>
                  </a:txBody>
                  <a:tcPr marL="68580" marR="68580" marT="0" marB="0"/>
                </a:tc>
                <a:extLst>
                  <a:ext uri="{0D108BD9-81ED-4DB2-BD59-A6C34878D82A}">
                    <a16:rowId xmlns:a16="http://schemas.microsoft.com/office/drawing/2014/main" val="10008"/>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Matt Porteus</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Stanford/LPCH</a:t>
                      </a:r>
                    </a:p>
                  </a:txBody>
                  <a:tcPr marL="68580" marR="68580" marT="0" marB="0"/>
                </a:tc>
                <a:extLst>
                  <a:ext uri="{0D108BD9-81ED-4DB2-BD59-A6C34878D82A}">
                    <a16:rowId xmlns:a16="http://schemas.microsoft.com/office/drawing/2014/main" val="10009"/>
                  </a:ext>
                </a:extLst>
              </a:tr>
              <a:tr h="295133">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Shalini Shenoy</a:t>
                      </a:r>
                    </a:p>
                  </a:txBody>
                  <a:tcPr marL="68580" marR="68580" marT="0" marB="0"/>
                </a:tc>
                <a:tc>
                  <a:txBody>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Wash U/St. Louis Children's</a:t>
                      </a:r>
                    </a:p>
                  </a:txBody>
                  <a:tcPr marL="68580" marR="68580" marT="0" marB="0"/>
                </a:tc>
                <a:extLst>
                  <a:ext uri="{0D108BD9-81ED-4DB2-BD59-A6C34878D82A}">
                    <a16:rowId xmlns:a16="http://schemas.microsoft.com/office/drawing/2014/main" val="10010"/>
                  </a:ext>
                </a:extLst>
              </a:tr>
              <a:tr h="295133">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Mark Walters</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UCSF Benioff Children’s Oakland</a:t>
                      </a:r>
                    </a:p>
                  </a:txBody>
                  <a:tcPr marL="68580" marR="68580" marT="0" marB="0"/>
                </a:tc>
                <a:extLst>
                  <a:ext uri="{0D108BD9-81ED-4DB2-BD59-A6C34878D82A}">
                    <a16:rowId xmlns:a16="http://schemas.microsoft.com/office/drawing/2014/main" val="10011"/>
                  </a:ext>
                </a:extLst>
              </a:tr>
              <a:tr h="295133">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Jesse Troy - biostats</a:t>
                      </a:r>
                    </a:p>
                  </a:txBody>
                  <a:tcPr marL="68580" marR="68580" marT="0" marB="0"/>
                </a:tc>
                <a:tc>
                  <a:txBody>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Duke Univ</a:t>
                      </a:r>
                    </a:p>
                  </a:txBody>
                  <a:tcPr marL="68580" marR="68580" marT="0" marB="0"/>
                </a:tc>
                <a:extLst>
                  <a:ext uri="{0D108BD9-81ED-4DB2-BD59-A6C34878D82A}">
                    <a16:rowId xmlns:a16="http://schemas.microsoft.com/office/drawing/2014/main" val="273849093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12744-49A0-4C9C-B20A-E1B0AF74434F}"/>
              </a:ext>
            </a:extLst>
          </p:cNvPr>
          <p:cNvSpPr>
            <a:spLocks noGrp="1"/>
          </p:cNvSpPr>
          <p:nvPr>
            <p:ph type="title"/>
          </p:nvPr>
        </p:nvSpPr>
        <p:spPr>
          <a:xfrm>
            <a:off x="223778" y="153272"/>
            <a:ext cx="11743856" cy="844730"/>
          </a:xfrm>
        </p:spPr>
        <p:txBody>
          <a:bodyPr/>
          <a:lstStyle/>
          <a:p>
            <a:r>
              <a:rPr lang="en-US" b="1" dirty="0"/>
              <a:t>Allogeneic HSCT for </a:t>
            </a:r>
            <a:r>
              <a:rPr lang="en-US" b="1" dirty="0" err="1"/>
              <a:t>Hemoglobinopathies</a:t>
            </a:r>
            <a:endParaRPr lang="en-US" b="1" dirty="0"/>
          </a:p>
        </p:txBody>
      </p:sp>
      <p:sp>
        <p:nvSpPr>
          <p:cNvPr id="16" name="TextBox 15">
            <a:extLst>
              <a:ext uri="{FF2B5EF4-FFF2-40B4-BE49-F238E27FC236}">
                <a16:creationId xmlns:a16="http://schemas.microsoft.com/office/drawing/2014/main" id="{4C308A2C-A1EA-40A5-8902-6D8FD1E54305}"/>
              </a:ext>
            </a:extLst>
          </p:cNvPr>
          <p:cNvSpPr txBox="1"/>
          <p:nvPr/>
        </p:nvSpPr>
        <p:spPr>
          <a:xfrm>
            <a:off x="2971800" y="6550223"/>
            <a:ext cx="12129811"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1. Li, et al. Blood Advances 2019; </a:t>
            </a:r>
            <a:r>
              <a:rPr lang="en-US" sz="1400" b="1" dirty="0" err="1">
                <a:latin typeface="Calibri" panose="020F0502020204030204" pitchFamily="34" charset="0"/>
                <a:cs typeface="Calibri" panose="020F0502020204030204" pitchFamily="34" charset="0"/>
              </a:rPr>
              <a:t>Eapen</a:t>
            </a:r>
            <a:r>
              <a:rPr lang="en-US" sz="1400" b="1" dirty="0">
                <a:latin typeface="Calibri" panose="020F0502020204030204" pitchFamily="34" charset="0"/>
                <a:cs typeface="Calibri" panose="020F0502020204030204" pitchFamily="34" charset="0"/>
              </a:rPr>
              <a:t>, et al. Lancet </a:t>
            </a:r>
            <a:r>
              <a:rPr lang="en-US" sz="1400" b="1" dirty="0" err="1">
                <a:latin typeface="Calibri" panose="020F0502020204030204" pitchFamily="34" charset="0"/>
                <a:cs typeface="Calibri" panose="020F0502020204030204" pitchFamily="34" charset="0"/>
              </a:rPr>
              <a:t>Hematol</a:t>
            </a:r>
            <a:r>
              <a:rPr lang="en-US" sz="1400" b="1" dirty="0">
                <a:latin typeface="Calibri" panose="020F0502020204030204" pitchFamily="34" charset="0"/>
                <a:cs typeface="Calibri" panose="020F0502020204030204" pitchFamily="34" charset="0"/>
              </a:rPr>
              <a:t>. 2019;6(11):e585-e596.</a:t>
            </a:r>
          </a:p>
        </p:txBody>
      </p:sp>
      <p:grpSp>
        <p:nvGrpSpPr>
          <p:cNvPr id="8" name="Group 7">
            <a:extLst>
              <a:ext uri="{FF2B5EF4-FFF2-40B4-BE49-F238E27FC236}">
                <a16:creationId xmlns:a16="http://schemas.microsoft.com/office/drawing/2014/main" id="{C955AB58-960A-4AF2-BB09-A3FD06164AEA}"/>
              </a:ext>
            </a:extLst>
          </p:cNvPr>
          <p:cNvGrpSpPr/>
          <p:nvPr/>
        </p:nvGrpSpPr>
        <p:grpSpPr>
          <a:xfrm>
            <a:off x="6176514" y="2749854"/>
            <a:ext cx="5310166" cy="3803346"/>
            <a:chOff x="9053464" y="3556558"/>
            <a:chExt cx="2617051" cy="2654767"/>
          </a:xfrm>
        </p:grpSpPr>
        <p:pic>
          <p:nvPicPr>
            <p:cNvPr id="5" name="Picture 4">
              <a:extLst>
                <a:ext uri="{FF2B5EF4-FFF2-40B4-BE49-F238E27FC236}">
                  <a16:creationId xmlns:a16="http://schemas.microsoft.com/office/drawing/2014/main" id="{87EE316C-109F-435A-81DC-5D0268567589}"/>
                </a:ext>
              </a:extLst>
            </p:cNvPr>
            <p:cNvPicPr>
              <a:picLocks noChangeAspect="1"/>
            </p:cNvPicPr>
            <p:nvPr/>
          </p:nvPicPr>
          <p:blipFill>
            <a:blip r:embed="rId2"/>
            <a:stretch>
              <a:fillRect/>
            </a:stretch>
          </p:blipFill>
          <p:spPr>
            <a:xfrm>
              <a:off x="9053464" y="3556558"/>
              <a:ext cx="2258185" cy="2654767"/>
            </a:xfrm>
            <a:prstGeom prst="rect">
              <a:avLst/>
            </a:prstGeom>
          </p:spPr>
        </p:pic>
        <p:pic>
          <p:nvPicPr>
            <p:cNvPr id="10" name="Picture 9">
              <a:extLst>
                <a:ext uri="{FF2B5EF4-FFF2-40B4-BE49-F238E27FC236}">
                  <a16:creationId xmlns:a16="http://schemas.microsoft.com/office/drawing/2014/main" id="{4B2AC619-E631-4B06-993F-65E3CE7F0FF5}"/>
                </a:ext>
              </a:extLst>
            </p:cNvPr>
            <p:cNvPicPr>
              <a:picLocks noChangeAspect="1"/>
            </p:cNvPicPr>
            <p:nvPr/>
          </p:nvPicPr>
          <p:blipFill>
            <a:blip r:embed="rId3"/>
            <a:stretch>
              <a:fillRect/>
            </a:stretch>
          </p:blipFill>
          <p:spPr>
            <a:xfrm>
              <a:off x="9777138" y="4338597"/>
              <a:ext cx="1893377" cy="573940"/>
            </a:xfrm>
            <a:prstGeom prst="rect">
              <a:avLst/>
            </a:prstGeom>
          </p:spPr>
        </p:pic>
      </p:grpSp>
      <p:grpSp>
        <p:nvGrpSpPr>
          <p:cNvPr id="7" name="Group 6">
            <a:extLst>
              <a:ext uri="{FF2B5EF4-FFF2-40B4-BE49-F238E27FC236}">
                <a16:creationId xmlns:a16="http://schemas.microsoft.com/office/drawing/2014/main" id="{C0860DB9-55A5-405C-9153-72B578328A88}"/>
              </a:ext>
            </a:extLst>
          </p:cNvPr>
          <p:cNvGrpSpPr/>
          <p:nvPr/>
        </p:nvGrpSpPr>
        <p:grpSpPr>
          <a:xfrm>
            <a:off x="448574" y="2749854"/>
            <a:ext cx="3726611" cy="3282537"/>
            <a:chOff x="705321" y="3639353"/>
            <a:chExt cx="2552277" cy="2546369"/>
          </a:xfrm>
        </p:grpSpPr>
        <p:pic>
          <p:nvPicPr>
            <p:cNvPr id="23" name="Picture 22">
              <a:extLst>
                <a:ext uri="{FF2B5EF4-FFF2-40B4-BE49-F238E27FC236}">
                  <a16:creationId xmlns:a16="http://schemas.microsoft.com/office/drawing/2014/main" id="{A48772CD-552D-4683-9622-04DB8CB063F4}"/>
                </a:ext>
              </a:extLst>
            </p:cNvPr>
            <p:cNvPicPr>
              <a:picLocks noChangeAspect="1"/>
            </p:cNvPicPr>
            <p:nvPr/>
          </p:nvPicPr>
          <p:blipFill rotWithShape="1">
            <a:blip r:embed="rId4"/>
            <a:srcRect l="53017"/>
            <a:stretch/>
          </p:blipFill>
          <p:spPr>
            <a:xfrm>
              <a:off x="880351" y="3639353"/>
              <a:ext cx="2377247" cy="2546369"/>
            </a:xfrm>
            <a:prstGeom prst="rect">
              <a:avLst/>
            </a:prstGeom>
          </p:spPr>
        </p:pic>
        <p:pic>
          <p:nvPicPr>
            <p:cNvPr id="6" name="Picture 5">
              <a:extLst>
                <a:ext uri="{FF2B5EF4-FFF2-40B4-BE49-F238E27FC236}">
                  <a16:creationId xmlns:a16="http://schemas.microsoft.com/office/drawing/2014/main" id="{6BCE55BB-34E9-4EA2-A351-D16DC6820D70}"/>
                </a:ext>
              </a:extLst>
            </p:cNvPr>
            <p:cNvPicPr>
              <a:picLocks noChangeAspect="1"/>
            </p:cNvPicPr>
            <p:nvPr/>
          </p:nvPicPr>
          <p:blipFill>
            <a:blip r:embed="rId5"/>
            <a:stretch>
              <a:fillRect/>
            </a:stretch>
          </p:blipFill>
          <p:spPr>
            <a:xfrm>
              <a:off x="705321" y="4376176"/>
              <a:ext cx="156030" cy="681602"/>
            </a:xfrm>
            <a:prstGeom prst="rect">
              <a:avLst/>
            </a:prstGeom>
          </p:spPr>
        </p:pic>
      </p:grpSp>
      <p:graphicFrame>
        <p:nvGraphicFramePr>
          <p:cNvPr id="17" name="Table 16">
            <a:extLst>
              <a:ext uri="{FF2B5EF4-FFF2-40B4-BE49-F238E27FC236}">
                <a16:creationId xmlns:a16="http://schemas.microsoft.com/office/drawing/2014/main" id="{C71C003D-66AA-4994-A332-3F338CDB6DA8}"/>
              </a:ext>
            </a:extLst>
          </p:cNvPr>
          <p:cNvGraphicFramePr>
            <a:graphicFrameLocks noGrp="1"/>
          </p:cNvGraphicFramePr>
          <p:nvPr>
            <p:extLst>
              <p:ext uri="{D42A27DB-BD31-4B8C-83A1-F6EECF244321}">
                <p14:modId xmlns:p14="http://schemas.microsoft.com/office/powerpoint/2010/main" val="1449106246"/>
              </p:ext>
            </p:extLst>
          </p:nvPr>
        </p:nvGraphicFramePr>
        <p:xfrm>
          <a:off x="838200" y="1173508"/>
          <a:ext cx="10967265" cy="1889760"/>
        </p:xfrm>
        <a:graphic>
          <a:graphicData uri="http://schemas.openxmlformats.org/drawingml/2006/table">
            <a:tbl>
              <a:tblPr firstRow="1" bandRow="1">
                <a:tableStyleId>{5C22544A-7EE6-4342-B048-85BDC9FD1C3A}</a:tableStyleId>
              </a:tblPr>
              <a:tblGrid>
                <a:gridCol w="3655755">
                  <a:extLst>
                    <a:ext uri="{9D8B030D-6E8A-4147-A177-3AD203B41FA5}">
                      <a16:colId xmlns:a16="http://schemas.microsoft.com/office/drawing/2014/main" val="1137450658"/>
                    </a:ext>
                  </a:extLst>
                </a:gridCol>
                <a:gridCol w="3655755">
                  <a:extLst>
                    <a:ext uri="{9D8B030D-6E8A-4147-A177-3AD203B41FA5}">
                      <a16:colId xmlns:a16="http://schemas.microsoft.com/office/drawing/2014/main" val="2173483666"/>
                    </a:ext>
                  </a:extLst>
                </a:gridCol>
                <a:gridCol w="3655755">
                  <a:extLst>
                    <a:ext uri="{9D8B030D-6E8A-4147-A177-3AD203B41FA5}">
                      <a16:colId xmlns:a16="http://schemas.microsoft.com/office/drawing/2014/main" val="2604374032"/>
                    </a:ext>
                  </a:extLst>
                </a:gridCol>
              </a:tblGrid>
              <a:tr h="344248">
                <a:tc gridSpan="3">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Calibri" panose="020F0502020204030204" pitchFamily="34" charset="0"/>
                          <a:cs typeface="Calibri" panose="020F0502020204030204" pitchFamily="34" charset="0"/>
                        </a:rPr>
                        <a:t>Overall survival by donor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en-US" sz="2000" b="1" baseline="30000">
                        <a:solidFill>
                          <a:schemeClr val="accent2"/>
                        </a:solidFill>
                        <a:latin typeface="Calibri" panose="020F0502020204030204" pitchFamily="34" charset="0"/>
                        <a:cs typeface="Calibri" panose="020F0502020204030204" pitchFamily="34" charset="0"/>
                      </a:endParaRPr>
                    </a:p>
                  </a:txBody>
                  <a:tcPr>
                    <a:noFill/>
                  </a:tcP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en-US" sz="2000" b="1" baseline="30000">
                        <a:solidFill>
                          <a:schemeClr val="accent2"/>
                        </a:solidFill>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315983733"/>
                  </a:ext>
                </a:extLst>
              </a:tr>
              <a:tr h="794420">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baseline="0" dirty="0">
                          <a:solidFill>
                            <a:schemeClr val="tx1"/>
                          </a:solidFill>
                          <a:latin typeface="Calibri" panose="020F0502020204030204" pitchFamily="34" charset="0"/>
                          <a:cs typeface="Calibri" panose="020F0502020204030204" pitchFamily="34" charset="0"/>
                        </a:rPr>
                        <a:t>Transfusion-dependent </a:t>
                      </a:r>
                      <a:r>
                        <a:rPr lang="el-GR" sz="2800" b="1" baseline="0" dirty="0">
                          <a:solidFill>
                            <a:schemeClr val="tx1"/>
                          </a:solidFill>
                          <a:latin typeface="Calibri" panose="020F0502020204030204" pitchFamily="34" charset="0"/>
                          <a:cs typeface="Calibri" panose="020F0502020204030204" pitchFamily="34" charset="0"/>
                        </a:rPr>
                        <a:t>β</a:t>
                      </a:r>
                      <a:r>
                        <a:rPr lang="en-US" sz="2800" b="1" baseline="0" dirty="0">
                          <a:solidFill>
                            <a:schemeClr val="tx1"/>
                          </a:solidFill>
                          <a:latin typeface="Calibri" panose="020F0502020204030204" pitchFamily="34" charset="0"/>
                          <a:cs typeface="Calibri" panose="020F0502020204030204" pitchFamily="34" charset="0"/>
                        </a:rPr>
                        <a:t>-thalassemia</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baseline="0" dirty="0">
                          <a:solidFill>
                            <a:schemeClr val="tx1"/>
                          </a:solidFill>
                          <a:latin typeface="Calibri" panose="020F0502020204030204" pitchFamily="34" charset="0"/>
                          <a:cs typeface="Calibri" panose="020F0502020204030204" pitchFamily="34" charset="0"/>
                        </a:rPr>
                        <a:t>(TDT)</a:t>
                      </a:r>
                      <a:r>
                        <a:rPr lang="en-US" sz="2800" b="1" baseline="30000" dirty="0">
                          <a:solidFill>
                            <a:schemeClr val="tx1"/>
                          </a:solidFill>
                          <a:latin typeface="Calibri" panose="020F0502020204030204" pitchFamily="34" charset="0"/>
                          <a:cs typeface="Calibri" panose="020F0502020204030204" pitchFamily="34"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en-US" sz="2800" b="1" baseline="3000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baseline="0" dirty="0">
                          <a:solidFill>
                            <a:schemeClr val="tx1"/>
                          </a:solidFill>
                          <a:latin typeface="Calibri" panose="020F0502020204030204" pitchFamily="34" charset="0"/>
                          <a:cs typeface="Calibri" panose="020F0502020204030204" pitchFamily="34" charset="0"/>
                        </a:rPr>
                        <a:t>Sickle cell disease</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baseline="0" dirty="0">
                          <a:solidFill>
                            <a:schemeClr val="tx1"/>
                          </a:solidFill>
                          <a:latin typeface="Calibri" panose="020F0502020204030204" pitchFamily="34" charset="0"/>
                          <a:cs typeface="Calibri" panose="020F0502020204030204" pitchFamily="34" charset="0"/>
                        </a:rPr>
                        <a:t>(SCD)</a:t>
                      </a:r>
                      <a:r>
                        <a:rPr lang="en-US" sz="2800" b="1" baseline="30000" dirty="0">
                          <a:solidFill>
                            <a:schemeClr val="tx1"/>
                          </a:solidFill>
                          <a:latin typeface="Calibri" panose="020F0502020204030204" pitchFamily="34" charset="0"/>
                          <a:cs typeface="Calibri" panose="020F050202020403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2435904"/>
                  </a:ext>
                </a:extLst>
              </a:tr>
            </a:tbl>
          </a:graphicData>
        </a:graphic>
      </p:graphicFrame>
    </p:spTree>
    <p:extLst>
      <p:ext uri="{BB962C8B-B14F-4D97-AF65-F5344CB8AC3E}">
        <p14:creationId xmlns:p14="http://schemas.microsoft.com/office/powerpoint/2010/main" val="210898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2CE53F-93A6-4B97-824A-9DCA679C8484}"/>
              </a:ext>
            </a:extLst>
          </p:cNvPr>
          <p:cNvPicPr>
            <a:picLocks noChangeAspect="1"/>
          </p:cNvPicPr>
          <p:nvPr/>
        </p:nvPicPr>
        <p:blipFill rotWithShape="1">
          <a:blip r:embed="rId3"/>
          <a:srcRect l="7046" r="11817" b="17637"/>
          <a:stretch/>
        </p:blipFill>
        <p:spPr>
          <a:xfrm>
            <a:off x="492466" y="914400"/>
            <a:ext cx="9645778" cy="4187952"/>
          </a:xfrm>
          <a:prstGeom prst="rect">
            <a:avLst/>
          </a:prstGeom>
        </p:spPr>
      </p:pic>
      <p:sp>
        <p:nvSpPr>
          <p:cNvPr id="2" name="Title 1">
            <a:extLst>
              <a:ext uri="{FF2B5EF4-FFF2-40B4-BE49-F238E27FC236}">
                <a16:creationId xmlns:a16="http://schemas.microsoft.com/office/drawing/2014/main" id="{A046488C-B546-4FB5-B836-09B014A67301}"/>
              </a:ext>
            </a:extLst>
          </p:cNvPr>
          <p:cNvSpPr>
            <a:spLocks noGrp="1"/>
          </p:cNvSpPr>
          <p:nvPr>
            <p:ph type="title"/>
          </p:nvPr>
        </p:nvSpPr>
        <p:spPr>
          <a:xfrm>
            <a:off x="0" y="-6530"/>
            <a:ext cx="12044423" cy="844730"/>
          </a:xfrm>
        </p:spPr>
        <p:txBody>
          <a:bodyPr>
            <a:normAutofit fontScale="90000"/>
          </a:bodyPr>
          <a:lstStyle/>
          <a:p>
            <a:r>
              <a:rPr lang="en-US" sz="3200" b="1" dirty="0">
                <a:latin typeface="Calibri" panose="020F0502020204030204" pitchFamily="34" charset="0"/>
                <a:cs typeface="Calibri" panose="020F0502020204030204" pitchFamily="34" charset="0"/>
              </a:rPr>
              <a:t>Lentiviral Gene therapy for SCD: Complete </a:t>
            </a:r>
            <a:r>
              <a:rPr lang="en-US" b="1" dirty="0">
                <a:cs typeface="Calibri" panose="020F0502020204030204" pitchFamily="34" charset="0"/>
              </a:rPr>
              <a:t>r</a:t>
            </a:r>
            <a:r>
              <a:rPr lang="en-US" sz="3200" b="1" dirty="0">
                <a:latin typeface="Calibri" panose="020F0502020204030204" pitchFamily="34" charset="0"/>
                <a:cs typeface="Calibri" panose="020F0502020204030204" pitchFamily="34" charset="0"/>
              </a:rPr>
              <a:t>esolution of </a:t>
            </a:r>
            <a:r>
              <a:rPr lang="en-US" b="1" dirty="0">
                <a:cs typeface="Calibri" panose="020F0502020204030204" pitchFamily="34" charset="0"/>
              </a:rPr>
              <a:t>painful episodes</a:t>
            </a:r>
            <a:endParaRPr lang="en-US" sz="3200" b="1" dirty="0">
              <a:latin typeface="Calibri" panose="020F0502020204030204" pitchFamily="34" charset="0"/>
              <a:cs typeface="Calibri" panose="020F0502020204030204" pitchFamily="34" charset="0"/>
            </a:endParaRPr>
          </a:p>
        </p:txBody>
      </p:sp>
      <p:sp>
        <p:nvSpPr>
          <p:cNvPr id="3" name="Slide Number Placeholder 7">
            <a:extLst>
              <a:ext uri="{FF2B5EF4-FFF2-40B4-BE49-F238E27FC236}">
                <a16:creationId xmlns:a16="http://schemas.microsoft.com/office/drawing/2014/main" id="{1E08B2CB-50DC-4CBA-84A4-A20C0E4D1D70}"/>
              </a:ext>
            </a:extLst>
          </p:cNvPr>
          <p:cNvSpPr txBox="1">
            <a:spLocks/>
          </p:cNvSpPr>
          <p:nvPr/>
        </p:nvSpPr>
        <p:spPr>
          <a:xfrm>
            <a:off x="11664461" y="6584867"/>
            <a:ext cx="526815" cy="26517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57175" rtl="0" eaLnBrk="1" fontAlgn="auto" latinLnBrk="0" hangingPunct="1">
              <a:lnSpc>
                <a:spcPct val="100000"/>
              </a:lnSpc>
              <a:spcBef>
                <a:spcPts val="0"/>
              </a:spcBef>
              <a:spcAft>
                <a:spcPts val="0"/>
              </a:spcAft>
              <a:buClrTx/>
              <a:buSzTx/>
              <a:buFontTx/>
              <a:buNone/>
              <a:tabLst/>
              <a:defRPr/>
            </a:pPr>
            <a:fld id="{6B312CD2-6EA9-46B2-893C-73296E2B74A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25717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83527D1-7635-42B9-9EE1-581684122710}"/>
              </a:ext>
            </a:extLst>
          </p:cNvPr>
          <p:cNvSpPr txBox="1"/>
          <p:nvPr/>
        </p:nvSpPr>
        <p:spPr>
          <a:xfrm>
            <a:off x="9176369" y="6576308"/>
            <a:ext cx="2668844" cy="281691"/>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Data as of </a:t>
            </a:r>
            <a:r>
              <a:rPr lang="en-US" sz="1200" kern="0">
                <a:solidFill>
                  <a:prstClr val="black"/>
                </a:solidFill>
                <a:latin typeface="Calibri" panose="020F0502020204030204" pitchFamily="34" charset="0"/>
                <a:cs typeface="Calibri" panose="020F0502020204030204" pitchFamily="34" charset="0"/>
              </a:rPr>
              <a:t>20 August 2020</a:t>
            </a:r>
            <a:endParaRPr kumimoji="0" lang="en-US" sz="1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7" name="Group 76">
            <a:extLst>
              <a:ext uri="{FF2B5EF4-FFF2-40B4-BE49-F238E27FC236}">
                <a16:creationId xmlns:a16="http://schemas.microsoft.com/office/drawing/2014/main" id="{E9B1E74F-7318-46D3-A5DB-0F339A5E1EBE}"/>
              </a:ext>
            </a:extLst>
          </p:cNvPr>
          <p:cNvGrpSpPr/>
          <p:nvPr/>
        </p:nvGrpSpPr>
        <p:grpSpPr>
          <a:xfrm>
            <a:off x="10547581" y="2635017"/>
            <a:ext cx="1819212" cy="1261884"/>
            <a:chOff x="10041222" y="2436422"/>
            <a:chExt cx="2025873" cy="1261884"/>
          </a:xfrm>
        </p:grpSpPr>
        <p:sp>
          <p:nvSpPr>
            <p:cNvPr id="7" name="TextBox 6">
              <a:extLst>
                <a:ext uri="{FF2B5EF4-FFF2-40B4-BE49-F238E27FC236}">
                  <a16:creationId xmlns:a16="http://schemas.microsoft.com/office/drawing/2014/main" id="{356EFFB5-A963-4E6C-92F9-89414D670580}"/>
                </a:ext>
              </a:extLst>
            </p:cNvPr>
            <p:cNvSpPr txBox="1"/>
            <p:nvPr/>
          </p:nvSpPr>
          <p:spPr>
            <a:xfrm>
              <a:off x="10251390" y="2436422"/>
              <a:ext cx="1815705" cy="1261884"/>
            </a:xfrm>
            <a:prstGeom prst="rect">
              <a:avLst/>
            </a:prstGeom>
            <a:noFill/>
          </p:spPr>
          <p:txBody>
            <a:bodyPr wrap="square" rtlCol="0">
              <a:spAutoFit/>
            </a:bodyPr>
            <a:lstStyle/>
            <a:p>
              <a:r>
                <a:rPr lang="en-US" sz="1600">
                  <a:latin typeface="Calibri" panose="020F0502020204030204" pitchFamily="34" charset="0"/>
                  <a:cs typeface="Calibri" panose="020F0502020204030204" pitchFamily="34" charset="0"/>
                </a:rPr>
                <a:t>VOEs classified   as severe VOEs</a:t>
              </a:r>
            </a:p>
            <a:p>
              <a:pPr>
                <a:spcBef>
                  <a:spcPts val="600"/>
                </a:spcBef>
              </a:pPr>
              <a:r>
                <a:rPr lang="en-US" sz="1600">
                  <a:latin typeface="Calibri" panose="020F0502020204030204" pitchFamily="34" charset="0"/>
                  <a:cs typeface="Calibri" panose="020F0502020204030204" pitchFamily="34" charset="0"/>
                </a:rPr>
                <a:t>All other VOEs</a:t>
              </a:r>
            </a:p>
            <a:p>
              <a:pPr>
                <a:spcBef>
                  <a:spcPts val="600"/>
                </a:spcBef>
              </a:pPr>
              <a:r>
                <a:rPr lang="en-US" b="1">
                  <a:latin typeface="Calibri" panose="020F0502020204030204" pitchFamily="34" charset="0"/>
                  <a:cs typeface="Calibri" panose="020F0502020204030204" pitchFamily="34" charset="0"/>
                </a:rPr>
                <a:t>N=19</a:t>
              </a:r>
            </a:p>
          </p:txBody>
        </p:sp>
        <p:sp>
          <p:nvSpPr>
            <p:cNvPr id="14" name="Diamond 13">
              <a:extLst>
                <a:ext uri="{FF2B5EF4-FFF2-40B4-BE49-F238E27FC236}">
                  <a16:creationId xmlns:a16="http://schemas.microsoft.com/office/drawing/2014/main" id="{B33204D2-2EBE-4E51-99CA-19E0ED33A888}"/>
                </a:ext>
              </a:extLst>
            </p:cNvPr>
            <p:cNvSpPr/>
            <p:nvPr/>
          </p:nvSpPr>
          <p:spPr>
            <a:xfrm>
              <a:off x="10041222" y="2542609"/>
              <a:ext cx="203655" cy="18288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FF0000"/>
                  </a:solidFill>
                </a:ln>
              </a:endParaRPr>
            </a:p>
          </p:txBody>
        </p:sp>
        <p:sp>
          <p:nvSpPr>
            <p:cNvPr id="16" name="Diamond 15">
              <a:extLst>
                <a:ext uri="{FF2B5EF4-FFF2-40B4-BE49-F238E27FC236}">
                  <a16:creationId xmlns:a16="http://schemas.microsoft.com/office/drawing/2014/main" id="{D8784591-B68A-41E2-9C12-B40DCE15F4AF}"/>
                </a:ext>
              </a:extLst>
            </p:cNvPr>
            <p:cNvSpPr/>
            <p:nvPr/>
          </p:nvSpPr>
          <p:spPr>
            <a:xfrm>
              <a:off x="10062883" y="3081985"/>
              <a:ext cx="203655" cy="182880"/>
            </a:xfrm>
            <a:prstGeom prst="diamond">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FF0000"/>
                  </a:solidFill>
                </a:ln>
              </a:endParaRPr>
            </a:p>
          </p:txBody>
        </p:sp>
      </p:grpSp>
      <p:sp>
        <p:nvSpPr>
          <p:cNvPr id="20" name="TextBox 19">
            <a:extLst>
              <a:ext uri="{FF2B5EF4-FFF2-40B4-BE49-F238E27FC236}">
                <a16:creationId xmlns:a16="http://schemas.microsoft.com/office/drawing/2014/main" id="{D44A937D-162B-4D44-88CB-4EBF411E7985}"/>
              </a:ext>
            </a:extLst>
          </p:cNvPr>
          <p:cNvSpPr txBox="1"/>
          <p:nvPr/>
        </p:nvSpPr>
        <p:spPr>
          <a:xfrm>
            <a:off x="252162" y="1199271"/>
            <a:ext cx="336557" cy="3834832"/>
          </a:xfrm>
          <a:prstGeom prst="rect">
            <a:avLst/>
          </a:prstGeom>
          <a:noFill/>
        </p:spPr>
        <p:txBody>
          <a:bodyPr wrap="square">
            <a:spAutoFit/>
          </a:bodyPr>
          <a:lstStyle/>
          <a:p>
            <a:pPr algn="r">
              <a:spcAft>
                <a:spcPts val="50"/>
              </a:spcAft>
            </a:pPr>
            <a:r>
              <a:rPr lang="en-US" sz="1100" b="1">
                <a:solidFill>
                  <a:srgbClr val="0000FF"/>
                </a:solidFill>
                <a:latin typeface="Calibri" panose="020F0502020204030204" pitchFamily="34" charset="0"/>
                <a:cs typeface="Calibri" panose="020F0502020204030204" pitchFamily="34" charset="0"/>
              </a:rPr>
              <a:t>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29</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5</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23</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10</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11</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4</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8</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6</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5</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5</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21</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7</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21</a:t>
            </a:r>
          </a:p>
          <a:p>
            <a:pPr algn="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19</a:t>
            </a:r>
          </a:p>
        </p:txBody>
      </p:sp>
      <p:sp>
        <p:nvSpPr>
          <p:cNvPr id="21" name="TextBox 20">
            <a:extLst>
              <a:ext uri="{FF2B5EF4-FFF2-40B4-BE49-F238E27FC236}">
                <a16:creationId xmlns:a16="http://schemas.microsoft.com/office/drawing/2014/main" id="{3D2992FE-066B-45AC-9FF8-5885DDAC36BD}"/>
              </a:ext>
            </a:extLst>
          </p:cNvPr>
          <p:cNvSpPr txBox="1"/>
          <p:nvPr/>
        </p:nvSpPr>
        <p:spPr>
          <a:xfrm>
            <a:off x="10101612" y="1210497"/>
            <a:ext cx="276999" cy="3851760"/>
          </a:xfrm>
          <a:prstGeom prst="rect">
            <a:avLst/>
          </a:prstGeom>
          <a:noFill/>
        </p:spPr>
        <p:txBody>
          <a:bodyPr wrap="square">
            <a:spAutoFit/>
          </a:bodyPr>
          <a:lstStyle/>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1</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3</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a:p>
            <a:pPr>
              <a:lnSpc>
                <a:spcPct val="110000"/>
              </a:lnSpc>
              <a:spcAft>
                <a:spcPts val="50"/>
              </a:spcAft>
            </a:pPr>
            <a:r>
              <a:rPr lang="en-US" sz="1100" b="1">
                <a:solidFill>
                  <a:srgbClr val="0000FF"/>
                </a:solidFill>
                <a:latin typeface="Calibri" panose="020F0502020204030204" pitchFamily="34" charset="0"/>
                <a:cs typeface="Calibri" panose="020F0502020204030204" pitchFamily="34" charset="0"/>
              </a:rPr>
              <a:t>0</a:t>
            </a:r>
          </a:p>
        </p:txBody>
      </p:sp>
      <p:sp>
        <p:nvSpPr>
          <p:cNvPr id="22" name="TextBox 21">
            <a:extLst>
              <a:ext uri="{FF2B5EF4-FFF2-40B4-BE49-F238E27FC236}">
                <a16:creationId xmlns:a16="http://schemas.microsoft.com/office/drawing/2014/main" id="{CAEFC37B-00EB-4BB1-AC8B-C97D6F9212DF}"/>
              </a:ext>
            </a:extLst>
          </p:cNvPr>
          <p:cNvSpPr txBox="1"/>
          <p:nvPr/>
        </p:nvSpPr>
        <p:spPr>
          <a:xfrm rot="16200000">
            <a:off x="-1575047" y="2815557"/>
            <a:ext cx="3472763" cy="30777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Total number of events over 2 years pre-IC</a:t>
            </a:r>
          </a:p>
        </p:txBody>
      </p:sp>
      <p:sp>
        <p:nvSpPr>
          <p:cNvPr id="25" name="TextBox 24">
            <a:extLst>
              <a:ext uri="{FF2B5EF4-FFF2-40B4-BE49-F238E27FC236}">
                <a16:creationId xmlns:a16="http://schemas.microsoft.com/office/drawing/2014/main" id="{2B8473DA-A92C-40A3-BE95-903BFE68509F}"/>
              </a:ext>
            </a:extLst>
          </p:cNvPr>
          <p:cNvSpPr txBox="1"/>
          <p:nvPr/>
        </p:nvSpPr>
        <p:spPr>
          <a:xfrm rot="16200000">
            <a:off x="8616911" y="2835852"/>
            <a:ext cx="3554178" cy="307777"/>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Total number of events up to 2 years post-DP</a:t>
            </a:r>
          </a:p>
        </p:txBody>
      </p:sp>
      <p:sp>
        <p:nvSpPr>
          <p:cNvPr id="26" name="TextBox 25">
            <a:extLst>
              <a:ext uri="{FF2B5EF4-FFF2-40B4-BE49-F238E27FC236}">
                <a16:creationId xmlns:a16="http://schemas.microsoft.com/office/drawing/2014/main" id="{2D892278-A505-420D-AA54-E75465AE3B12}"/>
              </a:ext>
            </a:extLst>
          </p:cNvPr>
          <p:cNvSpPr txBox="1"/>
          <p:nvPr/>
        </p:nvSpPr>
        <p:spPr>
          <a:xfrm>
            <a:off x="1545759" y="5050438"/>
            <a:ext cx="2946240" cy="30777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24 Months Prior to Informed Consent</a:t>
            </a:r>
          </a:p>
        </p:txBody>
      </p:sp>
      <p:sp>
        <p:nvSpPr>
          <p:cNvPr id="27" name="TextBox 26">
            <a:extLst>
              <a:ext uri="{FF2B5EF4-FFF2-40B4-BE49-F238E27FC236}">
                <a16:creationId xmlns:a16="http://schemas.microsoft.com/office/drawing/2014/main" id="{CA6287E6-E52F-48D2-9E40-B6480F5275B7}"/>
              </a:ext>
            </a:extLst>
          </p:cNvPr>
          <p:cNvSpPr txBox="1"/>
          <p:nvPr/>
        </p:nvSpPr>
        <p:spPr>
          <a:xfrm>
            <a:off x="5674081" y="5052727"/>
            <a:ext cx="3983214" cy="307777"/>
          </a:xfrm>
          <a:prstGeom prst="rect">
            <a:avLst/>
          </a:prstGeom>
          <a:noFill/>
        </p:spPr>
        <p:txBody>
          <a:bodyPr wrap="square" rtlCol="0" anchor="ctr">
            <a:spAutoFit/>
          </a:bodyPr>
          <a:lstStyle/>
          <a:p>
            <a:pPr lvl="0" algn="ctr">
              <a:defRPr/>
            </a:pPr>
            <a:r>
              <a:rPr lang="en-US" sz="1400" b="1" kern="0">
                <a:solidFill>
                  <a:prstClr val="black"/>
                </a:solidFill>
                <a:latin typeface="Calibri" panose="020F0502020204030204" pitchFamily="34" charset="0"/>
                <a:cs typeface="Calibri" panose="020F0502020204030204" pitchFamily="34" charset="0"/>
              </a:rPr>
              <a:t>Post-</a:t>
            </a:r>
            <a:r>
              <a:rPr lang="en-US" sz="1400" b="1" kern="0" err="1">
                <a:solidFill>
                  <a:prstClr val="black"/>
                </a:solidFill>
                <a:latin typeface="Calibri" panose="020F0502020204030204" pitchFamily="34" charset="0"/>
                <a:cs typeface="Calibri" panose="020F0502020204030204" pitchFamily="34" charset="0"/>
              </a:rPr>
              <a:t>LentiGlobin</a:t>
            </a:r>
            <a:r>
              <a:rPr lang="en-US" sz="1400" b="1" kern="0">
                <a:solidFill>
                  <a:prstClr val="black"/>
                </a:solidFill>
                <a:latin typeface="Calibri" panose="020F0502020204030204" pitchFamily="34" charset="0"/>
                <a:cs typeface="Calibri" panose="020F0502020204030204" pitchFamily="34" charset="0"/>
              </a:rPr>
              <a:t> Follow-up (months) </a:t>
            </a:r>
            <a:endParaRPr kumimoji="0" lang="en-US" sz="1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14E6E3F9-D46F-4E78-ABEE-1E4D4842ED19}"/>
              </a:ext>
            </a:extLst>
          </p:cNvPr>
          <p:cNvSpPr txBox="1"/>
          <p:nvPr/>
        </p:nvSpPr>
        <p:spPr>
          <a:xfrm>
            <a:off x="366543" y="919887"/>
            <a:ext cx="444352" cy="261610"/>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24m</a:t>
            </a:r>
          </a:p>
        </p:txBody>
      </p:sp>
      <p:sp>
        <p:nvSpPr>
          <p:cNvPr id="54" name="TextBox 53">
            <a:extLst>
              <a:ext uri="{FF2B5EF4-FFF2-40B4-BE49-F238E27FC236}">
                <a16:creationId xmlns:a16="http://schemas.microsoft.com/office/drawing/2014/main" id="{0B5A1B53-200F-4E8B-BB06-EAAC3108025A}"/>
              </a:ext>
            </a:extLst>
          </p:cNvPr>
          <p:cNvSpPr txBox="1"/>
          <p:nvPr/>
        </p:nvSpPr>
        <p:spPr>
          <a:xfrm>
            <a:off x="9934259" y="919887"/>
            <a:ext cx="444352" cy="261610"/>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24m</a:t>
            </a:r>
          </a:p>
        </p:txBody>
      </p:sp>
      <p:sp>
        <p:nvSpPr>
          <p:cNvPr id="56" name="Rectangle 55">
            <a:extLst>
              <a:ext uri="{FF2B5EF4-FFF2-40B4-BE49-F238E27FC236}">
                <a16:creationId xmlns:a16="http://schemas.microsoft.com/office/drawing/2014/main" id="{887B5406-D13B-4290-8FDE-B015529E3BE8}"/>
              </a:ext>
            </a:extLst>
          </p:cNvPr>
          <p:cNvSpPr/>
          <p:nvPr/>
        </p:nvSpPr>
        <p:spPr>
          <a:xfrm>
            <a:off x="588719" y="5375067"/>
            <a:ext cx="9487645" cy="328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TextBox 59">
            <a:extLst>
              <a:ext uri="{FF2B5EF4-FFF2-40B4-BE49-F238E27FC236}">
                <a16:creationId xmlns:a16="http://schemas.microsoft.com/office/drawing/2014/main" id="{A5FF0599-73BE-4311-9750-C87D5E76651E}"/>
              </a:ext>
            </a:extLst>
          </p:cNvPr>
          <p:cNvSpPr txBox="1"/>
          <p:nvPr/>
        </p:nvSpPr>
        <p:spPr>
          <a:xfrm>
            <a:off x="6875859" y="5412438"/>
            <a:ext cx="1579657" cy="292709"/>
          </a:xfrm>
          <a:prstGeom prst="rect">
            <a:avLst/>
          </a:prstGeom>
          <a:noFill/>
        </p:spPr>
        <p:txBody>
          <a:bodyPr wrap="square">
            <a:spAutoFit/>
          </a:bodyPr>
          <a:lstStyle/>
          <a:p>
            <a:pPr algn="ctr">
              <a:lnSpc>
                <a:spcPct val="93000"/>
              </a:lnSpc>
            </a:pPr>
            <a:r>
              <a:rPr lang="en-US" sz="1400" b="1">
                <a:latin typeface="Calibri" panose="020F0502020204030204" pitchFamily="34" charset="0"/>
                <a:cs typeface="Calibri" panose="020F0502020204030204" pitchFamily="34" charset="0"/>
              </a:rPr>
              <a:t>0 (0–4.3)</a:t>
            </a:r>
          </a:p>
        </p:txBody>
      </p:sp>
      <p:sp>
        <p:nvSpPr>
          <p:cNvPr id="62" name="TextBox 61">
            <a:extLst>
              <a:ext uri="{FF2B5EF4-FFF2-40B4-BE49-F238E27FC236}">
                <a16:creationId xmlns:a16="http://schemas.microsoft.com/office/drawing/2014/main" id="{3377AB7C-F3A5-4EAD-A9CD-B3697FFF3FF0}"/>
              </a:ext>
            </a:extLst>
          </p:cNvPr>
          <p:cNvSpPr txBox="1"/>
          <p:nvPr/>
        </p:nvSpPr>
        <p:spPr>
          <a:xfrm>
            <a:off x="2229051" y="5411139"/>
            <a:ext cx="1579657" cy="292709"/>
          </a:xfrm>
          <a:prstGeom prst="rect">
            <a:avLst/>
          </a:prstGeom>
          <a:noFill/>
        </p:spPr>
        <p:txBody>
          <a:bodyPr wrap="square">
            <a:spAutoFit/>
          </a:bodyPr>
          <a:lstStyle/>
          <a:p>
            <a:pPr algn="ctr">
              <a:lnSpc>
                <a:spcPct val="93000"/>
              </a:lnSpc>
            </a:pPr>
            <a:r>
              <a:rPr lang="en-US" sz="1400" b="1">
                <a:latin typeface="Calibri" panose="020F0502020204030204" pitchFamily="34" charset="0"/>
                <a:cs typeface="Calibri" panose="020F0502020204030204" pitchFamily="34" charset="0"/>
              </a:rPr>
              <a:t>5 (2.0–14.5)</a:t>
            </a:r>
          </a:p>
        </p:txBody>
      </p:sp>
      <p:sp>
        <p:nvSpPr>
          <p:cNvPr id="9" name="TextBox 8">
            <a:extLst>
              <a:ext uri="{FF2B5EF4-FFF2-40B4-BE49-F238E27FC236}">
                <a16:creationId xmlns:a16="http://schemas.microsoft.com/office/drawing/2014/main" id="{DD12D906-C720-431A-AEFE-A4634A2D8C58}"/>
              </a:ext>
            </a:extLst>
          </p:cNvPr>
          <p:cNvSpPr txBox="1"/>
          <p:nvPr/>
        </p:nvSpPr>
        <p:spPr>
          <a:xfrm>
            <a:off x="5252418" y="914400"/>
            <a:ext cx="1496143" cy="276999"/>
          </a:xfrm>
          <a:prstGeom prst="rect">
            <a:avLst/>
          </a:prstGeom>
          <a:noFill/>
        </p:spPr>
        <p:txBody>
          <a:bodyPr wrap="square">
            <a:spAutoFit/>
          </a:bodyPr>
          <a:lstStyle/>
          <a:p>
            <a:r>
              <a:rPr lang="en-US" sz="1200">
                <a:solidFill>
                  <a:prstClr val="black"/>
                </a:solidFill>
                <a:latin typeface="Calibri" panose="020F0502020204030204" pitchFamily="34" charset="0"/>
                <a:cs typeface="Calibri" panose="020F0502020204030204" pitchFamily="34" charset="0"/>
              </a:rPr>
              <a:t>HbA</a:t>
            </a:r>
            <a:r>
              <a:rPr lang="en-US" sz="1200" baseline="30000">
                <a:solidFill>
                  <a:prstClr val="black"/>
                </a:solidFill>
                <a:latin typeface="Calibri" panose="020F0502020204030204" pitchFamily="34" charset="0"/>
                <a:cs typeface="Calibri" panose="020F0502020204030204" pitchFamily="34" charset="0"/>
              </a:rPr>
              <a:t>T87Q </a:t>
            </a:r>
            <a:r>
              <a:rPr lang="en-US" sz="1200">
                <a:solidFill>
                  <a:prstClr val="black"/>
                </a:solidFill>
                <a:latin typeface="Calibri" panose="020F0502020204030204" pitchFamily="34" charset="0"/>
                <a:cs typeface="Calibri" panose="020F0502020204030204" pitchFamily="34" charset="0"/>
              </a:rPr>
              <a:t>stabilization</a:t>
            </a:r>
            <a:r>
              <a:rPr kumimoji="0" lang="en-US" sz="1200" b="0" i="0"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a:t>
            </a:r>
            <a:r>
              <a:rPr lang="en-US" sz="1200">
                <a:solidFill>
                  <a:prstClr val="black"/>
                </a:solidFill>
                <a:latin typeface="Calibri" panose="020F0502020204030204" pitchFamily="34" charset="0"/>
                <a:cs typeface="Calibri" panose="020F0502020204030204" pitchFamily="34" charset="0"/>
              </a:rPr>
              <a:t> </a:t>
            </a:r>
            <a:endParaRPr lang="en-US" sz="1200"/>
          </a:p>
        </p:txBody>
      </p:sp>
      <p:sp>
        <p:nvSpPr>
          <p:cNvPr id="11" name="TextBox 10">
            <a:extLst>
              <a:ext uri="{FF2B5EF4-FFF2-40B4-BE49-F238E27FC236}">
                <a16:creationId xmlns:a16="http://schemas.microsoft.com/office/drawing/2014/main" id="{65B29CA6-C7BD-49E6-A5CB-1AE6EDC346E9}"/>
              </a:ext>
            </a:extLst>
          </p:cNvPr>
          <p:cNvSpPr txBox="1"/>
          <p:nvPr/>
        </p:nvSpPr>
        <p:spPr>
          <a:xfrm>
            <a:off x="9196032" y="1820867"/>
            <a:ext cx="216006" cy="369332"/>
          </a:xfrm>
          <a:prstGeom prst="rect">
            <a:avLst/>
          </a:prstGeom>
          <a:noFill/>
          <a:ln>
            <a:noFill/>
          </a:ln>
        </p:spPr>
        <p:txBody>
          <a:bodyPr wrap="square" rtlCol="0">
            <a:spAutoFit/>
          </a:bodyPr>
          <a:lstStyle/>
          <a:p>
            <a:r>
              <a:rPr lang="en-US">
                <a:solidFill>
                  <a:schemeClr val="tx1">
                    <a:lumMod val="50000"/>
                    <a:lumOff val="50000"/>
                  </a:schemeClr>
                </a:solidFill>
              </a:rPr>
              <a:t>*</a:t>
            </a:r>
          </a:p>
        </p:txBody>
      </p:sp>
      <p:cxnSp>
        <p:nvCxnSpPr>
          <p:cNvPr id="36" name="Straight Connector 35">
            <a:extLst>
              <a:ext uri="{FF2B5EF4-FFF2-40B4-BE49-F238E27FC236}">
                <a16:creationId xmlns:a16="http://schemas.microsoft.com/office/drawing/2014/main" id="{ED0EF97D-5419-4D25-BFB3-471A6F8199AC}"/>
              </a:ext>
            </a:extLst>
          </p:cNvPr>
          <p:cNvCxnSpPr>
            <a:cxnSpLocks/>
          </p:cNvCxnSpPr>
          <p:nvPr/>
        </p:nvCxnSpPr>
        <p:spPr>
          <a:xfrm>
            <a:off x="628064" y="4992142"/>
            <a:ext cx="944830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643819"/>
      </p:ext>
    </p:extLst>
  </p:cSld>
  <p:clrMapOvr>
    <a:masterClrMapping/>
  </p:clrMapOvr>
  <mc:AlternateContent xmlns:mc="http://schemas.openxmlformats.org/markup-compatibility/2006" xmlns:p14="http://schemas.microsoft.com/office/powerpoint/2010/main">
    <mc:Choice Requires="p14">
      <p:transition spd="slow" p14:dur="2000" advTm="706"/>
    </mc:Choice>
    <mc:Fallback xmlns="">
      <p:transition spd="slow" advTm="70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CD0F-0F05-CD4D-BEF9-B01DB10012A0}"/>
              </a:ext>
            </a:extLst>
          </p:cNvPr>
          <p:cNvSpPr>
            <a:spLocks noGrp="1"/>
          </p:cNvSpPr>
          <p:nvPr>
            <p:ph type="title"/>
          </p:nvPr>
        </p:nvSpPr>
        <p:spPr/>
        <p:txBody>
          <a:bodyPr/>
          <a:lstStyle/>
          <a:p>
            <a:r>
              <a:rPr lang="en-US" dirty="0"/>
              <a:t>Proposals in Hemoglobinopathies</a:t>
            </a:r>
          </a:p>
        </p:txBody>
      </p:sp>
      <p:sp>
        <p:nvSpPr>
          <p:cNvPr id="3" name="Content Placeholder 2">
            <a:extLst>
              <a:ext uri="{FF2B5EF4-FFF2-40B4-BE49-F238E27FC236}">
                <a16:creationId xmlns:a16="http://schemas.microsoft.com/office/drawing/2014/main" id="{9ADB0B23-26C6-CA44-B08E-7DE3C351B46F}"/>
              </a:ext>
            </a:extLst>
          </p:cNvPr>
          <p:cNvSpPr>
            <a:spLocks noGrp="1"/>
          </p:cNvSpPr>
          <p:nvPr>
            <p:ph idx="1"/>
          </p:nvPr>
        </p:nvSpPr>
        <p:spPr>
          <a:xfrm>
            <a:off x="609600" y="2057400"/>
            <a:ext cx="10972800" cy="3200399"/>
          </a:xfrm>
        </p:spPr>
        <p:txBody>
          <a:bodyPr>
            <a:normAutofit fontScale="92500" lnSpcReduction="10000"/>
          </a:bodyPr>
          <a:lstStyle/>
          <a:p>
            <a:pPr marL="514350" indent="-514350">
              <a:buFont typeface="+mj-lt"/>
              <a:buAutoNum type="arabicPeriod"/>
            </a:pPr>
            <a:r>
              <a:rPr lang="en-US" b="1" dirty="0"/>
              <a:t>Late Effects after HCT for Sickle Cell Disease</a:t>
            </a:r>
          </a:p>
          <a:p>
            <a:pPr marL="514350" indent="-514350">
              <a:buFont typeface="+mj-lt"/>
              <a:buAutoNum type="arabicPeriod"/>
            </a:pPr>
            <a:r>
              <a:rPr lang="en-US" b="1" dirty="0"/>
              <a:t>Comparison of curative therapies for 𝛃-hemoglobinopathies (e.g., novel genomic therapies and allogeneic HCT)</a:t>
            </a:r>
          </a:p>
          <a:p>
            <a:pPr marL="514350" indent="-514350">
              <a:buFont typeface="+mj-lt"/>
              <a:buAutoNum type="arabicPeriod"/>
            </a:pPr>
            <a:r>
              <a:rPr lang="en-US" b="1" dirty="0"/>
              <a:t>Unrelated donor HCT in Children with SCD</a:t>
            </a:r>
          </a:p>
          <a:p>
            <a:pPr marL="514350" indent="-514350">
              <a:buFont typeface="+mj-lt"/>
              <a:buAutoNum type="arabicPeriod"/>
            </a:pPr>
            <a:endParaRPr lang="en-US" b="1" dirty="0"/>
          </a:p>
          <a:p>
            <a:pPr marL="0" indent="0">
              <a:buNone/>
            </a:pPr>
            <a:r>
              <a:rPr lang="en-US" b="1" dirty="0"/>
              <a:t>External reviewers ranked the proposals in this order of priority, with the most enthusiasm for the first proposal</a:t>
            </a:r>
            <a:endParaRPr lang="en-US" dirty="0"/>
          </a:p>
        </p:txBody>
      </p:sp>
      <p:sp>
        <p:nvSpPr>
          <p:cNvPr id="4" name="Footer Placeholder 3">
            <a:extLst>
              <a:ext uri="{FF2B5EF4-FFF2-40B4-BE49-F238E27FC236}">
                <a16:creationId xmlns:a16="http://schemas.microsoft.com/office/drawing/2014/main" id="{66A20A2C-DBD5-574A-83D7-DE74CF82D60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811CE6-882C-1D4E-B06A-18C3C6B1CD4A}"/>
              </a:ext>
            </a:extLst>
          </p:cNvPr>
          <p:cNvSpPr>
            <a:spLocks noGrp="1"/>
          </p:cNvSpPr>
          <p:nvPr>
            <p:ph type="sldNum" sz="quarter" idx="12"/>
          </p:nvPr>
        </p:nvSpPr>
        <p:spPr/>
        <p:txBody>
          <a:bodyPr/>
          <a:lstStyle/>
          <a:p>
            <a:fld id="{23A446DA-D2FC-491E-A26B-6B2D41D55751}" type="slidenum">
              <a:rPr lang="en-US" smtClean="0"/>
              <a:pPr/>
              <a:t>6</a:t>
            </a:fld>
            <a:endParaRPr lang="en-US" dirty="0"/>
          </a:p>
        </p:txBody>
      </p:sp>
    </p:spTree>
    <p:extLst>
      <p:ext uri="{BB962C8B-B14F-4D97-AF65-F5344CB8AC3E}">
        <p14:creationId xmlns:p14="http://schemas.microsoft.com/office/powerpoint/2010/main" val="296927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Review &amp; Online Feedback</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7</a:t>
            </a:fld>
            <a:endParaRPr lang="en-US" dirty="0"/>
          </a:p>
        </p:txBody>
      </p:sp>
      <p:sp>
        <p:nvSpPr>
          <p:cNvPr id="5" name="Rectangle 4">
            <a:extLst>
              <a:ext uri="{FF2B5EF4-FFF2-40B4-BE49-F238E27FC236}">
                <a16:creationId xmlns:a16="http://schemas.microsoft.com/office/drawing/2014/main" id="{55DC7FCC-19AE-4A4E-AD39-CF4E2EB560ED}"/>
              </a:ext>
            </a:extLst>
          </p:cNvPr>
          <p:cNvSpPr/>
          <p:nvPr/>
        </p:nvSpPr>
        <p:spPr>
          <a:xfrm>
            <a:off x="533400" y="1588329"/>
            <a:ext cx="11125200" cy="3896195"/>
          </a:xfrm>
          <a:prstGeom prst="rect">
            <a:avLst/>
          </a:prstGeom>
        </p:spPr>
        <p:txBody>
          <a:bodyPr wrap="square">
            <a:spAutoFit/>
          </a:bodyPr>
          <a:lstStyle/>
          <a:p>
            <a:pPr>
              <a:lnSpc>
                <a:spcPct val="115000"/>
              </a:lnSpc>
            </a:pPr>
            <a:r>
              <a:rPr lang="en-US" b="1" dirty="0">
                <a:latin typeface="Calibri" panose="020F0502020204030204" pitchFamily="34" charset="0"/>
                <a:ea typeface="Calibri" panose="020F0502020204030204" pitchFamily="34" charset="0"/>
                <a:cs typeface="Calibri" panose="020F0502020204030204" pitchFamily="34" charset="0"/>
              </a:rPr>
              <a:t>Strategy- 1</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highlight>
                  <a:srgbClr val="FFFF00"/>
                </a:highlight>
                <a:latin typeface="Calibri" panose="020F0502020204030204" pitchFamily="34" charset="0"/>
                <a:ea typeface="Calibri" panose="020F0502020204030204" pitchFamily="34" charset="0"/>
                <a:cs typeface="Calibri" panose="020F0502020204030204" pitchFamily="34" charset="0"/>
              </a:rPr>
              <a:t>Highest priority</a:t>
            </a:r>
            <a:r>
              <a:rPr lang="en-US" dirty="0">
                <a:latin typeface="Calibri" panose="020F0502020204030204" pitchFamily="34" charset="0"/>
                <a:ea typeface="Calibri" panose="020F0502020204030204" pitchFamily="34" charset="0"/>
                <a:cs typeface="Calibri" panose="020F0502020204030204" pitchFamily="34" charset="0"/>
              </a:rPr>
              <a:t>-  Given the pre-existing funding, this is a high priority. </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b="1" dirty="0">
                <a:latin typeface="Calibri" panose="020F0502020204030204" pitchFamily="34" charset="0"/>
                <a:ea typeface="Calibri" panose="020F0502020204030204" pitchFamily="34" charset="0"/>
                <a:cs typeface="Calibri" panose="020F0502020204030204" pitchFamily="34" charset="0"/>
              </a:rPr>
              <a:t>Strategy-2 </a:t>
            </a:r>
            <a:r>
              <a:rPr lang="en-US" dirty="0">
                <a:highlight>
                  <a:srgbClr val="FFFF00"/>
                </a:highlight>
                <a:latin typeface="Calibri" panose="020F0502020204030204" pitchFamily="34" charset="0"/>
                <a:ea typeface="Calibri" panose="020F0502020204030204" pitchFamily="34" charset="0"/>
                <a:cs typeface="Calibri" panose="020F0502020204030204" pitchFamily="34" charset="0"/>
              </a:rPr>
              <a:t>Low priority</a:t>
            </a:r>
            <a:r>
              <a:rPr lang="en-US" dirty="0">
                <a:latin typeface="Calibri" panose="020F0502020204030204" pitchFamily="34" charset="0"/>
                <a:ea typeface="Calibri" panose="020F0502020204030204" pitchFamily="34" charset="0"/>
                <a:cs typeface="Calibri" panose="020F0502020204030204" pitchFamily="34" charset="0"/>
              </a:rPr>
              <a:t>- constructing a multi-center natural history study of SCD is a challenging activity that requires a vast infrastructure and millions of dollars. In the new era of four FDA approved treatments for SCD and the pipeline of new therapies,  the disease's clinical history will be changing.   Cure </a:t>
            </a:r>
            <a:r>
              <a:rPr lang="en-US" dirty="0" err="1">
                <a:latin typeface="Calibri" panose="020F0502020204030204" pitchFamily="34" charset="0"/>
                <a:ea typeface="Calibri" panose="020F0502020204030204" pitchFamily="34" charset="0"/>
                <a:cs typeface="Calibri" panose="020F0502020204030204" pitchFamily="34" charset="0"/>
              </a:rPr>
              <a:t>SCi</a:t>
            </a:r>
            <a:r>
              <a:rPr lang="en-US" dirty="0">
                <a:latin typeface="Calibri" panose="020F0502020204030204" pitchFamily="34" charset="0"/>
                <a:ea typeface="Calibri" panose="020F0502020204030204" pitchFamily="34" charset="0"/>
                <a:cs typeface="Calibri" panose="020F0502020204030204" pitchFamily="34" charset="0"/>
              </a:rPr>
              <a:t> is setting up the tools for a contemporaneous comparison group that may allow for more efficient data extraction to follow large cohorts of children and adults with SCD.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b="1" dirty="0">
                <a:latin typeface="Calibri" panose="020F0502020204030204" pitchFamily="34" charset="0"/>
                <a:ea typeface="Calibri" panose="020F0502020204030204" pitchFamily="34" charset="0"/>
                <a:cs typeface="Calibri" panose="020F0502020204030204" pitchFamily="34" charset="0"/>
              </a:rPr>
              <a:t>Strategy 3- </a:t>
            </a:r>
            <a:r>
              <a:rPr lang="en-US" dirty="0">
                <a:highlight>
                  <a:srgbClr val="FFFF00"/>
                </a:highlight>
                <a:latin typeface="Calibri" panose="020F0502020204030204" pitchFamily="34" charset="0"/>
                <a:ea typeface="Calibri" panose="020F0502020204030204" pitchFamily="34" charset="0"/>
                <a:cs typeface="Calibri" panose="020F0502020204030204" pitchFamily="34" charset="0"/>
              </a:rPr>
              <a:t>Not likely </a:t>
            </a:r>
            <a:r>
              <a:rPr lang="en-US" dirty="0" err="1">
                <a:highlight>
                  <a:srgbClr val="FFFF00"/>
                </a:highlight>
                <a:latin typeface="Calibri" panose="020F0502020204030204" pitchFamily="34" charset="0"/>
                <a:ea typeface="Calibri" panose="020F0502020204030204" pitchFamily="34" charset="0"/>
                <a:cs typeface="Calibri" panose="020F0502020204030204" pitchFamily="34" charset="0"/>
              </a:rPr>
              <a:t>feasibile</a:t>
            </a:r>
            <a:r>
              <a:rPr lang="en-US" dirty="0">
                <a:latin typeface="Calibri" panose="020F0502020204030204" pitchFamily="34" charset="0"/>
                <a:ea typeface="Calibri" panose="020F0502020204030204" pitchFamily="34" charset="0"/>
                <a:cs typeface="Calibri" panose="020F0502020204030204" pitchFamily="34" charset="0"/>
              </a:rPr>
              <a:t>- the results on unrelated donor HCT are a distant third compared to MRD  HSCT, haploidentical HSCT post-cyclophosphamide, or the potential benefit of gene therapy or gene editing. Except for the investigators with scientific interest in this area of research, very few hematologists would refer patients for unrelated HSCT.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20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&amp; Significance</a:t>
            </a:r>
          </a:p>
        </p:txBody>
      </p:sp>
      <p:sp>
        <p:nvSpPr>
          <p:cNvPr id="3" name="Content Placeholder 2"/>
          <p:cNvSpPr>
            <a:spLocks noGrp="1"/>
          </p:cNvSpPr>
          <p:nvPr>
            <p:ph idx="1"/>
          </p:nvPr>
        </p:nvSpPr>
        <p:spPr/>
        <p:txBody>
          <a:bodyPr/>
          <a:lstStyle/>
          <a:p>
            <a:pPr marL="0" indent="0">
              <a:buNone/>
            </a:pPr>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8</a:t>
            </a:fld>
            <a:endParaRPr lang="en-US" dirty="0"/>
          </a:p>
        </p:txBody>
      </p:sp>
      <p:sp>
        <p:nvSpPr>
          <p:cNvPr id="9" name="Title 1">
            <a:extLst>
              <a:ext uri="{FF2B5EF4-FFF2-40B4-BE49-F238E27FC236}">
                <a16:creationId xmlns:a16="http://schemas.microsoft.com/office/drawing/2014/main" id="{88628C0A-04FB-4C4D-B8C8-280C4BF0CC99}"/>
              </a:ext>
            </a:extLst>
          </p:cNvPr>
          <p:cNvSpPr txBox="1">
            <a:spLocks/>
          </p:cNvSpPr>
          <p:nvPr/>
        </p:nvSpPr>
        <p:spPr>
          <a:xfrm>
            <a:off x="609600" y="1424036"/>
            <a:ext cx="10210800" cy="350853"/>
          </a:xfrm>
          <a:prstGeom prst="rect">
            <a:avLst/>
          </a:prstGeom>
          <a:solidFill>
            <a:schemeClr val="bg1"/>
          </a:solidFill>
        </p:spPr>
        <p:txBody>
          <a:bodyPr vert="horz" lIns="91440" tIns="45720" rIns="91440" bIns="45720" rtlCol="0" anchor="b">
            <a:normAutofit fontScale="82500" lnSpcReduction="20000"/>
          </a:bodyPr>
          <a:lstStyle>
            <a:lvl1pPr algn="l" defTabSz="914400" rtl="0" eaLnBrk="1" latinLnBrk="0" hangingPunct="1">
              <a:spcBef>
                <a:spcPct val="0"/>
              </a:spcBef>
              <a:buNone/>
              <a:defRPr sz="3800" kern="1200" cap="none" baseline="0">
                <a:solidFill>
                  <a:srgbClr val="693C74"/>
                </a:solidFill>
                <a:latin typeface="+mn-lt"/>
                <a:ea typeface="+mj-ea"/>
                <a:cs typeface="Arial" pitchFamily="34" charset="0"/>
              </a:defRPr>
            </a:lvl1pPr>
          </a:lstStyle>
          <a:p>
            <a:pPr>
              <a:defRPr/>
            </a:pPr>
            <a:r>
              <a:rPr lang="en-US" sz="2400" b="1" dirty="0">
                <a:cs typeface="+mj-cs"/>
              </a:rPr>
              <a:t>Pulmonary function after BMT (N=23)</a:t>
            </a:r>
          </a:p>
        </p:txBody>
      </p:sp>
      <p:graphicFrame>
        <p:nvGraphicFramePr>
          <p:cNvPr id="10" name="Content Placeholder 3">
            <a:extLst>
              <a:ext uri="{FF2B5EF4-FFF2-40B4-BE49-F238E27FC236}">
                <a16:creationId xmlns:a16="http://schemas.microsoft.com/office/drawing/2014/main" id="{9B5B8B04-6C15-0643-A4D1-34D7C3A7CDE0}"/>
              </a:ext>
            </a:extLst>
          </p:cNvPr>
          <p:cNvGraphicFramePr>
            <a:graphicFrameLocks/>
          </p:cNvGraphicFramePr>
          <p:nvPr>
            <p:extLst>
              <p:ext uri="{D42A27DB-BD31-4B8C-83A1-F6EECF244321}">
                <p14:modId xmlns:p14="http://schemas.microsoft.com/office/powerpoint/2010/main" val="3023809416"/>
              </p:ext>
            </p:extLst>
          </p:nvPr>
        </p:nvGraphicFramePr>
        <p:xfrm>
          <a:off x="2743200" y="1810058"/>
          <a:ext cx="8610600" cy="4648202"/>
        </p:xfrm>
        <a:graphic>
          <a:graphicData uri="http://schemas.openxmlformats.org/drawingml/2006/table">
            <a:tbl>
              <a:tblPr firstRow="1" bandRow="1">
                <a:tableStyleId>{5C22544A-7EE6-4342-B048-85BDC9FD1C3A}</a:tableStyleId>
              </a:tblPr>
              <a:tblGrid>
                <a:gridCol w="2537052">
                  <a:extLst>
                    <a:ext uri="{9D8B030D-6E8A-4147-A177-3AD203B41FA5}">
                      <a16:colId xmlns:a16="http://schemas.microsoft.com/office/drawing/2014/main" val="20000"/>
                    </a:ext>
                  </a:extLst>
                </a:gridCol>
                <a:gridCol w="1768248">
                  <a:extLst>
                    <a:ext uri="{9D8B030D-6E8A-4147-A177-3AD203B41FA5}">
                      <a16:colId xmlns:a16="http://schemas.microsoft.com/office/drawing/2014/main" val="20001"/>
                    </a:ext>
                  </a:extLst>
                </a:gridCol>
                <a:gridCol w="2152650">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879561">
                <a:tc>
                  <a:txBody>
                    <a:bodyPr/>
                    <a:lstStyle/>
                    <a:p>
                      <a:pPr marL="0" marR="0" algn="ctr">
                        <a:spcBef>
                          <a:spcPts val="0"/>
                        </a:spcBef>
                        <a:spcAft>
                          <a:spcPts val="1000"/>
                        </a:spcAft>
                      </a:pPr>
                      <a:r>
                        <a:rPr lang="en-US" sz="1800" cap="all" dirty="0"/>
                        <a:t>Post-</a:t>
                      </a:r>
                      <a:r>
                        <a:rPr lang="en-US" sz="1800" cap="all" dirty="0" err="1"/>
                        <a:t>bmt</a:t>
                      </a:r>
                      <a:r>
                        <a:rPr lang="en-US" sz="1800" cap="all" dirty="0"/>
                        <a:t> </a:t>
                      </a:r>
                      <a:r>
                        <a:rPr lang="en-US" sz="1800" cap="all" dirty="0" err="1"/>
                        <a:t>Pulm</a:t>
                      </a:r>
                      <a:r>
                        <a:rPr lang="en-US" sz="1800" cap="all" dirty="0"/>
                        <a:t> function</a:t>
                      </a:r>
                      <a:endParaRPr lang="en-US" sz="18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1800" cap="all" dirty="0"/>
                        <a:t>Normal (N=9)</a:t>
                      </a:r>
                      <a:endParaRPr lang="en-US" sz="18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1800" cap="all"/>
                        <a:t>Obstructive (N=4)</a:t>
                      </a:r>
                      <a:endParaRPr lang="en-US" sz="18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1800" cap="all"/>
                        <a:t>Restrictive (N=10)</a:t>
                      </a:r>
                      <a:endParaRPr lang="en-US" sz="1800" b="1">
                        <a:latin typeface="Times New Roman"/>
                        <a:ea typeface="Cambria"/>
                        <a:cs typeface="Times New Roman"/>
                      </a:endParaRPr>
                    </a:p>
                  </a:txBody>
                  <a:tcPr marL="68580" marR="68580" marT="0" marB="0"/>
                </a:tc>
                <a:extLst>
                  <a:ext uri="{0D108BD9-81ED-4DB2-BD59-A6C34878D82A}">
                    <a16:rowId xmlns:a16="http://schemas.microsoft.com/office/drawing/2014/main" val="10000"/>
                  </a:ext>
                </a:extLst>
              </a:tr>
              <a:tr h="594519">
                <a:tc>
                  <a:txBody>
                    <a:bodyPr/>
                    <a:lstStyle/>
                    <a:p>
                      <a:pPr marL="0" marR="0">
                        <a:spcBef>
                          <a:spcPts val="0"/>
                        </a:spcBef>
                        <a:spcAft>
                          <a:spcPts val="1000"/>
                        </a:spcAft>
                      </a:pPr>
                      <a:r>
                        <a:rPr lang="en-US" sz="2000" b="1" dirty="0"/>
                        <a:t>Unchanged</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7</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1</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3</a:t>
                      </a:r>
                      <a:endParaRPr lang="en-US" sz="2000" b="1">
                        <a:latin typeface="Times New Roman"/>
                        <a:ea typeface="Cambria"/>
                        <a:cs typeface="Times New Roman"/>
                      </a:endParaRPr>
                    </a:p>
                  </a:txBody>
                  <a:tcPr marL="68580" marR="68580" marT="0" marB="0"/>
                </a:tc>
                <a:extLst>
                  <a:ext uri="{0D108BD9-81ED-4DB2-BD59-A6C34878D82A}">
                    <a16:rowId xmlns:a16="http://schemas.microsoft.com/office/drawing/2014/main" val="10001"/>
                  </a:ext>
                </a:extLst>
              </a:tr>
              <a:tr h="594519">
                <a:tc>
                  <a:txBody>
                    <a:bodyPr/>
                    <a:lstStyle/>
                    <a:p>
                      <a:pPr marL="0" marR="0">
                        <a:spcBef>
                          <a:spcPts val="0"/>
                        </a:spcBef>
                        <a:spcAft>
                          <a:spcPts val="1000"/>
                        </a:spcAft>
                      </a:pPr>
                      <a:r>
                        <a:rPr lang="en-US" sz="2000" b="1"/>
                        <a:t>Improved </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N/A</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2 (normal in 2)</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6 (normal in 3)</a:t>
                      </a:r>
                      <a:endParaRPr lang="en-US" sz="2000" b="1" dirty="0">
                        <a:latin typeface="Times New Roman"/>
                        <a:ea typeface="Cambria"/>
                        <a:cs typeface="Times New Roman"/>
                      </a:endParaRPr>
                    </a:p>
                  </a:txBody>
                  <a:tcPr marL="68580" marR="68580" marT="0" marB="0"/>
                </a:tc>
                <a:extLst>
                  <a:ext uri="{0D108BD9-81ED-4DB2-BD59-A6C34878D82A}">
                    <a16:rowId xmlns:a16="http://schemas.microsoft.com/office/drawing/2014/main" val="10002"/>
                  </a:ext>
                </a:extLst>
              </a:tr>
              <a:tr h="594519">
                <a:tc>
                  <a:txBody>
                    <a:bodyPr/>
                    <a:lstStyle/>
                    <a:p>
                      <a:pPr marL="0" marR="0">
                        <a:spcBef>
                          <a:spcPts val="0"/>
                        </a:spcBef>
                        <a:spcAft>
                          <a:spcPts val="1000"/>
                        </a:spcAft>
                      </a:pPr>
                      <a:r>
                        <a:rPr lang="en-US" sz="2000" b="1"/>
                        <a:t>More restrictive</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1</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1</a:t>
                      </a:r>
                      <a:endParaRPr lang="en-US" sz="2000" b="1" dirty="0">
                        <a:latin typeface="Times New Roman"/>
                        <a:ea typeface="Cambria"/>
                        <a:cs typeface="Times New Roman"/>
                      </a:endParaRPr>
                    </a:p>
                  </a:txBody>
                  <a:tcPr marL="68580" marR="68580" marT="0" marB="0"/>
                </a:tc>
                <a:extLst>
                  <a:ext uri="{0D108BD9-81ED-4DB2-BD59-A6C34878D82A}">
                    <a16:rowId xmlns:a16="http://schemas.microsoft.com/office/drawing/2014/main" val="10003"/>
                  </a:ext>
                </a:extLst>
              </a:tr>
              <a:tr h="665742">
                <a:tc>
                  <a:txBody>
                    <a:bodyPr/>
                    <a:lstStyle/>
                    <a:p>
                      <a:pPr marL="0" marR="0">
                        <a:spcBef>
                          <a:spcPts val="0"/>
                        </a:spcBef>
                        <a:spcAft>
                          <a:spcPts val="1000"/>
                        </a:spcAft>
                      </a:pPr>
                      <a:r>
                        <a:rPr lang="en-US" sz="2000" b="1"/>
                        <a:t>More obstructive</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1</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a:t>
                      </a:r>
                      <a:endParaRPr lang="en-US" sz="2000" b="1" dirty="0">
                        <a:latin typeface="Times New Roman"/>
                        <a:ea typeface="Cambria"/>
                        <a:cs typeface="Times New Roman"/>
                      </a:endParaRPr>
                    </a:p>
                  </a:txBody>
                  <a:tcPr marL="68580" marR="68580" marT="0" marB="0"/>
                </a:tc>
                <a:extLst>
                  <a:ext uri="{0D108BD9-81ED-4DB2-BD59-A6C34878D82A}">
                    <a16:rowId xmlns:a16="http://schemas.microsoft.com/office/drawing/2014/main" val="10004"/>
                  </a:ext>
                </a:extLst>
              </a:tr>
              <a:tr h="1319342">
                <a:tc>
                  <a:txBody>
                    <a:bodyPr/>
                    <a:lstStyle/>
                    <a:p>
                      <a:pPr marL="0" marR="0">
                        <a:spcBef>
                          <a:spcPts val="0"/>
                        </a:spcBef>
                        <a:spcAft>
                          <a:spcPts val="1000"/>
                        </a:spcAft>
                      </a:pPr>
                      <a:r>
                        <a:rPr lang="en-US" sz="2000" b="1" dirty="0"/>
                        <a:t>Mixed pattern (restrictive/obstructive) </a:t>
                      </a:r>
                      <a:endParaRPr lang="en-US" sz="2000" b="1" dirty="0">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1</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a:t>-</a:t>
                      </a:r>
                      <a:endParaRPr lang="en-US" sz="2000" b="1">
                        <a:latin typeface="Times New Roman"/>
                        <a:ea typeface="Cambria"/>
                        <a:cs typeface="Times New Roman"/>
                      </a:endParaRPr>
                    </a:p>
                  </a:txBody>
                  <a:tcPr marL="68580" marR="68580" marT="0" marB="0"/>
                </a:tc>
                <a:tc>
                  <a:txBody>
                    <a:bodyPr/>
                    <a:lstStyle/>
                    <a:p>
                      <a:pPr marL="0" marR="0" algn="ctr">
                        <a:spcBef>
                          <a:spcPts val="0"/>
                        </a:spcBef>
                        <a:spcAft>
                          <a:spcPts val="1000"/>
                        </a:spcAft>
                      </a:pPr>
                      <a:r>
                        <a:rPr lang="en-US" sz="2000" b="1" dirty="0"/>
                        <a:t>-</a:t>
                      </a:r>
                      <a:endParaRPr lang="en-US" sz="2000" b="1" dirty="0">
                        <a:latin typeface="Times New Roman"/>
                        <a:ea typeface="Cambria"/>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12" name="TextBox 4">
            <a:extLst>
              <a:ext uri="{FF2B5EF4-FFF2-40B4-BE49-F238E27FC236}">
                <a16:creationId xmlns:a16="http://schemas.microsoft.com/office/drawing/2014/main" id="{1BD44661-0B56-2145-98B9-91E52563AFE4}"/>
              </a:ext>
            </a:extLst>
          </p:cNvPr>
          <p:cNvSpPr txBox="1">
            <a:spLocks noChangeArrowheads="1"/>
          </p:cNvSpPr>
          <p:nvPr/>
        </p:nvSpPr>
        <p:spPr bwMode="auto">
          <a:xfrm flipH="1">
            <a:off x="5909355" y="6458258"/>
            <a:ext cx="3505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dirty="0">
                <a:solidFill>
                  <a:srgbClr val="000090"/>
                </a:solidFill>
                <a:latin typeface="Calibri" charset="0"/>
                <a:cs typeface="Calibri" charset="0"/>
              </a:rPr>
              <a:t>Walters MC et al, BBMT, 16:263, 2010 </a:t>
            </a:r>
          </a:p>
        </p:txBody>
      </p:sp>
    </p:spTree>
    <p:extLst>
      <p:ext uri="{BB962C8B-B14F-4D97-AF65-F5344CB8AC3E}">
        <p14:creationId xmlns:p14="http://schemas.microsoft.com/office/powerpoint/2010/main" val="370436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Pulm</a:t>
            </a:r>
            <a:r>
              <a:rPr lang="en-US" dirty="0"/>
              <a:t> function after Reduced Intensity preparation</a:t>
            </a:r>
          </a:p>
        </p:txBody>
      </p:sp>
      <p:sp>
        <p:nvSpPr>
          <p:cNvPr id="3" name="Content Placeholder 2"/>
          <p:cNvSpPr>
            <a:spLocks noGrp="1"/>
          </p:cNvSpPr>
          <p:nvPr>
            <p:ph idx="1"/>
          </p:nvPr>
        </p:nvSpPr>
        <p:spPr/>
        <p:txBody>
          <a:bodyPr/>
          <a:lstStyle/>
          <a:p>
            <a:r>
              <a:rPr lang="en-US" dirty="0"/>
              <a:t>BU, Flu, </a:t>
            </a:r>
            <a:r>
              <a:rPr lang="en-US" dirty="0" err="1"/>
              <a:t>alemtuzumab</a:t>
            </a:r>
            <a:r>
              <a:rPr lang="en-US" dirty="0"/>
              <a:t> before sibling BMT or UCBT (N=18)</a:t>
            </a:r>
          </a:p>
          <a:p>
            <a:r>
              <a:rPr lang="en-US" dirty="0"/>
              <a:t>11 of 13 patients had pre/post HCT PFTs at 2 years: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0669034"/>
              </p:ext>
            </p:extLst>
          </p:nvPr>
        </p:nvGraphicFramePr>
        <p:xfrm>
          <a:off x="2514600" y="3048000"/>
          <a:ext cx="6762750" cy="1887537"/>
        </p:xfrm>
        <a:graphic>
          <a:graphicData uri="http://schemas.openxmlformats.org/drawingml/2006/table">
            <a:tbl>
              <a:tblPr firstRow="1" bandRow="1">
                <a:tableStyleId>{5C22544A-7EE6-4342-B048-85BDC9FD1C3A}</a:tableStyleId>
              </a:tblPr>
              <a:tblGrid>
                <a:gridCol w="2254250">
                  <a:extLst>
                    <a:ext uri="{9D8B030D-6E8A-4147-A177-3AD203B41FA5}">
                      <a16:colId xmlns:a16="http://schemas.microsoft.com/office/drawing/2014/main" val="20000"/>
                    </a:ext>
                  </a:extLst>
                </a:gridCol>
                <a:gridCol w="2254250">
                  <a:extLst>
                    <a:ext uri="{9D8B030D-6E8A-4147-A177-3AD203B41FA5}">
                      <a16:colId xmlns:a16="http://schemas.microsoft.com/office/drawing/2014/main" val="20001"/>
                    </a:ext>
                  </a:extLst>
                </a:gridCol>
                <a:gridCol w="2254250">
                  <a:extLst>
                    <a:ext uri="{9D8B030D-6E8A-4147-A177-3AD203B41FA5}">
                      <a16:colId xmlns:a16="http://schemas.microsoft.com/office/drawing/2014/main" val="20002"/>
                    </a:ext>
                  </a:extLst>
                </a:gridCol>
              </a:tblGrid>
              <a:tr h="629179">
                <a:tc>
                  <a:txBody>
                    <a:bodyPr/>
                    <a:lstStyle/>
                    <a:p>
                      <a:endParaRPr lang="en-US" sz="2800" b="1" dirty="0"/>
                    </a:p>
                  </a:txBody>
                  <a:tcPr/>
                </a:tc>
                <a:tc>
                  <a:txBody>
                    <a:bodyPr/>
                    <a:lstStyle/>
                    <a:p>
                      <a:r>
                        <a:rPr lang="en-US" sz="2800" b="1" dirty="0"/>
                        <a:t>Pre-HCT</a:t>
                      </a:r>
                    </a:p>
                  </a:txBody>
                  <a:tcPr/>
                </a:tc>
                <a:tc>
                  <a:txBody>
                    <a:bodyPr/>
                    <a:lstStyle/>
                    <a:p>
                      <a:r>
                        <a:rPr lang="en-US" sz="2800" b="1" dirty="0"/>
                        <a:t>Post-HCT</a:t>
                      </a:r>
                    </a:p>
                  </a:txBody>
                  <a:tcPr/>
                </a:tc>
                <a:extLst>
                  <a:ext uri="{0D108BD9-81ED-4DB2-BD59-A6C34878D82A}">
                    <a16:rowId xmlns:a16="http://schemas.microsoft.com/office/drawing/2014/main" val="10000"/>
                  </a:ext>
                </a:extLst>
              </a:tr>
              <a:tr h="629179">
                <a:tc>
                  <a:txBody>
                    <a:bodyPr/>
                    <a:lstStyle/>
                    <a:p>
                      <a:r>
                        <a:rPr lang="en-US" sz="2800" b="1" dirty="0"/>
                        <a:t>FVC</a:t>
                      </a:r>
                    </a:p>
                  </a:txBody>
                  <a:tcPr/>
                </a:tc>
                <a:tc>
                  <a:txBody>
                    <a:bodyPr/>
                    <a:lstStyle/>
                    <a:p>
                      <a:r>
                        <a:rPr lang="en-US" sz="2800" b="1" dirty="0"/>
                        <a:t>88±23.2%</a:t>
                      </a:r>
                    </a:p>
                  </a:txBody>
                  <a:tcPr/>
                </a:tc>
                <a:tc>
                  <a:txBody>
                    <a:bodyPr/>
                    <a:lstStyle/>
                    <a:p>
                      <a:r>
                        <a:rPr lang="en-US" sz="2800" b="1" dirty="0"/>
                        <a:t>94.5±11.9%</a:t>
                      </a:r>
                    </a:p>
                  </a:txBody>
                  <a:tcPr/>
                </a:tc>
                <a:extLst>
                  <a:ext uri="{0D108BD9-81ED-4DB2-BD59-A6C34878D82A}">
                    <a16:rowId xmlns:a16="http://schemas.microsoft.com/office/drawing/2014/main" val="10001"/>
                  </a:ext>
                </a:extLst>
              </a:tr>
              <a:tr h="629179">
                <a:tc>
                  <a:txBody>
                    <a:bodyPr/>
                    <a:lstStyle/>
                    <a:p>
                      <a:r>
                        <a:rPr lang="en-US" sz="2800" b="1" dirty="0"/>
                        <a:t>FEV1</a:t>
                      </a:r>
                    </a:p>
                  </a:txBody>
                  <a:tcPr/>
                </a:tc>
                <a:tc>
                  <a:txBody>
                    <a:bodyPr/>
                    <a:lstStyle/>
                    <a:p>
                      <a:r>
                        <a:rPr lang="en-US" sz="2800" b="1" dirty="0"/>
                        <a:t>90±27.3%</a:t>
                      </a:r>
                    </a:p>
                  </a:txBody>
                  <a:tcPr/>
                </a:tc>
                <a:tc>
                  <a:txBody>
                    <a:bodyPr/>
                    <a:lstStyle/>
                    <a:p>
                      <a:r>
                        <a:rPr lang="en-US" sz="2800" b="1" dirty="0"/>
                        <a:t>93.3±13.4%</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1905000" y="6413500"/>
            <a:ext cx="3659976" cy="369332"/>
          </a:xfrm>
          <a:prstGeom prst="rect">
            <a:avLst/>
          </a:prstGeom>
          <a:noFill/>
        </p:spPr>
        <p:txBody>
          <a:bodyPr wrap="none" rtlCol="0">
            <a:spAutoFit/>
          </a:bodyPr>
          <a:lstStyle/>
          <a:p>
            <a:r>
              <a:rPr lang="en-US" b="1" dirty="0"/>
              <a:t>Bhatia M et al BMT 49:213, 2014</a:t>
            </a:r>
          </a:p>
        </p:txBody>
      </p:sp>
    </p:spTree>
    <p:extLst>
      <p:ext uri="{BB962C8B-B14F-4D97-AF65-F5344CB8AC3E}">
        <p14:creationId xmlns:p14="http://schemas.microsoft.com/office/powerpoint/2010/main" val="2297796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rgbClr val="000000"/>
      </a:dk1>
      <a:lt1>
        <a:srgbClr val="FDFDFD"/>
      </a:lt1>
      <a:dk2>
        <a:srgbClr val="000000"/>
      </a:dk2>
      <a:lt2>
        <a:srgbClr val="000000"/>
      </a:lt2>
      <a:accent1>
        <a:srgbClr val="693C74"/>
      </a:accent1>
      <a:accent2>
        <a:srgbClr val="63A70A"/>
      </a:accent2>
      <a:accent3>
        <a:srgbClr val="00A0DD"/>
      </a:accent3>
      <a:accent4>
        <a:srgbClr val="EA7200"/>
      </a:accent4>
      <a:accent5>
        <a:srgbClr val="0079C1"/>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8960</TotalTime>
  <Words>1119</Words>
  <Application>Microsoft Office PowerPoint</Application>
  <PresentationFormat>Widescreen</PresentationFormat>
  <Paragraphs>205</Paragraphs>
  <Slides>18</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Helvetica Narrow Bold</vt:lpstr>
      <vt:lpstr>Times New Roman</vt:lpstr>
      <vt:lpstr>Wingdings</vt:lpstr>
      <vt:lpstr>Office Theme</vt:lpstr>
      <vt:lpstr>think-cell Slide</vt:lpstr>
      <vt:lpstr>PowerPoint Presentation</vt:lpstr>
      <vt:lpstr>Conflict of Interest Disclosure</vt:lpstr>
      <vt:lpstr>Committee Members</vt:lpstr>
      <vt:lpstr>Allogeneic HSCT for Hemoglobinopathies</vt:lpstr>
      <vt:lpstr>Lentiviral Gene therapy for SCD: Complete resolution of painful episodes</vt:lpstr>
      <vt:lpstr>Proposals in Hemoglobinopathies</vt:lpstr>
      <vt:lpstr>External Review &amp; Online Feedback</vt:lpstr>
      <vt:lpstr>Background &amp; Significance</vt:lpstr>
      <vt:lpstr>Pulm function after Reduced Intensity preparation</vt:lpstr>
      <vt:lpstr>Late Effects after HCT for Sickle Cell Disease: Hypothesis</vt:lpstr>
      <vt:lpstr>Despite LTFU guidelines in children and adults with SCD after curative therapy, no systematic approach undertaken to evaluate heart, lung or kidney disease</vt:lpstr>
      <vt:lpstr>LTFU after curative therapies for SCD</vt:lpstr>
      <vt:lpstr>Comparison of STELLAR and COALESCE</vt:lpstr>
      <vt:lpstr>PowerPoint Presentation</vt:lpstr>
      <vt:lpstr>PowerPoint Presentation</vt:lpstr>
      <vt:lpstr>Risk of hematological malignancy in SCD</vt:lpstr>
      <vt:lpstr>Feasibility &amp; Logistics</vt:lpstr>
      <vt:lpstr>  Q&amp;A Session</vt:lpstr>
    </vt:vector>
  </TitlesOfParts>
  <Company>NMDP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mkolb</dc:creator>
  <cp:lastModifiedBy>Amy Foley</cp:lastModifiedBy>
  <cp:revision>475</cp:revision>
  <dcterms:created xsi:type="dcterms:W3CDTF">2013-11-19T17:32:59Z</dcterms:created>
  <dcterms:modified xsi:type="dcterms:W3CDTF">2021-03-05T19:55:31Z</dcterms:modified>
</cp:coreProperties>
</file>