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81" r:id="rId2"/>
    <p:sldId id="297" r:id="rId3"/>
    <p:sldId id="257" r:id="rId4"/>
    <p:sldId id="286" r:id="rId5"/>
    <p:sldId id="287" r:id="rId6"/>
    <p:sldId id="288" r:id="rId7"/>
    <p:sldId id="289" r:id="rId8"/>
    <p:sldId id="298" r:id="rId9"/>
    <p:sldId id="290" r:id="rId10"/>
    <p:sldId id="299" r:id="rId11"/>
    <p:sldId id="291" r:id="rId12"/>
    <p:sldId id="296" r:id="rId13"/>
    <p:sldId id="270"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274C"/>
    <a:srgbClr val="000000"/>
    <a:srgbClr val="693C74"/>
    <a:srgbClr val="FDFDFD"/>
    <a:srgbClr val="6D6C6E"/>
    <a:srgbClr val="757478"/>
    <a:srgbClr val="7C4789"/>
    <a:srgbClr val="B788C2"/>
    <a:srgbClr val="5E346A"/>
    <a:srgbClr val="4126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2230" autoAdjust="0"/>
  </p:normalViewPr>
  <p:slideViewPr>
    <p:cSldViewPr>
      <p:cViewPr varScale="1">
        <p:scale>
          <a:sx n="101" d="100"/>
          <a:sy n="101" d="100"/>
        </p:scale>
        <p:origin x="1002" y="114"/>
      </p:cViewPr>
      <p:guideLst>
        <p:guide orient="horz" pos="2160"/>
        <p:guide pos="3840"/>
      </p:guideLst>
    </p:cSldViewPr>
  </p:slideViewPr>
  <p:notesTextViewPr>
    <p:cViewPr>
      <p:scale>
        <a:sx n="100" d="100"/>
        <a:sy n="100" d="100"/>
      </p:scale>
      <p:origin x="0" y="0"/>
    </p:cViewPr>
  </p:notesTextViewPr>
  <p:notesViewPr>
    <p:cSldViewPr>
      <p:cViewPr varScale="1">
        <p:scale>
          <a:sx n="79" d="100"/>
          <a:sy n="79" d="100"/>
        </p:scale>
        <p:origin x="20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A49EE12-014D-4C5E-922A-65C59716680B}" type="datetimeFigureOut">
              <a:rPr lang="en-US" smtClean="0"/>
              <a:t>3/2/2021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20EC5EB-3478-4A3B-80D9-1C6C4DFF8069}" type="slidenum">
              <a:rPr lang="en-US" smtClean="0"/>
              <a:t>‹#›</a:t>
            </a:fld>
            <a:endParaRPr lang="en-US"/>
          </a:p>
        </p:txBody>
      </p:sp>
    </p:spTree>
    <p:extLst>
      <p:ext uri="{BB962C8B-B14F-4D97-AF65-F5344CB8AC3E}">
        <p14:creationId xmlns:p14="http://schemas.microsoft.com/office/powerpoint/2010/main" val="189377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A638929-D2C5-460C-8FB7-3821CBAD192F}" type="datetimeFigureOut">
              <a:rPr lang="en-US" smtClean="0"/>
              <a:pPr/>
              <a:t>3/2/2021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2811B2F-B7A4-4416-8D41-02EBE22E8F09}" type="slidenum">
              <a:rPr lang="en-US" smtClean="0"/>
              <a:pPr/>
              <a:t>‹#›</a:t>
            </a:fld>
            <a:endParaRPr lang="en-US"/>
          </a:p>
        </p:txBody>
      </p:sp>
    </p:spTree>
    <p:extLst>
      <p:ext uri="{BB962C8B-B14F-4D97-AF65-F5344CB8AC3E}">
        <p14:creationId xmlns:p14="http://schemas.microsoft.com/office/powerpoint/2010/main" val="27426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Enroll at time of initial fever to allow sample collection; however, need to account for the Friday night fever.</a:t>
            </a:r>
          </a:p>
        </p:txBody>
      </p:sp>
      <p:sp>
        <p:nvSpPr>
          <p:cNvPr id="4" name="Slide Number Placeholder 3"/>
          <p:cNvSpPr>
            <a:spLocks noGrp="1"/>
          </p:cNvSpPr>
          <p:nvPr>
            <p:ph type="sldNum" sz="quarter" idx="5"/>
          </p:nvPr>
        </p:nvSpPr>
        <p:spPr/>
        <p:txBody>
          <a:bodyPr/>
          <a:lstStyle/>
          <a:p>
            <a:fld id="{F2811B2F-B7A4-4416-8D41-02EBE22E8F09}" type="slidenum">
              <a:rPr lang="en-US" smtClean="0"/>
              <a:pPr/>
              <a:t>7</a:t>
            </a:fld>
            <a:endParaRPr lang="en-US"/>
          </a:p>
        </p:txBody>
      </p:sp>
    </p:spTree>
    <p:extLst>
      <p:ext uri="{BB962C8B-B14F-4D97-AF65-F5344CB8AC3E}">
        <p14:creationId xmlns:p14="http://schemas.microsoft.com/office/powerpoint/2010/main" val="738832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75" y="0"/>
            <a:ext cx="12192000" cy="6858000"/>
          </a:xfrm>
          <a:prstGeom prst="rect">
            <a:avLst/>
          </a:prstGeom>
        </p:spPr>
      </p:pic>
      <p:sp>
        <p:nvSpPr>
          <p:cNvPr id="4" name="Text Placeholder 3"/>
          <p:cNvSpPr>
            <a:spLocks noGrp="1"/>
          </p:cNvSpPr>
          <p:nvPr>
            <p:ph type="body" sz="quarter" idx="12" hasCustomPrompt="1"/>
          </p:nvPr>
        </p:nvSpPr>
        <p:spPr>
          <a:xfrm>
            <a:off x="2031999" y="2971800"/>
            <a:ext cx="9479660" cy="711920"/>
          </a:xfrm>
          <a:prstGeom prst="rect">
            <a:avLst/>
          </a:prstGeom>
        </p:spPr>
        <p:txBody>
          <a:bodyPr/>
          <a:lstStyle>
            <a:lvl1pPr marL="0" indent="0" algn="r">
              <a:buNone/>
              <a:defRPr sz="3800" baseline="0">
                <a:solidFill>
                  <a:srgbClr val="000000"/>
                </a:solidFill>
              </a:defRPr>
            </a:lvl1pPr>
          </a:lstStyle>
          <a:p>
            <a:pPr lvl="0"/>
            <a:r>
              <a:rPr lang="en-US" dirty="0"/>
              <a:t>Click to enter title</a:t>
            </a:r>
          </a:p>
        </p:txBody>
      </p:sp>
      <p:sp>
        <p:nvSpPr>
          <p:cNvPr id="8" name="Text Placeholder 7"/>
          <p:cNvSpPr>
            <a:spLocks noGrp="1"/>
          </p:cNvSpPr>
          <p:nvPr>
            <p:ph type="body" sz="quarter" idx="13" hasCustomPrompt="1"/>
          </p:nvPr>
        </p:nvSpPr>
        <p:spPr>
          <a:xfrm>
            <a:off x="2031999" y="3757639"/>
            <a:ext cx="9479660" cy="487881"/>
          </a:xfrm>
          <a:prstGeom prst="rect">
            <a:avLst/>
          </a:prstGeom>
        </p:spPr>
        <p:txBody>
          <a:bodyPr/>
          <a:lstStyle>
            <a:lvl1pPr marL="0" indent="0" algn="r">
              <a:buNone/>
              <a:defRPr sz="2800" baseline="0"/>
            </a:lvl1pPr>
          </a:lstStyle>
          <a:p>
            <a:pPr lvl="0"/>
            <a:r>
              <a:rPr lang="en-US" dirty="0"/>
              <a:t>Click to enter sub title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25000" y="6000200"/>
            <a:ext cx="2161309" cy="7315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nchor="b"/>
          <a:lstStyle/>
          <a:p>
            <a:r>
              <a:rPr lang="en-US" dirty="0"/>
              <a:t>Click to edit Master title style</a:t>
            </a:r>
          </a:p>
        </p:txBody>
      </p:sp>
      <p:sp>
        <p:nvSpPr>
          <p:cNvPr id="3"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23A446DA-D2FC-491E-A26B-6B2D41D55751}" type="slidenum">
              <a:rPr lang="en-US" smtClean="0"/>
              <a:pPr/>
              <a:t>‹#›</a:t>
            </a:fld>
            <a:endParaRPr lang="en-US" dirty="0"/>
          </a:p>
        </p:txBody>
      </p:sp>
      <p:cxnSp>
        <p:nvCxnSpPr>
          <p:cNvPr id="7" name="Straight Connector 6"/>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lvl1pPr>
              <a:defRPr>
                <a:solidFill>
                  <a:srgbClr val="000000"/>
                </a:solidFill>
              </a:defRPr>
            </a:lvl1pPr>
          </a:lstStyle>
          <a:p>
            <a:fld id="{7D9A75CE-7F8A-4968-A013-5FFD1A976351}" type="slidenum">
              <a:rPr lang="en-US" smtClean="0"/>
              <a:pPr/>
              <a:t>‹#›</a:t>
            </a:fld>
            <a:endParaRPr lang="en-US" dirty="0"/>
          </a:p>
        </p:txBody>
      </p:sp>
      <p:sp>
        <p:nvSpPr>
          <p:cNvPr id="5"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cxnSp>
        <p:nvCxnSpPr>
          <p:cNvPr id="8" name="Straight Connector 7"/>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71600"/>
            <a:ext cx="5386917"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371600"/>
            <a:ext cx="5389033"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446DA-D2FC-491E-A26B-6B2D41D55751}" type="slidenum">
              <a:rPr lang="en-US" smtClean="0"/>
              <a:pPr/>
              <a:t>‹#›</a:t>
            </a:fld>
            <a:endParaRPr lang="en-US"/>
          </a:p>
        </p:txBody>
      </p:sp>
      <p:cxnSp>
        <p:nvCxnSpPr>
          <p:cNvPr id="10" name="Straight Connector 9"/>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446DA-D2FC-491E-A26B-6B2D41D55751}" type="slidenum">
              <a:rPr lang="en-US" smtClean="0"/>
              <a:pPr/>
              <a:t>‹#›</a:t>
            </a:fld>
            <a:endParaRPr lang="en-US"/>
          </a:p>
        </p:txBody>
      </p:sp>
      <p:cxnSp>
        <p:nvCxnSpPr>
          <p:cNvPr id="6" name="Straight Connector 5"/>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tif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020762"/>
          </a:xfrm>
          <a:prstGeom prst="rect">
            <a:avLst/>
          </a:prstGeom>
          <a:solidFill>
            <a:schemeClr val="bg1"/>
          </a:solidFill>
        </p:spPr>
        <p:txBody>
          <a:bodyPr vert="horz" lIns="91440" tIns="45720" rIns="91440" bIns="45720" rtlCol="0" anchor="b">
            <a:normAutofit/>
          </a:bodyPr>
          <a:lstStyle/>
          <a:p>
            <a:r>
              <a:rPr lang="en-US" dirty="0"/>
              <a:t>Click to edit Master title style</a:t>
            </a:r>
          </a:p>
        </p:txBody>
      </p:sp>
      <p:sp>
        <p:nvSpPr>
          <p:cNvPr id="5" name="Footer Placeholder 4"/>
          <p:cNvSpPr>
            <a:spLocks noGrp="1"/>
          </p:cNvSpPr>
          <p:nvPr>
            <p:ph type="ftr" sz="quarter" idx="3"/>
          </p:nvPr>
        </p:nvSpPr>
        <p:spPr>
          <a:xfrm>
            <a:off x="4165600" y="6356351"/>
            <a:ext cx="6705600" cy="365125"/>
          </a:xfrm>
          <a:prstGeom prst="rect">
            <a:avLst/>
          </a:prstGeom>
          <a:noFill/>
        </p:spPr>
        <p:txBody>
          <a:bodyPr vert="horz" lIns="91440" tIns="45720" rIns="91440" bIns="45720" rtlCol="0" anchor="ctr"/>
          <a:lstStyle>
            <a:lvl1pPr algn="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10972800" y="6356351"/>
            <a:ext cx="609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A75CE-7F8A-4968-A013-5FFD1A976351}" type="slidenum">
              <a:rPr lang="en-US" smtClean="0"/>
              <a:pPr/>
              <a:t>‹#›</a:t>
            </a:fld>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4800" y="5880844"/>
            <a:ext cx="2161309" cy="7315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Lst>
  <p:hf hdr="0" dt="0"/>
  <p:txStyles>
    <p:titleStyle>
      <a:lvl1pPr algn="l" defTabSz="914400" rtl="0" eaLnBrk="1" latinLnBrk="0" hangingPunct="1">
        <a:spcBef>
          <a:spcPct val="0"/>
        </a:spcBef>
        <a:buNone/>
        <a:defRPr sz="3800" kern="1200" cap="none" baseline="0">
          <a:solidFill>
            <a:srgbClr val="693C74"/>
          </a:solidFill>
          <a:latin typeface="+mn-lt"/>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rgbClr val="000000"/>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600" kern="1200">
          <a:solidFill>
            <a:srgbClr val="000000"/>
          </a:solidFill>
          <a:latin typeface="+mj-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000000"/>
          </a:solidFill>
          <a:latin typeface="+mj-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152400" y="2209800"/>
            <a:ext cx="11887200" cy="1473920"/>
          </a:xfrm>
        </p:spPr>
        <p:txBody>
          <a:bodyPr>
            <a:normAutofit fontScale="92500"/>
          </a:bodyPr>
          <a:lstStyle/>
          <a:p>
            <a:r>
              <a:rPr lang="en-US" b="1" dirty="0"/>
              <a:t>Infection and Immune Reconstitution Committee:  Safety of antibiotic de-escalation following initial fever</a:t>
            </a:r>
            <a:endParaRPr lang="en-US" b="1" dirty="0">
              <a:solidFill>
                <a:srgbClr val="FF0000"/>
              </a:solidFill>
            </a:endParaRPr>
          </a:p>
        </p:txBody>
      </p:sp>
      <p:sp>
        <p:nvSpPr>
          <p:cNvPr id="3" name="Text Placeholder 2"/>
          <p:cNvSpPr>
            <a:spLocks noGrp="1"/>
          </p:cNvSpPr>
          <p:nvPr>
            <p:ph type="body" sz="quarter" idx="13"/>
          </p:nvPr>
        </p:nvSpPr>
        <p:spPr/>
        <p:txBody>
          <a:bodyPr>
            <a:normAutofit lnSpcReduction="10000"/>
          </a:bodyPr>
          <a:lstStyle/>
          <a:p>
            <a:r>
              <a:rPr lang="en-US" dirty="0"/>
              <a:t>Marcie Riches, MD, MS</a:t>
            </a:r>
          </a:p>
        </p:txBody>
      </p:sp>
    </p:spTree>
    <p:extLst>
      <p:ext uri="{BB962C8B-B14F-4D97-AF65-F5344CB8AC3E}">
        <p14:creationId xmlns:p14="http://schemas.microsoft.com/office/powerpoint/2010/main" val="205542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38759E7-AAA8-463D-B864-43604DAB24D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1C6AF8E-C00F-46D8-845E-BA13D31D4FD5}"/>
              </a:ext>
            </a:extLst>
          </p:cNvPr>
          <p:cNvSpPr>
            <a:spLocks noGrp="1"/>
          </p:cNvSpPr>
          <p:nvPr>
            <p:ph type="sldNum" sz="quarter" idx="12"/>
          </p:nvPr>
        </p:nvSpPr>
        <p:spPr/>
        <p:txBody>
          <a:bodyPr/>
          <a:lstStyle/>
          <a:p>
            <a:fld id="{23A446DA-D2FC-491E-A26B-6B2D41D55751}" type="slidenum">
              <a:rPr lang="en-US" smtClean="0"/>
              <a:pPr/>
              <a:t>10</a:t>
            </a:fld>
            <a:endParaRPr lang="en-US" dirty="0"/>
          </a:p>
        </p:txBody>
      </p:sp>
      <p:sp>
        <p:nvSpPr>
          <p:cNvPr id="7" name="Title 6">
            <a:extLst>
              <a:ext uri="{FF2B5EF4-FFF2-40B4-BE49-F238E27FC236}">
                <a16:creationId xmlns:a16="http://schemas.microsoft.com/office/drawing/2014/main" id="{FEA550E8-4E03-464A-A35F-885E5B968097}"/>
              </a:ext>
            </a:extLst>
          </p:cNvPr>
          <p:cNvSpPr>
            <a:spLocks noGrp="1"/>
          </p:cNvSpPr>
          <p:nvPr>
            <p:ph type="title"/>
          </p:nvPr>
        </p:nvSpPr>
        <p:spPr/>
        <p:txBody>
          <a:bodyPr/>
          <a:lstStyle/>
          <a:p>
            <a:r>
              <a:rPr lang="en-US" dirty="0"/>
              <a:t>Feasibility &amp; Logistics</a:t>
            </a:r>
          </a:p>
        </p:txBody>
      </p:sp>
      <p:graphicFrame>
        <p:nvGraphicFramePr>
          <p:cNvPr id="8" name="Table 8">
            <a:extLst>
              <a:ext uri="{FF2B5EF4-FFF2-40B4-BE49-F238E27FC236}">
                <a16:creationId xmlns:a16="http://schemas.microsoft.com/office/drawing/2014/main" id="{A48DA64F-D72A-4760-BBA8-2E2A8BB02A33}"/>
              </a:ext>
            </a:extLst>
          </p:cNvPr>
          <p:cNvGraphicFramePr>
            <a:graphicFrameLocks noGrp="1"/>
          </p:cNvGraphicFramePr>
          <p:nvPr>
            <p:extLst>
              <p:ext uri="{D42A27DB-BD31-4B8C-83A1-F6EECF244321}">
                <p14:modId xmlns:p14="http://schemas.microsoft.com/office/powerpoint/2010/main" val="841061742"/>
              </p:ext>
            </p:extLst>
          </p:nvPr>
        </p:nvGraphicFramePr>
        <p:xfrm>
          <a:off x="1079500" y="2185378"/>
          <a:ext cx="9779000" cy="3474049"/>
        </p:xfrm>
        <a:graphic>
          <a:graphicData uri="http://schemas.openxmlformats.org/drawingml/2006/table">
            <a:tbl>
              <a:tblPr firstRow="1" bandRow="1">
                <a:tableStyleId>{5C22544A-7EE6-4342-B048-85BDC9FD1C3A}</a:tableStyleId>
              </a:tblPr>
              <a:tblGrid>
                <a:gridCol w="1955800">
                  <a:extLst>
                    <a:ext uri="{9D8B030D-6E8A-4147-A177-3AD203B41FA5}">
                      <a16:colId xmlns:a16="http://schemas.microsoft.com/office/drawing/2014/main" val="783876673"/>
                    </a:ext>
                  </a:extLst>
                </a:gridCol>
                <a:gridCol w="1955800">
                  <a:extLst>
                    <a:ext uri="{9D8B030D-6E8A-4147-A177-3AD203B41FA5}">
                      <a16:colId xmlns:a16="http://schemas.microsoft.com/office/drawing/2014/main" val="2347651529"/>
                    </a:ext>
                  </a:extLst>
                </a:gridCol>
                <a:gridCol w="1955800">
                  <a:extLst>
                    <a:ext uri="{9D8B030D-6E8A-4147-A177-3AD203B41FA5}">
                      <a16:colId xmlns:a16="http://schemas.microsoft.com/office/drawing/2014/main" val="3028252376"/>
                    </a:ext>
                  </a:extLst>
                </a:gridCol>
                <a:gridCol w="1955800">
                  <a:extLst>
                    <a:ext uri="{9D8B030D-6E8A-4147-A177-3AD203B41FA5}">
                      <a16:colId xmlns:a16="http://schemas.microsoft.com/office/drawing/2014/main" val="123412889"/>
                    </a:ext>
                  </a:extLst>
                </a:gridCol>
                <a:gridCol w="1955800">
                  <a:extLst>
                    <a:ext uri="{9D8B030D-6E8A-4147-A177-3AD203B41FA5}">
                      <a16:colId xmlns:a16="http://schemas.microsoft.com/office/drawing/2014/main" val="4262840464"/>
                    </a:ext>
                  </a:extLst>
                </a:gridCol>
              </a:tblGrid>
              <a:tr h="609600">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Total Sample size </a:t>
                      </a:r>
                      <a:endParaRPr lang="en-US" sz="1800" dirty="0">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Type I error</a:t>
                      </a:r>
                      <a:endParaRPr lang="en-US" sz="1800" dirty="0">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(one-sided) </a:t>
                      </a:r>
                      <a:endParaRPr lang="en-US" sz="1800" dirty="0">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[Y]</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Power</a:t>
                      </a:r>
                      <a:endParaRPr lang="en-US" sz="1800" dirty="0">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 </a:t>
                      </a:r>
                      <a:endParaRPr lang="en-US" sz="1800" dirty="0">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Non-inferiority margin </a:t>
                      </a:r>
                      <a:endParaRPr lang="en-US" sz="1800" dirty="0">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[Z]</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Events Rates</a:t>
                      </a:r>
                      <a:endParaRPr lang="en-US" sz="1800" dirty="0">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(Control/      De-escalation)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7526372"/>
                  </a:ext>
                </a:extLst>
              </a:tr>
              <a:tr h="490454">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224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0.025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85%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10%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5%/5%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05240698"/>
                  </a:ext>
                </a:extLst>
              </a:tr>
              <a:tr h="490454">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114</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0.025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85%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15%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5%/5%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36520712"/>
                  </a:ext>
                </a:extLst>
              </a:tr>
              <a:tr h="490454">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156</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0.05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80%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10%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5%/5%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274352"/>
                  </a:ext>
                </a:extLst>
              </a:tr>
              <a:tr h="490454">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298</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0.025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85%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15%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5%/10%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31345923"/>
                  </a:ext>
                </a:extLst>
              </a:tr>
              <a:tr h="490454">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740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0.05</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latin typeface="+mn-lt"/>
                          <a:ea typeface="Calibri" panose="020F0502020204030204" pitchFamily="34" charset="0"/>
                          <a:cs typeface="Calibri" panose="020F0502020204030204" pitchFamily="34" charset="0"/>
                        </a:rPr>
                        <a:t>80%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10%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latin typeface="+mn-lt"/>
                          <a:ea typeface="Calibri" panose="020F0502020204030204" pitchFamily="34" charset="0"/>
                          <a:cs typeface="Calibri" panose="020F0502020204030204" pitchFamily="34" charset="0"/>
                        </a:rPr>
                        <a:t>5%/10%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53607905"/>
                  </a:ext>
                </a:extLst>
              </a:tr>
            </a:tbl>
          </a:graphicData>
        </a:graphic>
      </p:graphicFrame>
      <p:sp>
        <p:nvSpPr>
          <p:cNvPr id="11" name="TextBox 10">
            <a:extLst>
              <a:ext uri="{FF2B5EF4-FFF2-40B4-BE49-F238E27FC236}">
                <a16:creationId xmlns:a16="http://schemas.microsoft.com/office/drawing/2014/main" id="{11599383-B285-41A5-BA73-F0D31DDA1544}"/>
              </a:ext>
            </a:extLst>
          </p:cNvPr>
          <p:cNvSpPr txBox="1"/>
          <p:nvPr/>
        </p:nvSpPr>
        <p:spPr>
          <a:xfrm>
            <a:off x="914400" y="1386446"/>
            <a:ext cx="10560904" cy="707886"/>
          </a:xfrm>
          <a:prstGeom prst="rect">
            <a:avLst/>
          </a:prstGeom>
          <a:noFill/>
        </p:spPr>
        <p:txBody>
          <a:bodyPr wrap="none" rtlCol="0">
            <a:spAutoFit/>
          </a:bodyPr>
          <a:lstStyle/>
          <a:p>
            <a:r>
              <a:rPr lang="en-US" sz="2000" dirty="0"/>
              <a:t>Non-inferiority design using a Farrington and Manning likelihood test with a one-sided alpha</a:t>
            </a:r>
          </a:p>
          <a:p>
            <a:r>
              <a:rPr lang="en-US" sz="2000" dirty="0"/>
              <a:t>Assumes a 5% event rate in the control arm</a:t>
            </a:r>
          </a:p>
        </p:txBody>
      </p:sp>
    </p:spTree>
    <p:extLst>
      <p:ext uri="{BB962C8B-B14F-4D97-AF65-F5344CB8AC3E}">
        <p14:creationId xmlns:p14="http://schemas.microsoft.com/office/powerpoint/2010/main" val="2784568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Reviews</a:t>
            </a:r>
          </a:p>
        </p:txBody>
      </p:sp>
      <p:sp>
        <p:nvSpPr>
          <p:cNvPr id="3" name="Content Placeholder 2"/>
          <p:cNvSpPr>
            <a:spLocks noGrp="1"/>
          </p:cNvSpPr>
          <p:nvPr>
            <p:ph idx="1"/>
          </p:nvPr>
        </p:nvSpPr>
        <p:spPr/>
        <p:txBody>
          <a:bodyPr/>
          <a:lstStyle/>
          <a:p>
            <a:r>
              <a:rPr lang="en-US" dirty="0"/>
              <a:t>Not “sexy” but feasible and has likelihood of changing practice if antibiotic de-escalation is non-inferior</a:t>
            </a:r>
          </a:p>
          <a:p>
            <a:r>
              <a:rPr lang="en-US" dirty="0"/>
              <a:t>Questions/Suggestions:</a:t>
            </a:r>
          </a:p>
          <a:p>
            <a:pPr lvl="1"/>
            <a:r>
              <a:rPr lang="en-US" dirty="0"/>
              <a:t>Consider sample collection for molecular diagnostics using cell-free DNA</a:t>
            </a:r>
          </a:p>
          <a:p>
            <a:pPr lvl="1"/>
            <a:r>
              <a:rPr lang="en-US" dirty="0"/>
              <a:t>How will the use of Vancomycin be captured/considered</a:t>
            </a:r>
          </a:p>
          <a:p>
            <a:pPr lvl="1"/>
            <a:r>
              <a:rPr lang="en-US" dirty="0"/>
              <a:t>Will CAR T and allogeneic HCT patients be considered separately</a:t>
            </a:r>
          </a:p>
          <a:p>
            <a:pPr lvl="1"/>
            <a:r>
              <a:rPr lang="en-US" dirty="0"/>
              <a:t>Why not include autologous HCT patients</a:t>
            </a:r>
          </a:p>
          <a:p>
            <a:pPr lvl="1"/>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11</a:t>
            </a:fld>
            <a:endParaRPr lang="en-US" dirty="0"/>
          </a:p>
        </p:txBody>
      </p:sp>
    </p:spTree>
    <p:extLst>
      <p:ext uri="{BB962C8B-B14F-4D97-AF65-F5344CB8AC3E}">
        <p14:creationId xmlns:p14="http://schemas.microsoft.com/office/powerpoint/2010/main" val="4271205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Feedback</a:t>
            </a:r>
          </a:p>
        </p:txBody>
      </p:sp>
      <p:sp>
        <p:nvSpPr>
          <p:cNvPr id="3" name="Content Placeholder 2"/>
          <p:cNvSpPr>
            <a:spLocks noGrp="1"/>
          </p:cNvSpPr>
          <p:nvPr>
            <p:ph idx="1"/>
          </p:nvPr>
        </p:nvSpPr>
        <p:spPr/>
        <p:txBody>
          <a:bodyPr>
            <a:normAutofit fontScale="85000" lnSpcReduction="10000"/>
          </a:bodyPr>
          <a:lstStyle/>
          <a:p>
            <a:r>
              <a:rPr lang="en-US" dirty="0"/>
              <a:t>Building on Mi-Immune through interventional studies in the logical next step</a:t>
            </a:r>
          </a:p>
          <a:p>
            <a:r>
              <a:rPr lang="en-US" dirty="0"/>
              <a:t>Great study in times of bacterial resistance evolving rapidly and pressuring costs</a:t>
            </a:r>
          </a:p>
          <a:p>
            <a:r>
              <a:rPr lang="en-US" dirty="0"/>
              <a:t>Too difficult in multicenter study; risks gram negative sepsis and a few deaths for the questionable benefit of preserving the microbiome</a:t>
            </a:r>
          </a:p>
          <a:p>
            <a:r>
              <a:rPr lang="en-US" dirty="0"/>
              <a:t>Will never be adhered to effectively</a:t>
            </a:r>
          </a:p>
          <a:p>
            <a:r>
              <a:rPr lang="en-US" dirty="0"/>
              <a:t>Very relevant in the current environment and will be practice changing </a:t>
            </a:r>
          </a:p>
          <a:p>
            <a:r>
              <a:rPr lang="en-US" dirty="0"/>
              <a:t>Intriguing and may have substantial impact</a:t>
            </a:r>
          </a:p>
          <a:p>
            <a:r>
              <a:rPr lang="en-US" dirty="0"/>
              <a:t>Very timely and of practical use</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12</a:t>
            </a:fld>
            <a:endParaRPr lang="en-US" dirty="0"/>
          </a:p>
        </p:txBody>
      </p:sp>
    </p:spTree>
    <p:extLst>
      <p:ext uri="{BB962C8B-B14F-4D97-AF65-F5344CB8AC3E}">
        <p14:creationId xmlns:p14="http://schemas.microsoft.com/office/powerpoint/2010/main" val="3924268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95600" y="2179638"/>
            <a:ext cx="8229600" cy="1249362"/>
          </a:xfrm>
        </p:spPr>
        <p:txBody>
          <a:bodyPr>
            <a:noAutofit/>
          </a:bodyPr>
          <a:lstStyle/>
          <a:p>
            <a:br>
              <a:rPr lang="en-US" sz="8000" dirty="0"/>
            </a:br>
            <a:br>
              <a:rPr lang="en-US" sz="8000" dirty="0"/>
            </a:br>
            <a:r>
              <a:rPr lang="en-US" sz="8000" dirty="0"/>
              <a:t>Q&amp;A Session</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23A446DA-D2FC-491E-A26B-6B2D41D55751}"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a:t>Conflict of Interest Disclosure</a:t>
            </a:r>
            <a:endParaRPr lang="en-US" altLang="en-US" sz="2000" dirty="0">
              <a:solidFill>
                <a:srgbClr val="FF0000"/>
              </a:solidFill>
            </a:endParaRPr>
          </a:p>
        </p:txBody>
      </p:sp>
      <p:sp>
        <p:nvSpPr>
          <p:cNvPr id="6" name="Content Placeholder 2"/>
          <p:cNvSpPr txBox="1">
            <a:spLocks/>
          </p:cNvSpPr>
          <p:nvPr/>
        </p:nvSpPr>
        <p:spPr bwMode="auto">
          <a:xfrm>
            <a:off x="304800" y="1600200"/>
            <a:ext cx="10759643" cy="426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000" kern="1200">
                <a:solidFill>
                  <a:srgbClr val="000000"/>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600" kern="1200">
                <a:solidFill>
                  <a:srgbClr val="000000"/>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defRPr/>
            </a:pPr>
            <a:r>
              <a:rPr lang="en-US" altLang="en-US" sz="1800" dirty="0">
                <a:cs typeface="Arial" charset="0"/>
              </a:rPr>
              <a:t>M. Riches: Research support-Jazz Pharmaceuticals, Atara Biotherapeutics; Advisory Board-</a:t>
            </a:r>
            <a:r>
              <a:rPr lang="en-US" altLang="en-US" sz="1800" dirty="0" err="1">
                <a:cs typeface="Arial" charset="0"/>
              </a:rPr>
              <a:t>BioIntelect</a:t>
            </a:r>
            <a:endParaRPr lang="en-US" altLang="en-US" sz="1800" dirty="0">
              <a:cs typeface="Arial" charset="0"/>
            </a:endParaRPr>
          </a:p>
          <a:p>
            <a:pPr eaLnBrk="1" hangingPunct="1">
              <a:defRPr/>
            </a:pPr>
            <a:r>
              <a:rPr lang="en-US" altLang="en-US" sz="1800" dirty="0">
                <a:cs typeface="Arial" charset="0"/>
              </a:rPr>
              <a:t>J Hill: Consultant – Gilead Sciences, </a:t>
            </a:r>
            <a:r>
              <a:rPr lang="en-US" altLang="en-US" sz="1800" dirty="0" err="1">
                <a:cs typeface="Arial" charset="0"/>
              </a:rPr>
              <a:t>Amplyx</a:t>
            </a:r>
            <a:r>
              <a:rPr lang="en-US" altLang="en-US" sz="1800" dirty="0">
                <a:cs typeface="Arial" charset="0"/>
              </a:rPr>
              <a:t>, </a:t>
            </a:r>
            <a:r>
              <a:rPr lang="en-US" altLang="en-US" sz="1800" dirty="0" err="1">
                <a:cs typeface="Arial" charset="0"/>
              </a:rPr>
              <a:t>Allovir</a:t>
            </a:r>
            <a:r>
              <a:rPr lang="en-US" altLang="en-US" sz="1800" dirty="0">
                <a:cs typeface="Arial" charset="0"/>
              </a:rPr>
              <a:t>, </a:t>
            </a:r>
            <a:r>
              <a:rPr lang="en-US" altLang="en-US" sz="1800" dirty="0" err="1">
                <a:cs typeface="Arial" charset="0"/>
              </a:rPr>
              <a:t>Allogene</a:t>
            </a:r>
            <a:r>
              <a:rPr lang="en-US" altLang="en-US" sz="1800" dirty="0">
                <a:cs typeface="Arial" charset="0"/>
              </a:rPr>
              <a:t>, Takeda, CRISPR; Research support – Takeda, </a:t>
            </a:r>
            <a:r>
              <a:rPr lang="en-US" altLang="en-US" sz="1800" dirty="0" err="1">
                <a:cs typeface="Arial" charset="0"/>
              </a:rPr>
              <a:t>Allovir</a:t>
            </a:r>
            <a:r>
              <a:rPr lang="en-US" altLang="en-US" sz="1800" dirty="0">
                <a:cs typeface="Arial" charset="0"/>
              </a:rPr>
              <a:t>, </a:t>
            </a:r>
            <a:r>
              <a:rPr lang="en-US" altLang="en-US" sz="1800" dirty="0" err="1">
                <a:cs typeface="Arial" charset="0"/>
              </a:rPr>
              <a:t>Karius</a:t>
            </a:r>
            <a:r>
              <a:rPr lang="en-US" altLang="en-US" sz="1800" dirty="0">
                <a:cs typeface="Arial" charset="0"/>
              </a:rPr>
              <a:t>, Gilead</a:t>
            </a:r>
          </a:p>
          <a:p>
            <a:pPr eaLnBrk="1" hangingPunct="1">
              <a:defRPr/>
            </a:pPr>
            <a:r>
              <a:rPr lang="en-US" altLang="en-US" sz="1800" dirty="0">
                <a:cs typeface="Arial" charset="0"/>
              </a:rPr>
              <a:t>R Nakamura: Research support – </a:t>
            </a:r>
            <a:r>
              <a:rPr lang="en-US" altLang="en-US" sz="1800" dirty="0" err="1">
                <a:cs typeface="Arial" charset="0"/>
              </a:rPr>
              <a:t>Miyarisan</a:t>
            </a:r>
            <a:endParaRPr lang="en-US" altLang="en-US" sz="1800" dirty="0">
              <a:cs typeface="Arial" charset="0"/>
            </a:endParaRPr>
          </a:p>
          <a:p>
            <a:pPr eaLnBrk="1" hangingPunct="1">
              <a:defRPr/>
            </a:pPr>
            <a:r>
              <a:rPr lang="en-US" sz="1800" dirty="0"/>
              <a:t>MA Perales: Honoraria – </a:t>
            </a:r>
            <a:r>
              <a:rPr lang="en-US" sz="1800" dirty="0" err="1"/>
              <a:t>Abbvie</a:t>
            </a:r>
            <a:r>
              <a:rPr lang="en-US" sz="1800" dirty="0"/>
              <a:t>, Astellas, Celgene, Bristol-Myers Squibb, Incyte, </a:t>
            </a:r>
            <a:r>
              <a:rPr lang="en-US" sz="1800" dirty="0" err="1"/>
              <a:t>Karyopharm</a:t>
            </a:r>
            <a:r>
              <a:rPr lang="en-US" sz="1800" dirty="0"/>
              <a:t>, Kite/Gilead, Merck, </a:t>
            </a:r>
            <a:r>
              <a:rPr lang="en-US" sz="1800" dirty="0" err="1"/>
              <a:t>Miltenyi</a:t>
            </a:r>
            <a:r>
              <a:rPr lang="en-US" sz="1800" dirty="0"/>
              <a:t> </a:t>
            </a:r>
            <a:r>
              <a:rPr lang="en-US" sz="1800" dirty="0" err="1"/>
              <a:t>Biotec</a:t>
            </a:r>
            <a:r>
              <a:rPr lang="en-US" sz="1800" dirty="0"/>
              <a:t>, </a:t>
            </a:r>
            <a:r>
              <a:rPr lang="en-US" sz="1800" dirty="0" err="1"/>
              <a:t>MorphoSys</a:t>
            </a:r>
            <a:r>
              <a:rPr lang="en-US" sz="1800" dirty="0"/>
              <a:t>, Novartis, </a:t>
            </a:r>
            <a:r>
              <a:rPr lang="en-US" sz="1800" dirty="0" err="1"/>
              <a:t>Nektar</a:t>
            </a:r>
            <a:r>
              <a:rPr lang="en-US" sz="1800" dirty="0"/>
              <a:t> Therapeutics, </a:t>
            </a:r>
            <a:r>
              <a:rPr lang="en-US" sz="1800" dirty="0" err="1"/>
              <a:t>Omeros</a:t>
            </a:r>
            <a:r>
              <a:rPr lang="en-US" sz="1800" dirty="0"/>
              <a:t>, and Takeda; DSMBs –</a:t>
            </a:r>
            <a:r>
              <a:rPr lang="en-US" sz="1800" dirty="0" err="1"/>
              <a:t>Cidara</a:t>
            </a:r>
            <a:r>
              <a:rPr lang="en-US" sz="1800" dirty="0"/>
              <a:t> Therapeutics, </a:t>
            </a:r>
            <a:r>
              <a:rPr lang="en-US" sz="1800" dirty="0" err="1"/>
              <a:t>Servier</a:t>
            </a:r>
            <a:r>
              <a:rPr lang="en-US" sz="1800" dirty="0"/>
              <a:t> and </a:t>
            </a:r>
            <a:r>
              <a:rPr lang="en-US" sz="1800" dirty="0" err="1"/>
              <a:t>Medigene</a:t>
            </a:r>
            <a:r>
              <a:rPr lang="en-US" sz="1800" dirty="0"/>
              <a:t>;  Advisory board – </a:t>
            </a:r>
            <a:r>
              <a:rPr lang="en-US" sz="1800" dirty="0" err="1"/>
              <a:t>NexImmune</a:t>
            </a:r>
            <a:r>
              <a:rPr lang="en-US" sz="1800" dirty="0"/>
              <a:t>; Research support – Incyte, Kite/Gilead, </a:t>
            </a:r>
            <a:r>
              <a:rPr lang="en-US" sz="1800" dirty="0" err="1"/>
              <a:t>Miltenyi</a:t>
            </a:r>
            <a:r>
              <a:rPr lang="en-US" sz="1800" dirty="0"/>
              <a:t> </a:t>
            </a:r>
            <a:r>
              <a:rPr lang="en-US" sz="1800" dirty="0" err="1"/>
              <a:t>Biotec</a:t>
            </a:r>
            <a:r>
              <a:rPr lang="en-US" sz="1800" dirty="0"/>
              <a:t>, and Novartis</a:t>
            </a:r>
            <a:r>
              <a:rPr lang="en-US" altLang="en-US" sz="1800" dirty="0">
                <a:cs typeface="Arial" charset="0"/>
              </a:rPr>
              <a:t> </a:t>
            </a:r>
          </a:p>
          <a:p>
            <a:pPr eaLnBrk="1" hangingPunct="1">
              <a:defRPr/>
            </a:pPr>
            <a:r>
              <a:rPr lang="en-US" altLang="en-US" sz="1800" dirty="0">
                <a:cs typeface="Arial" charset="0"/>
              </a:rPr>
              <a:t>C. Ustun: Advisory Board – Novartis, Blueprint</a:t>
            </a:r>
          </a:p>
          <a:p>
            <a:pPr eaLnBrk="1" hangingPunct="1">
              <a:defRPr/>
            </a:pPr>
            <a:endParaRPr lang="en-US" altLang="en-US" sz="1800" dirty="0">
              <a:cs typeface="Arial" charset="0"/>
            </a:endParaRPr>
          </a:p>
          <a:p>
            <a:pPr marL="0" indent="0" eaLnBrk="1" hangingPunct="1">
              <a:buNone/>
              <a:defRPr/>
            </a:pPr>
            <a:r>
              <a:rPr lang="en-US" altLang="en-US" sz="1800" dirty="0">
                <a:cs typeface="Arial" charset="0"/>
              </a:rPr>
              <a:t>The remaining committee members reported no COI</a:t>
            </a:r>
          </a:p>
          <a:p>
            <a:pPr marL="0" indent="0" algn="ctr" eaLnBrk="1" hangingPunct="1">
              <a:buNone/>
              <a:defRPr/>
            </a:pPr>
            <a:endParaRPr lang="en-US" altLang="en-US" sz="2000" dirty="0">
              <a:cs typeface="Arial" charset="0"/>
            </a:endParaRPr>
          </a:p>
        </p:txBody>
      </p:sp>
      <p:sp>
        <p:nvSpPr>
          <p:cNvPr id="11" name="Footer Placeholder 4">
            <a:extLst>
              <a:ext uri="{FF2B5EF4-FFF2-40B4-BE49-F238E27FC236}">
                <a16:creationId xmlns:a16="http://schemas.microsoft.com/office/drawing/2014/main" id="{89A98D76-1530-4196-841F-D12179253AF1}"/>
              </a:ext>
            </a:extLst>
          </p:cNvPr>
          <p:cNvSpPr>
            <a:spLocks noGrp="1"/>
          </p:cNvSpPr>
          <p:nvPr>
            <p:ph type="ftr" sz="quarter" idx="11"/>
          </p:nvPr>
        </p:nvSpPr>
        <p:spPr>
          <a:xfrm>
            <a:off x="4165600" y="6356351"/>
            <a:ext cx="6705600" cy="365125"/>
          </a:xfrm>
        </p:spPr>
        <p:txBody>
          <a:bodyPr/>
          <a:lstStyle/>
          <a:p>
            <a:endParaRPr lang="en-US" dirty="0"/>
          </a:p>
        </p:txBody>
      </p:sp>
      <p:sp>
        <p:nvSpPr>
          <p:cNvPr id="12" name="Slide Number Placeholder 3">
            <a:extLst>
              <a:ext uri="{FF2B5EF4-FFF2-40B4-BE49-F238E27FC236}">
                <a16:creationId xmlns:a16="http://schemas.microsoft.com/office/drawing/2014/main" id="{6186F4C8-FC28-4029-B45A-18D37279C390}"/>
              </a:ext>
            </a:extLst>
          </p:cNvPr>
          <p:cNvSpPr>
            <a:spLocks noGrp="1"/>
          </p:cNvSpPr>
          <p:nvPr>
            <p:ph type="sldNum" sz="quarter" idx="12"/>
          </p:nvPr>
        </p:nvSpPr>
        <p:spPr>
          <a:xfrm>
            <a:off x="10972800" y="6356351"/>
            <a:ext cx="609600" cy="365125"/>
          </a:xfrm>
        </p:spPr>
        <p:txBody>
          <a:bodyPr/>
          <a:lstStyle/>
          <a:p>
            <a:fld id="{23A446DA-D2FC-491E-A26B-6B2D41D55751}" type="slidenum">
              <a:rPr lang="en-US" smtClean="0"/>
              <a:pPr/>
              <a:t>2</a:t>
            </a:fld>
            <a:endParaRPr lang="en-US" dirty="0"/>
          </a:p>
        </p:txBody>
      </p:sp>
    </p:spTree>
    <p:extLst>
      <p:ext uri="{BB962C8B-B14F-4D97-AF65-F5344CB8AC3E}">
        <p14:creationId xmlns:p14="http://schemas.microsoft.com/office/powerpoint/2010/main" val="201430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243" y="-76200"/>
            <a:ext cx="10972800" cy="1143000"/>
          </a:xfrm>
        </p:spPr>
        <p:txBody>
          <a:bodyPr/>
          <a:lstStyle/>
          <a:p>
            <a:r>
              <a:rPr lang="en-US" dirty="0"/>
              <a:t>Committee Members</a:t>
            </a:r>
          </a:p>
        </p:txBody>
      </p:sp>
      <p:sp>
        <p:nvSpPr>
          <p:cNvPr id="5" name="Footer Placeholder 4"/>
          <p:cNvSpPr>
            <a:spLocks noGrp="1"/>
          </p:cNvSpPr>
          <p:nvPr>
            <p:ph type="ftr" sz="quarter" idx="11"/>
          </p:nvPr>
        </p:nvSpPr>
        <p:spPr>
          <a:xfrm>
            <a:off x="2667001" y="6080126"/>
            <a:ext cx="8204200" cy="625474"/>
          </a:xfrm>
        </p:spPr>
        <p:txBody>
          <a:bodyPr/>
          <a:lstStyle/>
          <a:p>
            <a:r>
              <a:rPr lang="en-US" sz="1100" dirty="0"/>
              <a:t>Support provided by grants #U10HL069294 and #U24HL138660 to the Blood and Marrow Transplant Clinical Trials Network from the National Heart, Lung, and Blood Institute and the National Cancer Institute. The content is solely the responsibility of the authors and does not necessarily represent the official views of the National Institutes of Health. </a:t>
            </a:r>
          </a:p>
        </p:txBody>
      </p:sp>
      <p:sp>
        <p:nvSpPr>
          <p:cNvPr id="4" name="Slide Number Placeholder 3"/>
          <p:cNvSpPr>
            <a:spLocks noGrp="1"/>
          </p:cNvSpPr>
          <p:nvPr>
            <p:ph type="sldNum" sz="quarter" idx="12"/>
          </p:nvPr>
        </p:nvSpPr>
        <p:spPr/>
        <p:txBody>
          <a:bodyPr/>
          <a:lstStyle/>
          <a:p>
            <a:fld id="{23A446DA-D2FC-491E-A26B-6B2D41D55751}" type="slidenum">
              <a:rPr lang="en-US" smtClean="0"/>
              <a:pPr/>
              <a:t>3</a:t>
            </a:fld>
            <a:endParaRPr lang="en-US" dirty="0"/>
          </a:p>
        </p:txBody>
      </p:sp>
      <p:graphicFrame>
        <p:nvGraphicFramePr>
          <p:cNvPr id="8" name="Table 7">
            <a:extLst>
              <a:ext uri="{FF2B5EF4-FFF2-40B4-BE49-F238E27FC236}">
                <a16:creationId xmlns:a16="http://schemas.microsoft.com/office/drawing/2014/main" id="{C33EA5D1-6A23-4D62-922E-9924D184B1F7}"/>
              </a:ext>
            </a:extLst>
          </p:cNvPr>
          <p:cNvGraphicFramePr>
            <a:graphicFrameLocks noGrp="1"/>
          </p:cNvGraphicFramePr>
          <p:nvPr>
            <p:extLst>
              <p:ext uri="{D42A27DB-BD31-4B8C-83A1-F6EECF244321}">
                <p14:modId xmlns:p14="http://schemas.microsoft.com/office/powerpoint/2010/main" val="3332624392"/>
              </p:ext>
            </p:extLst>
          </p:nvPr>
        </p:nvGraphicFramePr>
        <p:xfrm>
          <a:off x="1193801" y="997903"/>
          <a:ext cx="9677400" cy="515112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tblGrid>
              <a:tr h="0">
                <a:tc>
                  <a:txBody>
                    <a:bodyPr/>
                    <a:lstStyle/>
                    <a:p>
                      <a:pPr>
                        <a:spcBef>
                          <a:spcPts val="0"/>
                        </a:spcBef>
                      </a:pPr>
                      <a:r>
                        <a:rPr lang="en-US" sz="2000" dirty="0">
                          <a:latin typeface="Calibri" panose="020F0502020204030204" pitchFamily="34" charset="0"/>
                          <a:cs typeface="Calibri" panose="020F0502020204030204" pitchFamily="34" charset="0"/>
                        </a:rPr>
                        <a:t>Committee Member</a:t>
                      </a:r>
                    </a:p>
                  </a:txBody>
                  <a:tcPr/>
                </a:tc>
                <a:tc>
                  <a:txBody>
                    <a:bodyPr/>
                    <a:lstStyle/>
                    <a:p>
                      <a:pPr defTabSz="914400">
                        <a:spcBef>
                          <a:spcPts val="0"/>
                        </a:spcBef>
                      </a:pPr>
                      <a:r>
                        <a:rPr lang="en-US" sz="2000" dirty="0">
                          <a:latin typeface="Calibri" panose="020F0502020204030204" pitchFamily="34" charset="0"/>
                          <a:cs typeface="Calibri" panose="020F0502020204030204" pitchFamily="34" charset="0"/>
                        </a:rPr>
                        <a:t>Center</a:t>
                      </a:r>
                    </a:p>
                  </a:txBody>
                  <a:tcPr/>
                </a:tc>
                <a:extLst>
                  <a:ext uri="{0D108BD9-81ED-4DB2-BD59-A6C34878D82A}">
                    <a16:rowId xmlns:a16="http://schemas.microsoft.com/office/drawing/2014/main" val="10000"/>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cs typeface="Calibri" panose="020F0502020204030204" pitchFamily="34" charset="0"/>
                        </a:rPr>
                        <a:t>Marcie Riches</a:t>
                      </a:r>
                    </a:p>
                  </a:txBody>
                  <a:tcPr/>
                </a:tc>
                <a:tc>
                  <a:txBody>
                    <a:bodyPr/>
                    <a:lstStyle/>
                    <a:p>
                      <a:r>
                        <a:rPr lang="en-US" sz="2000" dirty="0">
                          <a:latin typeface="Calibri" panose="020F0502020204030204" pitchFamily="34" charset="0"/>
                          <a:cs typeface="Calibri" panose="020F0502020204030204" pitchFamily="34" charset="0"/>
                        </a:rPr>
                        <a:t>University of North Carolina</a:t>
                      </a:r>
                    </a:p>
                  </a:txBody>
                  <a:tcPr/>
                </a:tc>
                <a:extLst>
                  <a:ext uri="{0D108BD9-81ED-4DB2-BD59-A6C34878D82A}">
                    <a16:rowId xmlns:a16="http://schemas.microsoft.com/office/drawing/2014/main" val="10001"/>
                  </a:ext>
                </a:extLst>
              </a:tr>
              <a:tr h="386862">
                <a:tc>
                  <a:txBody>
                    <a:bodyPr/>
                    <a:lstStyle/>
                    <a:p>
                      <a:pPr eaLnBrk="1" hangingPunct="1">
                        <a:spcBef>
                          <a:spcPts val="0"/>
                        </a:spcBef>
                        <a:buClrTx/>
                        <a:buFontTx/>
                        <a:buNone/>
                      </a:pPr>
                      <a:r>
                        <a:rPr lang="en-US" altLang="en-US" sz="2000" b="0" dirty="0">
                          <a:solidFill>
                            <a:schemeClr val="tx1"/>
                          </a:solidFill>
                          <a:latin typeface="Calibri" panose="020F0502020204030204" pitchFamily="34" charset="0"/>
                          <a:cs typeface="Calibri" panose="020F0502020204030204" pitchFamily="34" charset="0"/>
                        </a:rPr>
                        <a:t>Celalettin Ustun</a:t>
                      </a:r>
                    </a:p>
                  </a:txBody>
                  <a:tcPr/>
                </a:tc>
                <a:tc>
                  <a:txBody>
                    <a:bodyPr/>
                    <a:lstStyle/>
                    <a:p>
                      <a:r>
                        <a:rPr lang="en-US" sz="2000" dirty="0">
                          <a:latin typeface="Calibri" panose="020F0502020204030204" pitchFamily="34" charset="0"/>
                          <a:cs typeface="Calibri" panose="020F0502020204030204" pitchFamily="34" charset="0"/>
                        </a:rPr>
                        <a:t>Rush University</a:t>
                      </a:r>
                    </a:p>
                  </a:txBody>
                  <a:tcPr/>
                </a:tc>
                <a:extLst>
                  <a:ext uri="{0D108BD9-81ED-4DB2-BD59-A6C34878D82A}">
                    <a16:rowId xmlns:a16="http://schemas.microsoft.com/office/drawing/2014/main" val="10002"/>
                  </a:ext>
                </a:extLst>
              </a:tr>
              <a:tr h="386862">
                <a:tc>
                  <a:txBody>
                    <a:bodyPr/>
                    <a:lstStyle/>
                    <a:p>
                      <a:pPr eaLnBrk="1" hangingPunct="1">
                        <a:spcBef>
                          <a:spcPts val="0"/>
                        </a:spcBef>
                        <a:buClrTx/>
                        <a:buFontTx/>
                        <a:buNone/>
                      </a:pPr>
                      <a:r>
                        <a:rPr lang="en-US" altLang="en-US" sz="2000" b="0" dirty="0">
                          <a:solidFill>
                            <a:schemeClr val="tx1"/>
                          </a:solidFill>
                          <a:latin typeface="Calibri" panose="020F0502020204030204" pitchFamily="34" charset="0"/>
                          <a:cs typeface="Calibri" panose="020F0502020204030204" pitchFamily="34" charset="0"/>
                        </a:rPr>
                        <a:t>Francisco Marty</a:t>
                      </a:r>
                    </a:p>
                  </a:txBody>
                  <a:tcPr/>
                </a:tc>
                <a:tc>
                  <a:txBody>
                    <a:bodyPr/>
                    <a:lstStyle/>
                    <a:p>
                      <a:r>
                        <a:rPr lang="en-US" sz="2000" dirty="0">
                          <a:latin typeface="Calibri" panose="020F0502020204030204" pitchFamily="34" charset="0"/>
                          <a:cs typeface="Calibri" panose="020F0502020204030204" pitchFamily="34" charset="0"/>
                        </a:rPr>
                        <a:t>Dana</a:t>
                      </a:r>
                      <a:r>
                        <a:rPr lang="en-US" sz="2000" baseline="0" dirty="0">
                          <a:latin typeface="Calibri" panose="020F0502020204030204" pitchFamily="34" charset="0"/>
                          <a:cs typeface="Calibri" panose="020F0502020204030204" pitchFamily="34" charset="0"/>
                        </a:rPr>
                        <a:t> Farber Cancer Institute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Amir Toor</a:t>
                      </a:r>
                    </a:p>
                  </a:txBody>
                  <a:tcPr/>
                </a:tc>
                <a:tc>
                  <a:txBody>
                    <a:bodyPr/>
                    <a:lstStyle/>
                    <a:p>
                      <a:r>
                        <a:rPr lang="en-US" sz="2000" dirty="0">
                          <a:latin typeface="Calibri" panose="020F0502020204030204" pitchFamily="34" charset="0"/>
                          <a:cs typeface="Calibri" panose="020F0502020204030204" pitchFamily="34" charset="0"/>
                        </a:rPr>
                        <a:t>Virginia</a:t>
                      </a:r>
                      <a:r>
                        <a:rPr lang="en-US" sz="2000" baseline="0" dirty="0">
                          <a:latin typeface="Calibri" panose="020F0502020204030204" pitchFamily="34" charset="0"/>
                          <a:cs typeface="Calibri" panose="020F0502020204030204" pitchFamily="34" charset="0"/>
                        </a:rPr>
                        <a:t> Commonwealth University</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31999416"/>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Jo-Anne Young</a:t>
                      </a:r>
                    </a:p>
                  </a:txBody>
                  <a:tcPr/>
                </a:tc>
                <a:tc>
                  <a:txBody>
                    <a:bodyPr/>
                    <a:lstStyle/>
                    <a:p>
                      <a:r>
                        <a:rPr lang="en-US" sz="2000" dirty="0">
                          <a:latin typeface="Calibri" panose="020F0502020204030204" pitchFamily="34" charset="0"/>
                          <a:cs typeface="Calibri" panose="020F0502020204030204" pitchFamily="34" charset="0"/>
                        </a:rPr>
                        <a:t>Universit</a:t>
                      </a:r>
                      <a:r>
                        <a:rPr lang="en-US" sz="2000" baseline="0" dirty="0">
                          <a:latin typeface="Calibri" panose="020F0502020204030204" pitchFamily="34" charset="0"/>
                          <a:cs typeface="Calibri" panose="020F0502020204030204" pitchFamily="34" charset="0"/>
                        </a:rPr>
                        <a:t>y of Minnesota</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81327332"/>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Joshua Hill</a:t>
                      </a:r>
                    </a:p>
                  </a:txBody>
                  <a:tcPr/>
                </a:tc>
                <a:tc>
                  <a:txBody>
                    <a:bodyPr/>
                    <a:lstStyle/>
                    <a:p>
                      <a:r>
                        <a:rPr lang="en-US" sz="2000" dirty="0">
                          <a:latin typeface="Calibri" panose="020F0502020204030204" pitchFamily="34" charset="0"/>
                          <a:cs typeface="Calibri" panose="020F0502020204030204" pitchFamily="34" charset="0"/>
                        </a:rPr>
                        <a:t>Fred Hutchinson</a:t>
                      </a:r>
                      <a:r>
                        <a:rPr lang="en-US" sz="2000" baseline="0" dirty="0">
                          <a:latin typeface="Calibri" panose="020F0502020204030204" pitchFamily="34" charset="0"/>
                          <a:cs typeface="Calibri" panose="020F0502020204030204" pitchFamily="34" charset="0"/>
                        </a:rPr>
                        <a:t> Cancer Research Center</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52499529"/>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err="1">
                          <a:solidFill>
                            <a:schemeClr val="tx1"/>
                          </a:solidFill>
                          <a:latin typeface="Calibri" panose="020F0502020204030204" pitchFamily="34" charset="0"/>
                          <a:cs typeface="Calibri" panose="020F0502020204030204" pitchFamily="34" charset="0"/>
                        </a:rPr>
                        <a:t>Zainab</a:t>
                      </a:r>
                      <a:r>
                        <a:rPr lang="en-US" altLang="en-US" sz="2000" b="0" dirty="0">
                          <a:solidFill>
                            <a:schemeClr val="tx1"/>
                          </a:solidFill>
                          <a:latin typeface="Calibri" panose="020F0502020204030204" pitchFamily="34" charset="0"/>
                          <a:cs typeface="Calibri" panose="020F0502020204030204" pitchFamily="34" charset="0"/>
                        </a:rPr>
                        <a:t> </a:t>
                      </a:r>
                      <a:r>
                        <a:rPr lang="en-US" altLang="en-US" sz="2000" b="0" dirty="0" err="1">
                          <a:solidFill>
                            <a:schemeClr val="tx1"/>
                          </a:solidFill>
                          <a:latin typeface="Calibri" panose="020F0502020204030204" pitchFamily="34" charset="0"/>
                          <a:cs typeface="Calibri" panose="020F0502020204030204" pitchFamily="34" charset="0"/>
                        </a:rPr>
                        <a:t>Shahid</a:t>
                      </a:r>
                      <a:endParaRPr lang="en-US" altLang="en-US" sz="20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Levine</a:t>
                      </a:r>
                      <a:r>
                        <a:rPr lang="en-US" sz="2000" baseline="0" dirty="0">
                          <a:latin typeface="Calibri" panose="020F0502020204030204" pitchFamily="34" charset="0"/>
                          <a:cs typeface="Calibri" panose="020F0502020204030204" pitchFamily="34" charset="0"/>
                        </a:rPr>
                        <a:t> Cancer Center</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7"/>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Ryo Nakamura</a:t>
                      </a:r>
                    </a:p>
                  </a:txBody>
                  <a:tcPr/>
                </a:tc>
                <a:tc>
                  <a:txBody>
                    <a:bodyPr/>
                    <a:lstStyle/>
                    <a:p>
                      <a:r>
                        <a:rPr lang="en-US" sz="2000" dirty="0">
                          <a:latin typeface="Calibri" panose="020F0502020204030204" pitchFamily="34" charset="0"/>
                          <a:cs typeface="Calibri" panose="020F0502020204030204" pitchFamily="34" charset="0"/>
                        </a:rPr>
                        <a:t>City</a:t>
                      </a:r>
                      <a:r>
                        <a:rPr lang="en-US" sz="2000" baseline="0" dirty="0">
                          <a:latin typeface="Calibri" panose="020F0502020204030204" pitchFamily="34" charset="0"/>
                          <a:cs typeface="Calibri" panose="020F0502020204030204" pitchFamily="34" charset="0"/>
                        </a:rPr>
                        <a:t> of Hope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8"/>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Miguel Perales</a:t>
                      </a:r>
                    </a:p>
                  </a:txBody>
                  <a:tcPr/>
                </a:tc>
                <a:tc>
                  <a:txBody>
                    <a:bodyPr/>
                    <a:lstStyle/>
                    <a:p>
                      <a:r>
                        <a:rPr lang="en-US" sz="2000" dirty="0">
                          <a:latin typeface="Calibri" panose="020F0502020204030204" pitchFamily="34" charset="0"/>
                          <a:cs typeface="Calibri" panose="020F0502020204030204" pitchFamily="34" charset="0"/>
                        </a:rPr>
                        <a:t>Memorial</a:t>
                      </a:r>
                      <a:r>
                        <a:rPr lang="en-US" sz="2000" baseline="0" dirty="0">
                          <a:latin typeface="Calibri" panose="020F0502020204030204" pitchFamily="34" charset="0"/>
                          <a:cs typeface="Calibri" panose="020F0502020204030204" pitchFamily="34" charset="0"/>
                        </a:rPr>
                        <a:t> Sloan Kettering Cancer Center</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9"/>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Hemant</a:t>
                      </a:r>
                      <a:r>
                        <a:rPr lang="en-US" altLang="en-US" sz="2000" b="0" baseline="0" dirty="0">
                          <a:solidFill>
                            <a:schemeClr val="tx1"/>
                          </a:solidFill>
                          <a:latin typeface="Calibri" panose="020F0502020204030204" pitchFamily="34" charset="0"/>
                          <a:cs typeface="Calibri" panose="020F0502020204030204" pitchFamily="34" charset="0"/>
                        </a:rPr>
                        <a:t> Murthy</a:t>
                      </a:r>
                      <a:endParaRPr lang="en-US" altLang="en-US" sz="20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Mayo Clinic (Jacksonville)</a:t>
                      </a:r>
                    </a:p>
                  </a:txBody>
                  <a:tcPr/>
                </a:tc>
                <a:extLst>
                  <a:ext uri="{0D108BD9-81ED-4DB2-BD59-A6C34878D82A}">
                    <a16:rowId xmlns:a16="http://schemas.microsoft.com/office/drawing/2014/main" val="10010"/>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Aliyah Baluch</a:t>
                      </a:r>
                    </a:p>
                  </a:txBody>
                  <a:tcPr/>
                </a:tc>
                <a:tc>
                  <a:txBody>
                    <a:bodyPr/>
                    <a:lstStyle/>
                    <a:p>
                      <a:r>
                        <a:rPr lang="en-US" sz="2000" dirty="0">
                          <a:latin typeface="Calibri" panose="020F0502020204030204" pitchFamily="34" charset="0"/>
                          <a:cs typeface="Calibri" panose="020F0502020204030204" pitchFamily="34" charset="0"/>
                        </a:rPr>
                        <a:t>Moffitt Cancer Center</a:t>
                      </a:r>
                    </a:p>
                  </a:txBody>
                  <a:tcPr/>
                </a:tc>
                <a:extLst>
                  <a:ext uri="{0D108BD9-81ED-4DB2-BD59-A6C34878D82A}">
                    <a16:rowId xmlns:a16="http://schemas.microsoft.com/office/drawing/2014/main" val="10011"/>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Peter Dawson</a:t>
                      </a:r>
                    </a:p>
                  </a:txBody>
                  <a:tcPr/>
                </a:tc>
                <a:tc>
                  <a:txBody>
                    <a:bodyPr/>
                    <a:lstStyle/>
                    <a:p>
                      <a:r>
                        <a:rPr lang="en-US" sz="2000" dirty="0">
                          <a:latin typeface="Calibri" panose="020F0502020204030204" pitchFamily="34" charset="0"/>
                          <a:cs typeface="Calibri" panose="020F0502020204030204" pitchFamily="34" charset="0"/>
                        </a:rPr>
                        <a:t>EMMES (Clinical Trial Design Committee</a:t>
                      </a:r>
                      <a:r>
                        <a:rPr lang="en-US" sz="2000" baseline="0" dirty="0">
                          <a:latin typeface="Calibri" panose="020F0502020204030204" pitchFamily="34" charset="0"/>
                          <a:cs typeface="Calibri" panose="020F0502020204030204" pitchFamily="34" charset="0"/>
                        </a:rPr>
                        <a:t> Liaison)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7618352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Study Concepts</a:t>
            </a:r>
          </a:p>
        </p:txBody>
      </p:sp>
      <p:sp>
        <p:nvSpPr>
          <p:cNvPr id="3" name="Content Placeholder 2"/>
          <p:cNvSpPr>
            <a:spLocks noGrp="1"/>
          </p:cNvSpPr>
          <p:nvPr>
            <p:ph idx="1"/>
          </p:nvPr>
        </p:nvSpPr>
        <p:spPr/>
        <p:txBody>
          <a:bodyPr>
            <a:normAutofit/>
          </a:bodyPr>
          <a:lstStyle/>
          <a:p>
            <a:r>
              <a:rPr lang="en-US" dirty="0">
                <a:solidFill>
                  <a:schemeClr val="tx1"/>
                </a:solidFill>
              </a:rPr>
              <a:t>Strategy 1:  Recombinant IL-7 following AlloHCT with </a:t>
            </a:r>
            <a:r>
              <a:rPr lang="en-US" dirty="0" err="1">
                <a:solidFill>
                  <a:schemeClr val="tx1"/>
                </a:solidFill>
              </a:rPr>
              <a:t>PTCy</a:t>
            </a:r>
            <a:endParaRPr lang="en-US" dirty="0">
              <a:solidFill>
                <a:schemeClr val="tx1"/>
              </a:solidFill>
            </a:endParaRPr>
          </a:p>
          <a:p>
            <a:r>
              <a:rPr lang="en-US" dirty="0">
                <a:solidFill>
                  <a:schemeClr val="tx1"/>
                </a:solidFill>
              </a:rPr>
              <a:t>Strategy 2:  Immunization strategies following HCT/CAR T therapy</a:t>
            </a:r>
          </a:p>
          <a:p>
            <a:pPr lvl="1"/>
            <a:r>
              <a:rPr lang="en-US" dirty="0">
                <a:solidFill>
                  <a:schemeClr val="tx1"/>
                </a:solidFill>
              </a:rPr>
              <a:t>Shingrix after allogeneic HCT</a:t>
            </a:r>
          </a:p>
          <a:p>
            <a:pPr lvl="1"/>
            <a:r>
              <a:rPr lang="en-US" dirty="0">
                <a:solidFill>
                  <a:schemeClr val="tx1"/>
                </a:solidFill>
              </a:rPr>
              <a:t>mRNA SARS-CoV-2 vaccines in the first year after autologous HCT, allogeneic HCT, or CAR T therapy</a:t>
            </a:r>
          </a:p>
          <a:p>
            <a:r>
              <a:rPr lang="en-US" b="1" dirty="0">
                <a:solidFill>
                  <a:srgbClr val="45274C"/>
                </a:solidFill>
              </a:rPr>
              <a:t>Strategy 3:  Safety of antibiotic de-escalation following initial fever</a:t>
            </a:r>
          </a:p>
          <a:p>
            <a:pPr marL="0" indent="0">
              <a:buNone/>
            </a:pPr>
            <a:endParaRPr lang="en-US" dirty="0">
              <a:solidFill>
                <a:schemeClr val="tx1"/>
              </a:solidFill>
            </a:endParaRPr>
          </a:p>
          <a:p>
            <a:endParaRPr lang="en-US" dirty="0">
              <a:solidFill>
                <a:schemeClr val="tx1"/>
              </a:solidFill>
            </a:endParaRPr>
          </a:p>
          <a:p>
            <a:pPr lvl="3"/>
            <a:endParaRPr lang="en-US" dirty="0">
              <a:solidFill>
                <a:schemeClr val="tx1"/>
              </a:solidFill>
            </a:endParaRPr>
          </a:p>
          <a:p>
            <a:pPr lvl="2"/>
            <a:endParaRPr lang="en-US" dirty="0">
              <a:solidFill>
                <a:schemeClr val="tx1"/>
              </a:solidFill>
            </a:endParaRPr>
          </a:p>
          <a:p>
            <a:pPr lvl="1"/>
            <a:endParaRPr lang="en-US" dirty="0">
              <a:solidFill>
                <a:schemeClr val="tx1"/>
              </a:solidFill>
            </a:endParaRPr>
          </a:p>
        </p:txBody>
      </p:sp>
      <p:sp>
        <p:nvSpPr>
          <p:cNvPr id="4" name="Slide Number Placeholder 3"/>
          <p:cNvSpPr>
            <a:spLocks noGrp="1"/>
          </p:cNvSpPr>
          <p:nvPr>
            <p:ph type="sldNum" sz="quarter" idx="12"/>
          </p:nvPr>
        </p:nvSpPr>
        <p:spPr/>
        <p:txBody>
          <a:bodyPr/>
          <a:lstStyle/>
          <a:p>
            <a:fld id="{23A446DA-D2FC-491E-A26B-6B2D41D55751}" type="slidenum">
              <a:rPr lang="en-US" smtClean="0"/>
              <a:pPr/>
              <a:t>4</a:t>
            </a:fld>
            <a:endParaRPr lang="en-US" dirty="0"/>
          </a:p>
        </p:txBody>
      </p:sp>
    </p:spTree>
    <p:extLst>
      <p:ext uri="{BB962C8B-B14F-4D97-AF65-F5344CB8AC3E}">
        <p14:creationId xmlns:p14="http://schemas.microsoft.com/office/powerpoint/2010/main" val="225689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Hypothesis: Antibiotic de-escalation</a:t>
            </a:r>
          </a:p>
        </p:txBody>
      </p:sp>
      <p:sp>
        <p:nvSpPr>
          <p:cNvPr id="3" name="Content Placeholder 2"/>
          <p:cNvSpPr>
            <a:spLocks noGrp="1"/>
          </p:cNvSpPr>
          <p:nvPr>
            <p:ph idx="1"/>
          </p:nvPr>
        </p:nvSpPr>
        <p:spPr>
          <a:xfrm>
            <a:off x="597243" y="1708151"/>
            <a:ext cx="10972800" cy="3321049"/>
          </a:xfrm>
        </p:spPr>
        <p:txBody>
          <a:bodyPr>
            <a:normAutofit/>
          </a:bodyPr>
          <a:lstStyle/>
          <a:p>
            <a:pPr marL="0" indent="0" algn="ctr">
              <a:buNone/>
            </a:pPr>
            <a:r>
              <a:rPr lang="en-US" sz="3600" i="1" dirty="0">
                <a:effectLst/>
                <a:latin typeface="Calibri" panose="020F0502020204030204" pitchFamily="34" charset="0"/>
                <a:ea typeface="Calibri" panose="020F0502020204030204" pitchFamily="34" charset="0"/>
              </a:rPr>
              <a:t>There is no increased risk of recurrent fevers or serious infections with de-escalation of empiric antibiotics within 72 hours following culture negative neutropenic fever</a:t>
            </a:r>
            <a:endParaRPr lang="en-US" sz="3200" i="1"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5</a:t>
            </a:fld>
            <a:endParaRPr lang="en-US" dirty="0"/>
          </a:p>
        </p:txBody>
      </p:sp>
    </p:spTree>
    <p:extLst>
      <p:ext uri="{BB962C8B-B14F-4D97-AF65-F5344CB8AC3E}">
        <p14:creationId xmlns:p14="http://schemas.microsoft.com/office/powerpoint/2010/main" val="154731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&amp; Significance</a:t>
            </a:r>
          </a:p>
        </p:txBody>
      </p:sp>
      <p:sp>
        <p:nvSpPr>
          <p:cNvPr id="3" name="Content Placeholder 2"/>
          <p:cNvSpPr>
            <a:spLocks noGrp="1"/>
          </p:cNvSpPr>
          <p:nvPr>
            <p:ph idx="1"/>
          </p:nvPr>
        </p:nvSpPr>
        <p:spPr/>
        <p:txBody>
          <a:bodyPr/>
          <a:lstStyle/>
          <a:p>
            <a:r>
              <a:rPr lang="en-US" dirty="0"/>
              <a:t>2010 IDSA Guidelines recommend that empiric antibiotics continue until clear signs of marrow recovery (B-II)</a:t>
            </a:r>
            <a:r>
              <a:rPr lang="en-US" baseline="30000" dirty="0"/>
              <a:t>1</a:t>
            </a:r>
          </a:p>
          <a:p>
            <a:r>
              <a:rPr lang="en-US" dirty="0"/>
              <a:t>Two prospective European studies (1 single center [n=123], 1 multicenter [n = 157]) examined early de-escalation or antibiotic discontinuation following febrile neutropenia</a:t>
            </a:r>
          </a:p>
          <a:p>
            <a:pPr lvl="1"/>
            <a:r>
              <a:rPr lang="en-US" dirty="0"/>
              <a:t>Included 96 autologous and 37 allogeneic HCT patients</a:t>
            </a:r>
            <a:r>
              <a:rPr lang="en-US" baseline="30000" dirty="0"/>
              <a:t>2,3</a:t>
            </a:r>
          </a:p>
          <a:p>
            <a:r>
              <a:rPr lang="en-US" dirty="0"/>
              <a:t>Broad-spectrum antibiotics negatively affect intestinal microbiota and allogeneic HCT outcomes</a:t>
            </a:r>
            <a:r>
              <a:rPr lang="en-US" baseline="30000" dirty="0"/>
              <a:t>4</a:t>
            </a:r>
          </a:p>
          <a:p>
            <a:pPr marL="457200" lvl="1" indent="0">
              <a:buNone/>
            </a:pPr>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6</a:t>
            </a:fld>
            <a:endParaRPr lang="en-US" dirty="0"/>
          </a:p>
        </p:txBody>
      </p:sp>
      <p:sp>
        <p:nvSpPr>
          <p:cNvPr id="5" name="TextBox 4">
            <a:extLst>
              <a:ext uri="{FF2B5EF4-FFF2-40B4-BE49-F238E27FC236}">
                <a16:creationId xmlns:a16="http://schemas.microsoft.com/office/drawing/2014/main" id="{6353A24F-B9EE-47CE-AB4A-38B8E57E35F8}"/>
              </a:ext>
            </a:extLst>
          </p:cNvPr>
          <p:cNvSpPr txBox="1"/>
          <p:nvPr/>
        </p:nvSpPr>
        <p:spPr>
          <a:xfrm>
            <a:off x="5715000" y="5562600"/>
            <a:ext cx="5014514" cy="1200329"/>
          </a:xfrm>
          <a:prstGeom prst="rect">
            <a:avLst/>
          </a:prstGeom>
          <a:noFill/>
        </p:spPr>
        <p:txBody>
          <a:bodyPr wrap="none" rtlCol="0">
            <a:spAutoFit/>
          </a:bodyPr>
          <a:lstStyle/>
          <a:p>
            <a:r>
              <a:rPr lang="en-US" baseline="30000" dirty="0"/>
              <a:t>1</a:t>
            </a:r>
            <a:r>
              <a:rPr lang="en-US" dirty="0"/>
              <a:t>Freifeld et al, Clin Inf Dis, 2011; 52 (4)</a:t>
            </a:r>
          </a:p>
          <a:p>
            <a:r>
              <a:rPr lang="en-US" baseline="30000" dirty="0"/>
              <a:t>2</a:t>
            </a:r>
            <a:r>
              <a:rPr lang="en-US" dirty="0"/>
              <a:t>Le </a:t>
            </a:r>
            <a:r>
              <a:rPr lang="en-US" dirty="0" err="1"/>
              <a:t>Clech</a:t>
            </a:r>
            <a:r>
              <a:rPr lang="en-US" dirty="0"/>
              <a:t> et al, </a:t>
            </a:r>
            <a:r>
              <a:rPr lang="en-US" i="1" dirty="0"/>
              <a:t>Infect Dis, </a:t>
            </a:r>
            <a:r>
              <a:rPr lang="en-US" dirty="0"/>
              <a:t>2018; 50 (7)</a:t>
            </a:r>
          </a:p>
          <a:p>
            <a:r>
              <a:rPr lang="en-US" baseline="30000" dirty="0"/>
              <a:t>3</a:t>
            </a:r>
            <a:r>
              <a:rPr lang="en-US" dirty="0"/>
              <a:t>Agular-Guisado et al, </a:t>
            </a:r>
            <a:r>
              <a:rPr lang="en-US" i="1" dirty="0"/>
              <a:t>Lancet </a:t>
            </a:r>
            <a:r>
              <a:rPr lang="en-US" i="1" dirty="0" err="1"/>
              <a:t>Hematol</a:t>
            </a:r>
            <a:r>
              <a:rPr lang="en-US" dirty="0"/>
              <a:t>, 2017; 4</a:t>
            </a:r>
          </a:p>
          <a:p>
            <a:r>
              <a:rPr lang="en-US" baseline="30000" dirty="0"/>
              <a:t>4</a:t>
            </a:r>
            <a:r>
              <a:rPr lang="en-US" dirty="0"/>
              <a:t>Weber et al, </a:t>
            </a:r>
            <a:r>
              <a:rPr lang="en-US" i="1" dirty="0"/>
              <a:t>BBMT</a:t>
            </a:r>
            <a:r>
              <a:rPr lang="en-US" dirty="0"/>
              <a:t>, 2017; 23</a:t>
            </a:r>
          </a:p>
        </p:txBody>
      </p:sp>
    </p:spTree>
    <p:extLst>
      <p:ext uri="{BB962C8B-B14F-4D97-AF65-F5344CB8AC3E}">
        <p14:creationId xmlns:p14="http://schemas.microsoft.com/office/powerpoint/2010/main" val="3704360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Trial Design</a:t>
            </a:r>
          </a:p>
        </p:txBody>
      </p:sp>
      <p:sp>
        <p:nvSpPr>
          <p:cNvPr id="4" name="Slide Number Placeholder 3"/>
          <p:cNvSpPr>
            <a:spLocks noGrp="1"/>
          </p:cNvSpPr>
          <p:nvPr>
            <p:ph type="sldNum" sz="quarter" idx="12"/>
          </p:nvPr>
        </p:nvSpPr>
        <p:spPr/>
        <p:txBody>
          <a:bodyPr/>
          <a:lstStyle/>
          <a:p>
            <a:fld id="{23A446DA-D2FC-491E-A26B-6B2D41D55751}" type="slidenum">
              <a:rPr lang="en-US" smtClean="0"/>
              <a:pPr/>
              <a:t>7</a:t>
            </a:fld>
            <a:endParaRPr lang="en-US" dirty="0"/>
          </a:p>
        </p:txBody>
      </p:sp>
      <p:grpSp>
        <p:nvGrpSpPr>
          <p:cNvPr id="20" name="Group 19">
            <a:extLst>
              <a:ext uri="{FF2B5EF4-FFF2-40B4-BE49-F238E27FC236}">
                <a16:creationId xmlns:a16="http://schemas.microsoft.com/office/drawing/2014/main" id="{6AF77190-AFF8-4F09-BF7B-E94B9ABD9BC9}"/>
              </a:ext>
            </a:extLst>
          </p:cNvPr>
          <p:cNvGrpSpPr/>
          <p:nvPr/>
        </p:nvGrpSpPr>
        <p:grpSpPr>
          <a:xfrm>
            <a:off x="2667000" y="1447800"/>
            <a:ext cx="9101777" cy="4727345"/>
            <a:chOff x="285808" y="1399218"/>
            <a:chExt cx="8787920" cy="4727345"/>
          </a:xfrm>
        </p:grpSpPr>
        <p:sp>
          <p:nvSpPr>
            <p:cNvPr id="8" name="Arrow: Right 7">
              <a:extLst>
                <a:ext uri="{FF2B5EF4-FFF2-40B4-BE49-F238E27FC236}">
                  <a16:creationId xmlns:a16="http://schemas.microsoft.com/office/drawing/2014/main" id="{C14DC783-D6B0-4051-BDB2-967551EC73F7}"/>
                </a:ext>
              </a:extLst>
            </p:cNvPr>
            <p:cNvSpPr/>
            <p:nvPr/>
          </p:nvSpPr>
          <p:spPr>
            <a:xfrm flipV="1">
              <a:off x="2318119" y="2936833"/>
              <a:ext cx="2749894" cy="1345314"/>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EA9B5F2-6545-47DC-9D15-09215A3C9A6D}"/>
                </a:ext>
              </a:extLst>
            </p:cNvPr>
            <p:cNvSpPr txBox="1"/>
            <p:nvPr/>
          </p:nvSpPr>
          <p:spPr>
            <a:xfrm>
              <a:off x="2276567" y="1642637"/>
              <a:ext cx="2832999" cy="1477328"/>
            </a:xfrm>
            <a:prstGeom prst="rect">
              <a:avLst/>
            </a:prstGeom>
            <a:noFill/>
          </p:spPr>
          <p:txBody>
            <a:bodyPr wrap="square" rtlCol="0">
              <a:spAutoFit/>
            </a:bodyPr>
            <a:lstStyle/>
            <a:p>
              <a:pPr marL="285750" indent="-285750">
                <a:buFontTx/>
                <a:buChar char="-"/>
              </a:pPr>
              <a:r>
                <a:rPr lang="en-US" dirty="0"/>
                <a:t>All cultures negative</a:t>
              </a:r>
            </a:p>
            <a:p>
              <a:pPr marL="285750" indent="-285750">
                <a:buFontTx/>
                <a:buChar char="-"/>
              </a:pPr>
              <a:r>
                <a:rPr lang="en-US" dirty="0"/>
                <a:t>Hemodynamic stability</a:t>
              </a:r>
            </a:p>
            <a:p>
              <a:pPr marL="285750" indent="-285750">
                <a:buFontTx/>
                <a:buChar char="-"/>
              </a:pPr>
              <a:r>
                <a:rPr lang="en-US" dirty="0"/>
                <a:t>Afebrile x 24 hours</a:t>
              </a:r>
            </a:p>
            <a:p>
              <a:pPr marL="285750" indent="-285750">
                <a:buFontTx/>
                <a:buChar char="-"/>
              </a:pPr>
              <a:r>
                <a:rPr lang="en-US" dirty="0"/>
                <a:t>No radiographic findings of infection</a:t>
              </a:r>
            </a:p>
          </p:txBody>
        </p:sp>
        <p:sp>
          <p:nvSpPr>
            <p:cNvPr id="12" name="Rectangle 11">
              <a:extLst>
                <a:ext uri="{FF2B5EF4-FFF2-40B4-BE49-F238E27FC236}">
                  <a16:creationId xmlns:a16="http://schemas.microsoft.com/office/drawing/2014/main" id="{464A997B-6739-4988-BF49-0B31C19392C1}"/>
                </a:ext>
              </a:extLst>
            </p:cNvPr>
            <p:cNvSpPr/>
            <p:nvPr/>
          </p:nvSpPr>
          <p:spPr>
            <a:xfrm>
              <a:off x="5068013" y="2081188"/>
              <a:ext cx="542259" cy="340584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a:solidFill>
                    <a:srgbClr val="45274C"/>
                  </a:solidFill>
                </a:rPr>
                <a:t>RANDOMIZE 1:1 </a:t>
              </a:r>
            </a:p>
          </p:txBody>
        </p:sp>
        <p:sp>
          <p:nvSpPr>
            <p:cNvPr id="13" name="Rectangle 12">
              <a:extLst>
                <a:ext uri="{FF2B5EF4-FFF2-40B4-BE49-F238E27FC236}">
                  <a16:creationId xmlns:a16="http://schemas.microsoft.com/office/drawing/2014/main" id="{35DBE80F-AD1C-40DA-9B6D-3DD30BD937EB}"/>
                </a:ext>
              </a:extLst>
            </p:cNvPr>
            <p:cNvSpPr/>
            <p:nvPr/>
          </p:nvSpPr>
          <p:spPr>
            <a:xfrm>
              <a:off x="6119648" y="1399218"/>
              <a:ext cx="2795751" cy="1371600"/>
            </a:xfrm>
            <a:prstGeom prst="rect">
              <a:avLst/>
            </a:prstGeom>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ln>
                    <a:solidFill>
                      <a:schemeClr val="tx1"/>
                    </a:solidFill>
                  </a:ln>
                  <a:solidFill>
                    <a:schemeClr val="accent1"/>
                  </a:solidFill>
                </a:rPr>
                <a:t>Group 1:  De-escalation Group</a:t>
              </a:r>
            </a:p>
            <a:p>
              <a:pPr algn="ctr"/>
              <a:r>
                <a:rPr lang="en-US" dirty="0">
                  <a:ln>
                    <a:solidFill>
                      <a:schemeClr val="tx1"/>
                    </a:solidFill>
                  </a:ln>
                  <a:solidFill>
                    <a:schemeClr val="accent1"/>
                  </a:solidFill>
                </a:rPr>
                <a:t>Resume institutional SOC for antibacterial prophylaxis</a:t>
              </a:r>
            </a:p>
          </p:txBody>
        </p:sp>
        <p:sp>
          <p:nvSpPr>
            <p:cNvPr id="14" name="Rectangle 13">
              <a:extLst>
                <a:ext uri="{FF2B5EF4-FFF2-40B4-BE49-F238E27FC236}">
                  <a16:creationId xmlns:a16="http://schemas.microsoft.com/office/drawing/2014/main" id="{C1079B17-036D-48F5-82E5-69EE77B85C8C}"/>
                </a:ext>
              </a:extLst>
            </p:cNvPr>
            <p:cNvSpPr/>
            <p:nvPr/>
          </p:nvSpPr>
          <p:spPr>
            <a:xfrm>
              <a:off x="285808" y="1600860"/>
              <a:ext cx="2008682" cy="4325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Following cell infusion, </a:t>
              </a:r>
              <a:r>
                <a:rPr lang="en-US" sz="2400" u="sng" dirty="0"/>
                <a:t>enroll</a:t>
              </a:r>
              <a:r>
                <a:rPr lang="en-US" sz="2400" dirty="0"/>
                <a:t> at time of initial fever (up to 60 hours post fever) and initiation of empiric antibiotics</a:t>
              </a:r>
            </a:p>
          </p:txBody>
        </p:sp>
        <p:sp>
          <p:nvSpPr>
            <p:cNvPr id="15" name="Rectangle 14">
              <a:extLst>
                <a:ext uri="{FF2B5EF4-FFF2-40B4-BE49-F238E27FC236}">
                  <a16:creationId xmlns:a16="http://schemas.microsoft.com/office/drawing/2014/main" id="{B689D53C-A38F-4E8C-BC2F-E041E2A1367E}"/>
                </a:ext>
              </a:extLst>
            </p:cNvPr>
            <p:cNvSpPr/>
            <p:nvPr/>
          </p:nvSpPr>
          <p:spPr>
            <a:xfrm>
              <a:off x="6277977" y="4089875"/>
              <a:ext cx="2795751" cy="2036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chemeClr val="bg1"/>
                    </a:solidFill>
                  </a:ln>
                </a:rPr>
                <a:t>Group 2:  SOC Group</a:t>
              </a:r>
            </a:p>
            <a:p>
              <a:pPr algn="ctr"/>
              <a:r>
                <a:rPr lang="en-US" dirty="0">
                  <a:ln>
                    <a:solidFill>
                      <a:schemeClr val="bg1"/>
                    </a:solidFill>
                  </a:ln>
                </a:rPr>
                <a:t>Continue empiric antibiotics for a minimum of </a:t>
              </a:r>
              <a:r>
                <a:rPr lang="en-US" u="sng" dirty="0">
                  <a:ln>
                    <a:solidFill>
                      <a:schemeClr val="bg1"/>
                    </a:solidFill>
                  </a:ln>
                </a:rPr>
                <a:t>2 more </a:t>
              </a:r>
              <a:r>
                <a:rPr lang="en-US" dirty="0">
                  <a:ln>
                    <a:solidFill>
                      <a:schemeClr val="bg1"/>
                    </a:solidFill>
                  </a:ln>
                </a:rPr>
                <a:t>days or until engraftment per institutional standards</a:t>
              </a:r>
            </a:p>
          </p:txBody>
        </p:sp>
        <p:cxnSp>
          <p:nvCxnSpPr>
            <p:cNvPr id="17" name="Straight Arrow Connector 16">
              <a:extLst>
                <a:ext uri="{FF2B5EF4-FFF2-40B4-BE49-F238E27FC236}">
                  <a16:creationId xmlns:a16="http://schemas.microsoft.com/office/drawing/2014/main" id="{E890A170-4AF3-480A-B3D4-9078B037A153}"/>
                </a:ext>
              </a:extLst>
            </p:cNvPr>
            <p:cNvCxnSpPr>
              <a:cxnSpLocks/>
            </p:cNvCxnSpPr>
            <p:nvPr/>
          </p:nvCxnSpPr>
          <p:spPr>
            <a:xfrm flipV="1">
              <a:off x="5605671" y="2814259"/>
              <a:ext cx="672306" cy="467383"/>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52FEA61-98B9-4317-99AF-4AFFFBDAF7D1}"/>
                </a:ext>
              </a:extLst>
            </p:cNvPr>
            <p:cNvCxnSpPr>
              <a:cxnSpLocks/>
            </p:cNvCxnSpPr>
            <p:nvPr/>
          </p:nvCxnSpPr>
          <p:spPr>
            <a:xfrm>
              <a:off x="5605671" y="3702065"/>
              <a:ext cx="786645" cy="333542"/>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011948BD-029E-4B30-A898-D2C7AC4AF08D}"/>
              </a:ext>
            </a:extLst>
          </p:cNvPr>
          <p:cNvSpPr txBox="1"/>
          <p:nvPr/>
        </p:nvSpPr>
        <p:spPr>
          <a:xfrm>
            <a:off x="210172" y="1610812"/>
            <a:ext cx="2438400" cy="2862322"/>
          </a:xfrm>
          <a:prstGeom prst="rect">
            <a:avLst/>
          </a:prstGeom>
          <a:noFill/>
        </p:spPr>
        <p:txBody>
          <a:bodyPr wrap="square" rtlCol="0">
            <a:spAutoFit/>
          </a:bodyPr>
          <a:lstStyle/>
          <a:p>
            <a:r>
              <a:rPr lang="en-US" sz="2000" u="sng" dirty="0"/>
              <a:t>Inclusion Criteria</a:t>
            </a:r>
          </a:p>
          <a:p>
            <a:endParaRPr lang="en-US" sz="2000" dirty="0"/>
          </a:p>
          <a:p>
            <a:r>
              <a:rPr lang="en-US" sz="2000" dirty="0"/>
              <a:t>All ages</a:t>
            </a:r>
          </a:p>
          <a:p>
            <a:r>
              <a:rPr lang="en-US" sz="2000" dirty="0"/>
              <a:t>Allogeneic HCT</a:t>
            </a:r>
          </a:p>
          <a:p>
            <a:pPr marL="342900" indent="-342900">
              <a:buFontTx/>
              <a:buChar char="-"/>
            </a:pPr>
            <a:r>
              <a:rPr lang="en-US" sz="2000" dirty="0"/>
              <a:t>Any donor</a:t>
            </a:r>
          </a:p>
          <a:p>
            <a:pPr marL="342900" indent="-342900">
              <a:buFontTx/>
              <a:buChar char="-"/>
            </a:pPr>
            <a:r>
              <a:rPr lang="en-US" sz="2000" dirty="0"/>
              <a:t>Any conditioning</a:t>
            </a:r>
          </a:p>
          <a:p>
            <a:pPr marL="342900" indent="-342900">
              <a:buFontTx/>
              <a:buChar char="-"/>
            </a:pPr>
            <a:r>
              <a:rPr lang="en-US" sz="2000" dirty="0"/>
              <a:t>Any GVHD prophylaxis</a:t>
            </a:r>
          </a:p>
          <a:p>
            <a:r>
              <a:rPr lang="en-US" sz="2000" dirty="0"/>
              <a:t>CAR-T: any product</a:t>
            </a:r>
          </a:p>
        </p:txBody>
      </p:sp>
      <p:sp>
        <p:nvSpPr>
          <p:cNvPr id="19" name="TextBox 18">
            <a:extLst>
              <a:ext uri="{FF2B5EF4-FFF2-40B4-BE49-F238E27FC236}">
                <a16:creationId xmlns:a16="http://schemas.microsoft.com/office/drawing/2014/main" id="{6B9E04F6-2063-4294-93DB-EA717C1FFDEB}"/>
              </a:ext>
            </a:extLst>
          </p:cNvPr>
          <p:cNvSpPr txBox="1"/>
          <p:nvPr/>
        </p:nvSpPr>
        <p:spPr>
          <a:xfrm>
            <a:off x="4967239" y="3334906"/>
            <a:ext cx="2257521" cy="646331"/>
          </a:xfrm>
          <a:prstGeom prst="rect">
            <a:avLst/>
          </a:prstGeom>
          <a:noFill/>
        </p:spPr>
        <p:txBody>
          <a:bodyPr wrap="square">
            <a:spAutoFit/>
          </a:bodyPr>
          <a:lstStyle/>
          <a:p>
            <a:r>
              <a:rPr lang="en-US" b="1" dirty="0">
                <a:solidFill>
                  <a:schemeClr val="bg1"/>
                </a:solidFill>
              </a:rPr>
              <a:t>72 hours after start of antibiotics</a:t>
            </a:r>
          </a:p>
        </p:txBody>
      </p:sp>
      <p:sp>
        <p:nvSpPr>
          <p:cNvPr id="3" name="TextBox 2">
            <a:extLst>
              <a:ext uri="{FF2B5EF4-FFF2-40B4-BE49-F238E27FC236}">
                <a16:creationId xmlns:a16="http://schemas.microsoft.com/office/drawing/2014/main" id="{C7834371-16FE-4E6F-8DCE-73B99E68A040}"/>
              </a:ext>
            </a:extLst>
          </p:cNvPr>
          <p:cNvSpPr txBox="1"/>
          <p:nvPr/>
        </p:nvSpPr>
        <p:spPr>
          <a:xfrm>
            <a:off x="2671119" y="6119012"/>
            <a:ext cx="5750292" cy="369332"/>
          </a:xfrm>
          <a:prstGeom prst="rect">
            <a:avLst/>
          </a:prstGeom>
          <a:noFill/>
          <a:ln>
            <a:solidFill>
              <a:schemeClr val="accent1"/>
            </a:solidFill>
          </a:ln>
        </p:spPr>
        <p:txBody>
          <a:bodyPr wrap="none" rtlCol="0">
            <a:spAutoFit/>
          </a:bodyPr>
          <a:lstStyle/>
          <a:p>
            <a:r>
              <a:rPr lang="en-US" dirty="0"/>
              <a:t>Sample collection:  Enrollment, Engraftment, 3 months</a:t>
            </a:r>
          </a:p>
        </p:txBody>
      </p:sp>
    </p:spTree>
    <p:extLst>
      <p:ext uri="{BB962C8B-B14F-4D97-AF65-F5344CB8AC3E}">
        <p14:creationId xmlns:p14="http://schemas.microsoft.com/office/powerpoint/2010/main" val="127782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8334-0E99-482E-98C4-3703BF6CADBA}"/>
              </a:ext>
            </a:extLst>
          </p:cNvPr>
          <p:cNvSpPr>
            <a:spLocks noGrp="1"/>
          </p:cNvSpPr>
          <p:nvPr>
            <p:ph type="title"/>
          </p:nvPr>
        </p:nvSpPr>
        <p:spPr/>
        <p:txBody>
          <a:bodyPr/>
          <a:lstStyle/>
          <a:p>
            <a:r>
              <a:rPr lang="en-US" dirty="0"/>
              <a:t>Endpoints</a:t>
            </a:r>
          </a:p>
        </p:txBody>
      </p:sp>
      <p:sp>
        <p:nvSpPr>
          <p:cNvPr id="3" name="Content Placeholder 2">
            <a:extLst>
              <a:ext uri="{FF2B5EF4-FFF2-40B4-BE49-F238E27FC236}">
                <a16:creationId xmlns:a16="http://schemas.microsoft.com/office/drawing/2014/main" id="{C69C7265-D98D-4B3E-B2B1-539EA1632787}"/>
              </a:ext>
            </a:extLst>
          </p:cNvPr>
          <p:cNvSpPr>
            <a:spLocks noGrp="1"/>
          </p:cNvSpPr>
          <p:nvPr>
            <p:ph idx="1"/>
          </p:nvPr>
        </p:nvSpPr>
        <p:spPr>
          <a:xfrm>
            <a:off x="609600" y="1371601"/>
            <a:ext cx="10972800" cy="1904999"/>
          </a:xfrm>
        </p:spPr>
        <p:txBody>
          <a:bodyPr>
            <a:normAutofit lnSpcReduction="10000"/>
          </a:bodyPr>
          <a:lstStyle/>
          <a:p>
            <a:r>
              <a:rPr lang="en-US" dirty="0"/>
              <a:t>Primary Endpoint</a:t>
            </a:r>
          </a:p>
          <a:p>
            <a:pPr lvl="1"/>
            <a:r>
              <a:rPr lang="en-US" dirty="0">
                <a:cs typeface="Times New Roman" panose="02020603050405020304" pitchFamily="18" charset="0"/>
              </a:rPr>
              <a:t>recurrence of fever [≥38C/100.4F] prior to engraftment or within 72 hours of de-escalation [whichever is longer]</a:t>
            </a:r>
          </a:p>
          <a:p>
            <a:r>
              <a:rPr lang="en-US" dirty="0"/>
              <a:t>Secondary Endpoints</a:t>
            </a:r>
          </a:p>
          <a:p>
            <a:pPr marL="0" indent="0">
              <a:buNone/>
            </a:pPr>
            <a:endParaRPr lang="en-US" dirty="0"/>
          </a:p>
        </p:txBody>
      </p:sp>
      <p:sp>
        <p:nvSpPr>
          <p:cNvPr id="4" name="Footer Placeholder 3">
            <a:extLst>
              <a:ext uri="{FF2B5EF4-FFF2-40B4-BE49-F238E27FC236}">
                <a16:creationId xmlns:a16="http://schemas.microsoft.com/office/drawing/2014/main" id="{0A0DFCF9-A186-4594-8D4C-81A3786B5A4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B4618AF-B5CD-477C-AD74-DA1711F3BC00}"/>
              </a:ext>
            </a:extLst>
          </p:cNvPr>
          <p:cNvSpPr>
            <a:spLocks noGrp="1"/>
          </p:cNvSpPr>
          <p:nvPr>
            <p:ph type="sldNum" sz="quarter" idx="12"/>
          </p:nvPr>
        </p:nvSpPr>
        <p:spPr/>
        <p:txBody>
          <a:bodyPr/>
          <a:lstStyle/>
          <a:p>
            <a:fld id="{23A446DA-D2FC-491E-A26B-6B2D41D55751}" type="slidenum">
              <a:rPr lang="en-US" smtClean="0"/>
              <a:pPr/>
              <a:t>8</a:t>
            </a:fld>
            <a:endParaRPr lang="en-US" dirty="0"/>
          </a:p>
        </p:txBody>
      </p:sp>
      <p:sp>
        <p:nvSpPr>
          <p:cNvPr id="6" name="TextBox 5">
            <a:extLst>
              <a:ext uri="{FF2B5EF4-FFF2-40B4-BE49-F238E27FC236}">
                <a16:creationId xmlns:a16="http://schemas.microsoft.com/office/drawing/2014/main" id="{3A361CD8-5DA6-4709-BBBC-6A9835E2739F}"/>
              </a:ext>
            </a:extLst>
          </p:cNvPr>
          <p:cNvSpPr txBox="1"/>
          <p:nvPr/>
        </p:nvSpPr>
        <p:spPr>
          <a:xfrm>
            <a:off x="914401" y="3110113"/>
            <a:ext cx="4800600" cy="3139321"/>
          </a:xfrm>
          <a:prstGeom prst="rect">
            <a:avLst/>
          </a:prstGeom>
          <a:noFill/>
        </p:spPr>
        <p:txBody>
          <a:bodyPr wrap="square" rtlCol="0">
            <a:spAutoFit/>
          </a:bodyPr>
          <a:lstStyle/>
          <a:p>
            <a:pPr marL="742950" lvl="1" indent="-285750">
              <a:buFont typeface="Arial" panose="020B0604020202020204" pitchFamily="34" charset="0"/>
              <a:buChar char="–"/>
            </a:pPr>
            <a:r>
              <a:rPr lang="en-US" sz="2200" dirty="0">
                <a:cs typeface="Times New Roman" panose="02020603050405020304" pitchFamily="18" charset="0"/>
              </a:rPr>
              <a:t>Subsequent bacteremia within 1 week of de-escalation</a:t>
            </a:r>
          </a:p>
          <a:p>
            <a:pPr marL="742950" lvl="1" indent="-285750">
              <a:buFont typeface="Arial" panose="020B0604020202020204" pitchFamily="34" charset="0"/>
              <a:buChar char="–"/>
            </a:pPr>
            <a:r>
              <a:rPr lang="en-US" sz="2200" dirty="0">
                <a:cs typeface="Times New Roman" panose="02020603050405020304" pitchFamily="18" charset="0"/>
              </a:rPr>
              <a:t>ICU transfer</a:t>
            </a:r>
          </a:p>
          <a:p>
            <a:pPr marL="742950" lvl="1" indent="-285750">
              <a:buFont typeface="Arial" panose="020B0604020202020204" pitchFamily="34" charset="0"/>
              <a:buChar char="–"/>
            </a:pPr>
            <a:r>
              <a:rPr lang="en-US" sz="2200" dirty="0">
                <a:cs typeface="Times New Roman" panose="02020603050405020304" pitchFamily="18" charset="0"/>
              </a:rPr>
              <a:t>Re-escalation of antibiotics</a:t>
            </a:r>
          </a:p>
          <a:p>
            <a:pPr marL="742950" lvl="1" indent="-285750">
              <a:buFont typeface="Arial" panose="020B0604020202020204" pitchFamily="34" charset="0"/>
              <a:buChar char="–"/>
            </a:pPr>
            <a:r>
              <a:rPr lang="en-US" sz="2200" dirty="0">
                <a:cs typeface="Times New Roman" panose="02020603050405020304" pitchFamily="18" charset="0"/>
              </a:rPr>
              <a:t>Microbiome diversity </a:t>
            </a:r>
          </a:p>
          <a:p>
            <a:pPr marL="1200150" lvl="2" indent="-285750">
              <a:buFont typeface="Arial" panose="020B0604020202020204" pitchFamily="34" charset="0"/>
              <a:buChar char="–"/>
            </a:pPr>
            <a:r>
              <a:rPr lang="en-US" sz="2200" dirty="0">
                <a:cs typeface="Times New Roman" panose="02020603050405020304" pitchFamily="18" charset="0"/>
              </a:rPr>
              <a:t>collect samples at enrollment, engraftment, 3 months</a:t>
            </a:r>
          </a:p>
          <a:p>
            <a:endParaRPr lang="en-US" sz="2200" dirty="0"/>
          </a:p>
        </p:txBody>
      </p:sp>
      <p:sp>
        <p:nvSpPr>
          <p:cNvPr id="7" name="TextBox 6">
            <a:extLst>
              <a:ext uri="{FF2B5EF4-FFF2-40B4-BE49-F238E27FC236}">
                <a16:creationId xmlns:a16="http://schemas.microsoft.com/office/drawing/2014/main" id="{5E7C70E3-C5FB-458F-8475-61839F356E9D}"/>
              </a:ext>
            </a:extLst>
          </p:cNvPr>
          <p:cNvSpPr txBox="1"/>
          <p:nvPr/>
        </p:nvSpPr>
        <p:spPr>
          <a:xfrm>
            <a:off x="6172200" y="3109079"/>
            <a:ext cx="4800600" cy="3139321"/>
          </a:xfrm>
          <a:prstGeom prst="rect">
            <a:avLst/>
          </a:prstGeom>
          <a:noFill/>
        </p:spPr>
        <p:txBody>
          <a:bodyPr wrap="square" rtlCol="0">
            <a:spAutoFit/>
          </a:bodyPr>
          <a:lstStyle/>
          <a:p>
            <a:pPr marL="742950" lvl="1" indent="-285750">
              <a:buFont typeface="Arial" panose="020B0604020202020204" pitchFamily="34" charset="0"/>
              <a:buChar char="–"/>
            </a:pPr>
            <a:r>
              <a:rPr lang="en-US" sz="2200" dirty="0">
                <a:cs typeface="Times New Roman" panose="02020603050405020304" pitchFamily="18" charset="0"/>
              </a:rPr>
              <a:t>Proportion of patients with </a:t>
            </a:r>
            <a:r>
              <a:rPr lang="en-US" sz="2200" i="1" dirty="0">
                <a:cs typeface="Times New Roman" panose="02020603050405020304" pitchFamily="18" charset="0"/>
              </a:rPr>
              <a:t>C difficile</a:t>
            </a:r>
            <a:r>
              <a:rPr lang="en-US" sz="2200" dirty="0">
                <a:cs typeface="Times New Roman" panose="02020603050405020304" pitchFamily="18" charset="0"/>
              </a:rPr>
              <a:t> within 30 days of HCT/CAR-T</a:t>
            </a:r>
          </a:p>
          <a:p>
            <a:pPr marL="742950" lvl="1" indent="-285750">
              <a:buFont typeface="Arial" panose="020B0604020202020204" pitchFamily="34" charset="0"/>
              <a:buChar char="–"/>
            </a:pPr>
            <a:r>
              <a:rPr lang="en-US" sz="2200" dirty="0">
                <a:cs typeface="Times New Roman" panose="02020603050405020304" pitchFamily="18" charset="0"/>
              </a:rPr>
              <a:t>Subsequent GI GVHD (AlloHCT cohort)</a:t>
            </a:r>
          </a:p>
          <a:p>
            <a:pPr marL="742950" lvl="1" indent="-285750">
              <a:buFont typeface="Arial" panose="020B0604020202020204" pitchFamily="34" charset="0"/>
              <a:buChar char="–"/>
            </a:pPr>
            <a:r>
              <a:rPr lang="en-US" sz="2200" dirty="0"/>
              <a:t>Cost analysis </a:t>
            </a:r>
          </a:p>
          <a:p>
            <a:pPr marL="1200150" lvl="2" indent="-285750">
              <a:buFont typeface="Arial" panose="020B0604020202020204" pitchFamily="34" charset="0"/>
              <a:buChar char="–"/>
            </a:pPr>
            <a:r>
              <a:rPr lang="en-US" sz="2200" dirty="0"/>
              <a:t>LOS</a:t>
            </a:r>
          </a:p>
          <a:p>
            <a:pPr marL="1200150" lvl="2" indent="-285750">
              <a:buFont typeface="Arial" panose="020B0604020202020204" pitchFamily="34" charset="0"/>
              <a:buChar char="–"/>
            </a:pPr>
            <a:r>
              <a:rPr lang="en-US" sz="2200" dirty="0"/>
              <a:t>Antibiotic usage</a:t>
            </a:r>
          </a:p>
          <a:p>
            <a:endParaRPr lang="en-US" sz="2200" dirty="0"/>
          </a:p>
        </p:txBody>
      </p:sp>
    </p:spTree>
    <p:extLst>
      <p:ext uri="{BB962C8B-B14F-4D97-AF65-F5344CB8AC3E}">
        <p14:creationId xmlns:p14="http://schemas.microsoft.com/office/powerpoint/2010/main" val="230299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Feasibility &amp; Logistics</a:t>
            </a:r>
          </a:p>
        </p:txBody>
      </p:sp>
      <p:sp>
        <p:nvSpPr>
          <p:cNvPr id="3" name="Content Placeholder 2"/>
          <p:cNvSpPr>
            <a:spLocks noGrp="1"/>
          </p:cNvSpPr>
          <p:nvPr>
            <p:ph idx="1"/>
          </p:nvPr>
        </p:nvSpPr>
        <p:spPr/>
        <p:txBody>
          <a:bodyPr/>
          <a:lstStyle/>
          <a:p>
            <a:r>
              <a:rPr lang="en-US" dirty="0"/>
              <a:t>Enrollment:</a:t>
            </a:r>
          </a:p>
          <a:p>
            <a:pPr lvl="1"/>
            <a:r>
              <a:rPr lang="en-US" dirty="0"/>
              <a:t>Recommend enrollment at the time of fever and start of empiric antibiotics</a:t>
            </a:r>
          </a:p>
          <a:p>
            <a:pPr lvl="1"/>
            <a:r>
              <a:rPr lang="en-US" dirty="0"/>
              <a:t>Enrollment could occur as late as 60 hours after the start of IV antibiotics</a:t>
            </a:r>
          </a:p>
          <a:p>
            <a:r>
              <a:rPr lang="en-US" dirty="0"/>
              <a:t>Samples for Microbiome studies:</a:t>
            </a:r>
          </a:p>
          <a:p>
            <a:pPr lvl="1"/>
            <a:r>
              <a:rPr lang="en-US" dirty="0"/>
              <a:t>Enrollment, engraftment, 3 months post</a:t>
            </a:r>
          </a:p>
          <a:p>
            <a:r>
              <a:rPr lang="en-US" dirty="0"/>
              <a:t>Follow-up:  Ends at 3 months with last microbiome sample</a:t>
            </a:r>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9</a:t>
            </a:fld>
            <a:endParaRPr lang="en-US" dirty="0"/>
          </a:p>
        </p:txBody>
      </p:sp>
    </p:spTree>
    <p:extLst>
      <p:ext uri="{BB962C8B-B14F-4D97-AF65-F5344CB8AC3E}">
        <p14:creationId xmlns:p14="http://schemas.microsoft.com/office/powerpoint/2010/main" val="311418607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DFDFD"/>
      </a:lt1>
      <a:dk2>
        <a:srgbClr val="000000"/>
      </a:dk2>
      <a:lt2>
        <a:srgbClr val="000000"/>
      </a:lt2>
      <a:accent1>
        <a:srgbClr val="693C74"/>
      </a:accent1>
      <a:accent2>
        <a:srgbClr val="63A70A"/>
      </a:accent2>
      <a:accent3>
        <a:srgbClr val="00A0DD"/>
      </a:accent3>
      <a:accent4>
        <a:srgbClr val="EA7200"/>
      </a:accent4>
      <a:accent5>
        <a:srgbClr val="0079C1"/>
      </a:accent5>
      <a:accent6>
        <a:srgbClr val="F6B331"/>
      </a:accent6>
      <a:hlink>
        <a:srgbClr val="0079C1"/>
      </a:hlink>
      <a:folHlink>
        <a:srgbClr val="00A1D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4961</TotalTime>
  <Words>1007</Words>
  <Application>Microsoft Office PowerPoint</Application>
  <PresentationFormat>Widescreen</PresentationFormat>
  <Paragraphs>171</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Conflict of Interest Disclosure</vt:lpstr>
      <vt:lpstr>Committee Members</vt:lpstr>
      <vt:lpstr>Proposed Study Concepts</vt:lpstr>
      <vt:lpstr>Hypothesis: Antibiotic de-escalation</vt:lpstr>
      <vt:lpstr>Background &amp; Significance</vt:lpstr>
      <vt:lpstr>Trial Design</vt:lpstr>
      <vt:lpstr>Endpoints</vt:lpstr>
      <vt:lpstr>Feasibility &amp; Logistics</vt:lpstr>
      <vt:lpstr>Feasibility &amp; Logistics</vt:lpstr>
      <vt:lpstr>External Reviews</vt:lpstr>
      <vt:lpstr>Online Feedback</vt:lpstr>
      <vt:lpstr>  Q&amp;A Session</vt:lpstr>
    </vt:vector>
  </TitlesOfParts>
  <Company>NMDP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mkolb</dc:creator>
  <cp:lastModifiedBy>Amy Foley</cp:lastModifiedBy>
  <cp:revision>488</cp:revision>
  <dcterms:created xsi:type="dcterms:W3CDTF">2013-11-19T17:32:59Z</dcterms:created>
  <dcterms:modified xsi:type="dcterms:W3CDTF">2021-03-02T15:34:45Z</dcterms:modified>
</cp:coreProperties>
</file>