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81" r:id="rId2"/>
    <p:sldId id="297" r:id="rId3"/>
    <p:sldId id="257" r:id="rId4"/>
    <p:sldId id="286" r:id="rId5"/>
    <p:sldId id="298" r:id="rId6"/>
    <p:sldId id="287" r:id="rId7"/>
    <p:sldId id="306" r:id="rId8"/>
    <p:sldId id="308" r:id="rId9"/>
    <p:sldId id="311" r:id="rId10"/>
    <p:sldId id="305" r:id="rId11"/>
    <p:sldId id="309" r:id="rId12"/>
    <p:sldId id="289" r:id="rId13"/>
    <p:sldId id="302" r:id="rId14"/>
    <p:sldId id="290" r:id="rId15"/>
    <p:sldId id="291" r:id="rId16"/>
    <p:sldId id="310" r:id="rId17"/>
    <p:sldId id="270"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C6E"/>
    <a:srgbClr val="7C4789"/>
    <a:srgbClr val="000000"/>
    <a:srgbClr val="693C74"/>
    <a:srgbClr val="FDFDFD"/>
    <a:srgbClr val="757478"/>
    <a:srgbClr val="B788C2"/>
    <a:srgbClr val="5E346A"/>
    <a:srgbClr val="412648"/>
    <a:srgbClr val="4527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81278" autoAdjust="0"/>
  </p:normalViewPr>
  <p:slideViewPr>
    <p:cSldViewPr>
      <p:cViewPr varScale="1">
        <p:scale>
          <a:sx n="95" d="100"/>
          <a:sy n="95" d="100"/>
        </p:scale>
        <p:origin x="1122" y="84"/>
      </p:cViewPr>
      <p:guideLst>
        <p:guide orient="horz" pos="2160"/>
        <p:guide pos="3840"/>
      </p:guideLst>
    </p:cSldViewPr>
  </p:slideViewPr>
  <p:notesTextViewPr>
    <p:cViewPr>
      <p:scale>
        <a:sx n="100" d="100"/>
        <a:sy n="100" d="100"/>
      </p:scale>
      <p:origin x="0" y="0"/>
    </p:cViewPr>
  </p:notesTextViewPr>
  <p:notesViewPr>
    <p:cSldViewPr>
      <p:cViewPr varScale="1">
        <p:scale>
          <a:sx n="79" d="100"/>
          <a:sy n="79" d="100"/>
        </p:scale>
        <p:origin x="20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A49EE12-014D-4C5E-922A-65C59716680B}" type="datetimeFigureOut">
              <a:rPr lang="en-US" smtClean="0"/>
              <a:t>3/2/2021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20EC5EB-3478-4A3B-80D9-1C6C4DFF8069}" type="slidenum">
              <a:rPr lang="en-US" smtClean="0"/>
              <a:t>‹#›</a:t>
            </a:fld>
            <a:endParaRPr lang="en-US"/>
          </a:p>
        </p:txBody>
      </p:sp>
    </p:spTree>
    <p:extLst>
      <p:ext uri="{BB962C8B-B14F-4D97-AF65-F5344CB8AC3E}">
        <p14:creationId xmlns:p14="http://schemas.microsoft.com/office/powerpoint/2010/main" val="189377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A638929-D2C5-460C-8FB7-3821CBAD192F}" type="datetimeFigureOut">
              <a:rPr lang="en-US" smtClean="0"/>
              <a:pPr/>
              <a:t>3/2/2021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2811B2F-B7A4-4416-8D41-02EBE22E8F09}" type="slidenum">
              <a:rPr lang="en-US" smtClean="0"/>
              <a:pPr/>
              <a:t>‹#›</a:t>
            </a:fld>
            <a:endParaRPr lang="en-US"/>
          </a:p>
        </p:txBody>
      </p:sp>
    </p:spTree>
    <p:extLst>
      <p:ext uri="{BB962C8B-B14F-4D97-AF65-F5344CB8AC3E}">
        <p14:creationId xmlns:p14="http://schemas.microsoft.com/office/powerpoint/2010/main" val="274263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11B2F-B7A4-4416-8D41-02EBE22E8F09}" type="slidenum">
              <a:rPr lang="en-US" smtClean="0"/>
              <a:pPr/>
              <a:t>7</a:t>
            </a:fld>
            <a:endParaRPr lang="en-US"/>
          </a:p>
        </p:txBody>
      </p:sp>
    </p:spTree>
    <p:extLst>
      <p:ext uri="{BB962C8B-B14F-4D97-AF65-F5344CB8AC3E}">
        <p14:creationId xmlns:p14="http://schemas.microsoft.com/office/powerpoint/2010/main" val="3077094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10"/>
          </p:nvPr>
        </p:nvSpPr>
        <p:spPr/>
        <p:txBody>
          <a:bodyPr/>
          <a:lstStyle/>
          <a:p>
            <a:fld id="{F2811B2F-B7A4-4416-8D41-02EBE22E8F09}" type="slidenum">
              <a:rPr lang="en-US" smtClean="0"/>
              <a:pPr/>
              <a:t>8</a:t>
            </a:fld>
            <a:endParaRPr lang="en-US"/>
          </a:p>
        </p:txBody>
      </p:sp>
    </p:spTree>
    <p:extLst>
      <p:ext uri="{BB962C8B-B14F-4D97-AF65-F5344CB8AC3E}">
        <p14:creationId xmlns:p14="http://schemas.microsoft.com/office/powerpoint/2010/main" val="315238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10"/>
          </p:nvPr>
        </p:nvSpPr>
        <p:spPr/>
        <p:txBody>
          <a:bodyPr/>
          <a:lstStyle/>
          <a:p>
            <a:fld id="{F2811B2F-B7A4-4416-8D41-02EBE22E8F09}" type="slidenum">
              <a:rPr lang="en-US" smtClean="0"/>
              <a:pPr/>
              <a:t>9</a:t>
            </a:fld>
            <a:endParaRPr lang="en-US"/>
          </a:p>
        </p:txBody>
      </p:sp>
    </p:spTree>
    <p:extLst>
      <p:ext uri="{BB962C8B-B14F-4D97-AF65-F5344CB8AC3E}">
        <p14:creationId xmlns:p14="http://schemas.microsoft.com/office/powerpoint/2010/main" val="1011016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lvl="2"/>
            <a:endParaRPr lang="en-US" dirty="0"/>
          </a:p>
          <a:p>
            <a:endParaRPr lang="en-US" dirty="0"/>
          </a:p>
        </p:txBody>
      </p:sp>
      <p:sp>
        <p:nvSpPr>
          <p:cNvPr id="4" name="Slide Number Placeholder 3"/>
          <p:cNvSpPr>
            <a:spLocks noGrp="1"/>
          </p:cNvSpPr>
          <p:nvPr>
            <p:ph type="sldNum" sz="quarter" idx="10"/>
          </p:nvPr>
        </p:nvSpPr>
        <p:spPr/>
        <p:txBody>
          <a:bodyPr/>
          <a:lstStyle/>
          <a:p>
            <a:fld id="{F2811B2F-B7A4-4416-8D41-02EBE22E8F09}" type="slidenum">
              <a:rPr lang="en-US" smtClean="0"/>
              <a:pPr/>
              <a:t>10</a:t>
            </a:fld>
            <a:endParaRPr lang="en-US"/>
          </a:p>
        </p:txBody>
      </p:sp>
    </p:spTree>
    <p:extLst>
      <p:ext uri="{BB962C8B-B14F-4D97-AF65-F5344CB8AC3E}">
        <p14:creationId xmlns:p14="http://schemas.microsoft.com/office/powerpoint/2010/main" val="1555133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lvl="2"/>
            <a:endParaRPr lang="en-US" dirty="0"/>
          </a:p>
          <a:p>
            <a:endParaRPr lang="en-US" dirty="0"/>
          </a:p>
        </p:txBody>
      </p:sp>
      <p:sp>
        <p:nvSpPr>
          <p:cNvPr id="4" name="Slide Number Placeholder 3"/>
          <p:cNvSpPr>
            <a:spLocks noGrp="1"/>
          </p:cNvSpPr>
          <p:nvPr>
            <p:ph type="sldNum" sz="quarter" idx="10"/>
          </p:nvPr>
        </p:nvSpPr>
        <p:spPr/>
        <p:txBody>
          <a:bodyPr/>
          <a:lstStyle/>
          <a:p>
            <a:fld id="{F2811B2F-B7A4-4416-8D41-02EBE22E8F09}" type="slidenum">
              <a:rPr lang="en-US" smtClean="0"/>
              <a:pPr/>
              <a:t>11</a:t>
            </a:fld>
            <a:endParaRPr lang="en-US"/>
          </a:p>
        </p:txBody>
      </p:sp>
    </p:spTree>
    <p:extLst>
      <p:ext uri="{BB962C8B-B14F-4D97-AF65-F5344CB8AC3E}">
        <p14:creationId xmlns:p14="http://schemas.microsoft.com/office/powerpoint/2010/main" val="561632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10"/>
          </p:nvPr>
        </p:nvSpPr>
        <p:spPr/>
        <p:txBody>
          <a:bodyPr/>
          <a:lstStyle/>
          <a:p>
            <a:fld id="{F2811B2F-B7A4-4416-8D41-02EBE22E8F09}" type="slidenum">
              <a:rPr lang="en-US" smtClean="0"/>
              <a:pPr/>
              <a:t>16</a:t>
            </a:fld>
            <a:endParaRPr lang="en-US"/>
          </a:p>
        </p:txBody>
      </p:sp>
    </p:spTree>
    <p:extLst>
      <p:ext uri="{BB962C8B-B14F-4D97-AF65-F5344CB8AC3E}">
        <p14:creationId xmlns:p14="http://schemas.microsoft.com/office/powerpoint/2010/main" val="1090306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75" y="0"/>
            <a:ext cx="12192000" cy="6858000"/>
          </a:xfrm>
          <a:prstGeom prst="rect">
            <a:avLst/>
          </a:prstGeom>
        </p:spPr>
      </p:pic>
      <p:sp>
        <p:nvSpPr>
          <p:cNvPr id="4" name="Text Placeholder 3"/>
          <p:cNvSpPr>
            <a:spLocks noGrp="1"/>
          </p:cNvSpPr>
          <p:nvPr>
            <p:ph type="body" sz="quarter" idx="12" hasCustomPrompt="1"/>
          </p:nvPr>
        </p:nvSpPr>
        <p:spPr>
          <a:xfrm>
            <a:off x="2031999" y="2971800"/>
            <a:ext cx="9479660" cy="711920"/>
          </a:xfrm>
          <a:prstGeom prst="rect">
            <a:avLst/>
          </a:prstGeom>
        </p:spPr>
        <p:txBody>
          <a:bodyPr/>
          <a:lstStyle>
            <a:lvl1pPr marL="0" indent="0" algn="r">
              <a:buNone/>
              <a:defRPr sz="3800" baseline="0">
                <a:solidFill>
                  <a:srgbClr val="000000"/>
                </a:solidFill>
              </a:defRPr>
            </a:lvl1pPr>
          </a:lstStyle>
          <a:p>
            <a:pPr lvl="0"/>
            <a:r>
              <a:rPr lang="en-US" dirty="0"/>
              <a:t>Click to enter title</a:t>
            </a:r>
          </a:p>
        </p:txBody>
      </p:sp>
      <p:sp>
        <p:nvSpPr>
          <p:cNvPr id="8" name="Text Placeholder 7"/>
          <p:cNvSpPr>
            <a:spLocks noGrp="1"/>
          </p:cNvSpPr>
          <p:nvPr>
            <p:ph type="body" sz="quarter" idx="13" hasCustomPrompt="1"/>
          </p:nvPr>
        </p:nvSpPr>
        <p:spPr>
          <a:xfrm>
            <a:off x="2031999" y="3757639"/>
            <a:ext cx="9479660" cy="487881"/>
          </a:xfrm>
          <a:prstGeom prst="rect">
            <a:avLst/>
          </a:prstGeom>
        </p:spPr>
        <p:txBody>
          <a:bodyPr/>
          <a:lstStyle>
            <a:lvl1pPr marL="0" indent="0" algn="r">
              <a:buNone/>
              <a:defRPr sz="2800" baseline="0"/>
            </a:lvl1pPr>
          </a:lstStyle>
          <a:p>
            <a:pPr lvl="0"/>
            <a:r>
              <a:rPr lang="en-US" dirty="0"/>
              <a:t>Click to enter sub title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25000" y="6000200"/>
            <a:ext cx="2161309" cy="7315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nchor="b"/>
          <a:lstStyle/>
          <a:p>
            <a:r>
              <a:rPr lang="en-US" dirty="0"/>
              <a:t>Click to edit Master title style</a:t>
            </a:r>
          </a:p>
        </p:txBody>
      </p:sp>
      <p:sp>
        <p:nvSpPr>
          <p:cNvPr id="3" name="Content Placeholder 2"/>
          <p:cNvSpPr>
            <a:spLocks noGrp="1"/>
          </p:cNvSpPr>
          <p:nvPr>
            <p:ph idx="1"/>
          </p:nvPr>
        </p:nvSpPr>
        <p:spPr>
          <a:xfrm>
            <a:off x="609600" y="1371601"/>
            <a:ext cx="109728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23A446DA-D2FC-491E-A26B-6B2D41D55751}" type="slidenum">
              <a:rPr lang="en-US" smtClean="0"/>
              <a:pPr/>
              <a:t>‹#›</a:t>
            </a:fld>
            <a:endParaRPr lang="en-US" dirty="0"/>
          </a:p>
        </p:txBody>
      </p:sp>
      <p:cxnSp>
        <p:nvCxnSpPr>
          <p:cNvPr id="7" name="Straight Connector 6"/>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lvl1pPr>
              <a:defRPr>
                <a:solidFill>
                  <a:srgbClr val="000000"/>
                </a:solidFill>
              </a:defRPr>
            </a:lvl1pPr>
          </a:lstStyle>
          <a:p>
            <a:fld id="{7D9A75CE-7F8A-4968-A013-5FFD1A976351}" type="slidenum">
              <a:rPr lang="en-US" smtClean="0"/>
              <a:pPr/>
              <a:t>‹#›</a:t>
            </a:fld>
            <a:endParaRPr lang="en-US" dirty="0"/>
          </a:p>
        </p:txBody>
      </p:sp>
      <p:sp>
        <p:nvSpPr>
          <p:cNvPr id="5" name="Content Placeholder 2"/>
          <p:cNvSpPr>
            <a:spLocks noGrp="1"/>
          </p:cNvSpPr>
          <p:nvPr>
            <p:ph idx="1"/>
          </p:nvPr>
        </p:nvSpPr>
        <p:spPr>
          <a:xfrm>
            <a:off x="609600" y="1371601"/>
            <a:ext cx="109728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371600"/>
            <a:ext cx="5384800" cy="4648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71600"/>
            <a:ext cx="5384800" cy="4648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cxnSp>
        <p:nvCxnSpPr>
          <p:cNvPr id="8" name="Straight Connector 7"/>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609600" y="152400"/>
            <a:ext cx="10972800" cy="1143000"/>
          </a:xfrm>
        </p:spPr>
        <p:txBody>
          <a:bodyPr anchor="b"/>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371600"/>
            <a:ext cx="5386917" cy="8032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371600"/>
            <a:ext cx="5389033" cy="8032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446DA-D2FC-491E-A26B-6B2D41D55751}" type="slidenum">
              <a:rPr lang="en-US" smtClean="0"/>
              <a:pPr/>
              <a:t>‹#›</a:t>
            </a:fld>
            <a:endParaRPr lang="en-US"/>
          </a:p>
        </p:txBody>
      </p:sp>
      <p:cxnSp>
        <p:nvCxnSpPr>
          <p:cNvPr id="10" name="Straight Connector 9"/>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609600" y="152400"/>
            <a:ext cx="10972800" cy="1143000"/>
          </a:xfrm>
        </p:spPr>
        <p:txBody>
          <a:bodyPr anchor="b"/>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446DA-D2FC-491E-A26B-6B2D41D55751}" type="slidenum">
              <a:rPr lang="en-US" smtClean="0"/>
              <a:pPr/>
              <a:t>‹#›</a:t>
            </a:fld>
            <a:endParaRPr lang="en-US"/>
          </a:p>
        </p:txBody>
      </p:sp>
      <p:cxnSp>
        <p:nvCxnSpPr>
          <p:cNvPr id="6" name="Straight Connector 5"/>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tif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020762"/>
          </a:xfrm>
          <a:prstGeom prst="rect">
            <a:avLst/>
          </a:prstGeom>
          <a:solidFill>
            <a:schemeClr val="bg1"/>
          </a:solidFill>
        </p:spPr>
        <p:txBody>
          <a:bodyPr vert="horz" lIns="91440" tIns="45720" rIns="91440" bIns="45720" rtlCol="0" anchor="b">
            <a:normAutofit/>
          </a:bodyPr>
          <a:lstStyle/>
          <a:p>
            <a:r>
              <a:rPr lang="en-US" dirty="0"/>
              <a:t>Click to edit Master title style</a:t>
            </a:r>
          </a:p>
        </p:txBody>
      </p:sp>
      <p:sp>
        <p:nvSpPr>
          <p:cNvPr id="5" name="Footer Placeholder 4"/>
          <p:cNvSpPr>
            <a:spLocks noGrp="1"/>
          </p:cNvSpPr>
          <p:nvPr>
            <p:ph type="ftr" sz="quarter" idx="3"/>
          </p:nvPr>
        </p:nvSpPr>
        <p:spPr>
          <a:xfrm>
            <a:off x="4165600" y="6356351"/>
            <a:ext cx="6705600" cy="365125"/>
          </a:xfrm>
          <a:prstGeom prst="rect">
            <a:avLst/>
          </a:prstGeom>
          <a:noFill/>
        </p:spPr>
        <p:txBody>
          <a:bodyPr vert="horz" lIns="91440" tIns="45720" rIns="91440" bIns="45720" rtlCol="0" anchor="ctr"/>
          <a:lstStyle>
            <a:lvl1pPr algn="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10972800" y="6356351"/>
            <a:ext cx="609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A75CE-7F8A-4968-A013-5FFD1A976351}" type="slidenum">
              <a:rPr lang="en-US" smtClean="0"/>
              <a:pPr/>
              <a:t>‹#›</a:t>
            </a:fld>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04800" y="5880844"/>
            <a:ext cx="2161309" cy="7315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57" r:id="rId9"/>
  </p:sldLayoutIdLst>
  <p:hf hdr="0" dt="0"/>
  <p:txStyles>
    <p:titleStyle>
      <a:lvl1pPr algn="l" defTabSz="914400" rtl="0" eaLnBrk="1" latinLnBrk="0" hangingPunct="1">
        <a:spcBef>
          <a:spcPct val="0"/>
        </a:spcBef>
        <a:buNone/>
        <a:defRPr sz="3800" kern="1200" cap="none" baseline="0">
          <a:solidFill>
            <a:srgbClr val="693C74"/>
          </a:solidFill>
          <a:latin typeface="+mn-lt"/>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rgbClr val="000000"/>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600" kern="1200">
          <a:solidFill>
            <a:srgbClr val="000000"/>
          </a:solidFill>
          <a:latin typeface="+mj-lt"/>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000000"/>
          </a:solidFill>
          <a:latin typeface="+mj-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000000"/>
          </a:solidFill>
          <a:latin typeface="+mj-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00000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2031999" y="2133600"/>
            <a:ext cx="9479660" cy="1092920"/>
          </a:xfrm>
        </p:spPr>
        <p:txBody>
          <a:bodyPr>
            <a:noAutofit/>
          </a:bodyPr>
          <a:lstStyle/>
          <a:p>
            <a:r>
              <a:rPr lang="en-US" sz="3600" dirty="0"/>
              <a:t>Late Effects, QOL, Economics Committee:</a:t>
            </a:r>
          </a:p>
          <a:p>
            <a:r>
              <a:rPr lang="en-US" sz="3600" dirty="0"/>
              <a:t>Propranolol in Autologous Transplant</a:t>
            </a:r>
          </a:p>
        </p:txBody>
      </p:sp>
      <p:sp>
        <p:nvSpPr>
          <p:cNvPr id="3" name="Text Placeholder 2"/>
          <p:cNvSpPr>
            <a:spLocks noGrp="1"/>
          </p:cNvSpPr>
          <p:nvPr>
            <p:ph type="body" sz="quarter" idx="13"/>
          </p:nvPr>
        </p:nvSpPr>
        <p:spPr/>
        <p:txBody>
          <a:bodyPr>
            <a:normAutofit lnSpcReduction="10000"/>
          </a:bodyPr>
          <a:lstStyle/>
          <a:p>
            <a:r>
              <a:rPr lang="en-US" dirty="0"/>
              <a:t>Betty Hamilton, MD</a:t>
            </a:r>
          </a:p>
        </p:txBody>
      </p:sp>
    </p:spTree>
    <p:extLst>
      <p:ext uri="{BB962C8B-B14F-4D97-AF65-F5344CB8AC3E}">
        <p14:creationId xmlns:p14="http://schemas.microsoft.com/office/powerpoint/2010/main" val="205542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&amp; Significance</a:t>
            </a:r>
          </a:p>
        </p:txBody>
      </p:sp>
      <p:sp>
        <p:nvSpPr>
          <p:cNvPr id="4" name="Slide Number Placeholder 3"/>
          <p:cNvSpPr>
            <a:spLocks noGrp="1"/>
          </p:cNvSpPr>
          <p:nvPr>
            <p:ph type="sldNum" sz="quarter" idx="12"/>
          </p:nvPr>
        </p:nvSpPr>
        <p:spPr/>
        <p:txBody>
          <a:bodyPr/>
          <a:lstStyle/>
          <a:p>
            <a:fld id="{23A446DA-D2FC-491E-A26B-6B2D41D55751}" type="slidenum">
              <a:rPr lang="en-US" smtClean="0"/>
              <a:pPr/>
              <a:t>10</a:t>
            </a:fld>
            <a:endParaRPr lang="en-US" dirty="0"/>
          </a:p>
        </p:txBody>
      </p:sp>
      <p:sp>
        <p:nvSpPr>
          <p:cNvPr id="5" name="TextBox 4"/>
          <p:cNvSpPr txBox="1"/>
          <p:nvPr/>
        </p:nvSpPr>
        <p:spPr>
          <a:xfrm>
            <a:off x="7772400" y="6459866"/>
            <a:ext cx="3352800" cy="261610"/>
          </a:xfrm>
          <a:prstGeom prst="rect">
            <a:avLst/>
          </a:prstGeom>
          <a:noFill/>
        </p:spPr>
        <p:txBody>
          <a:bodyPr wrap="square" rtlCol="0">
            <a:spAutoFit/>
          </a:bodyPr>
          <a:lstStyle/>
          <a:p>
            <a:r>
              <a:rPr lang="en-US" sz="1100" dirty="0"/>
              <a:t>Knight et al. Blood Advances 2020; 4(3): 467-476</a:t>
            </a:r>
          </a:p>
        </p:txBody>
      </p:sp>
      <p:pic>
        <p:nvPicPr>
          <p:cNvPr id="6" name="New pic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9047" y="1617240"/>
            <a:ext cx="9393906" cy="470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pic>
      <p:graphicFrame>
        <p:nvGraphicFramePr>
          <p:cNvPr id="7" name="Content Placeholder 5"/>
          <p:cNvGraphicFramePr>
            <a:graphicFrameLocks noGrp="1"/>
          </p:cNvGraphicFramePr>
          <p:nvPr>
            <p:ph idx="1"/>
            <p:extLst>
              <p:ext uri="{D42A27DB-BD31-4B8C-83A1-F6EECF244321}">
                <p14:modId xmlns:p14="http://schemas.microsoft.com/office/powerpoint/2010/main" val="2820075750"/>
              </p:ext>
            </p:extLst>
          </p:nvPr>
        </p:nvGraphicFramePr>
        <p:xfrm>
          <a:off x="1295400" y="4419600"/>
          <a:ext cx="5257800" cy="17780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066800">
                  <a:extLst>
                    <a:ext uri="{9D8B030D-6E8A-4147-A177-3AD203B41FA5}">
                      <a16:colId xmlns:a16="http://schemas.microsoft.com/office/drawing/2014/main" xmlns="" val="20003"/>
                    </a:ext>
                  </a:extLst>
                </a:gridCol>
              </a:tblGrid>
              <a:tr h="370840">
                <a:tc>
                  <a:txBody>
                    <a:bodyPr/>
                    <a:lstStyle/>
                    <a:p>
                      <a:endParaRPr lang="en-US" sz="1400" dirty="0"/>
                    </a:p>
                  </a:txBody>
                  <a:tcPr/>
                </a:tc>
                <a:tc>
                  <a:txBody>
                    <a:bodyPr/>
                    <a:lstStyle/>
                    <a:p>
                      <a:r>
                        <a:rPr lang="en-US" sz="1400" dirty="0"/>
                        <a:t>Propranolol</a:t>
                      </a:r>
                    </a:p>
                  </a:txBody>
                  <a:tcPr/>
                </a:tc>
                <a:tc>
                  <a:txBody>
                    <a:bodyPr/>
                    <a:lstStyle/>
                    <a:p>
                      <a:r>
                        <a:rPr lang="en-US" sz="1400" dirty="0"/>
                        <a:t>Control</a:t>
                      </a:r>
                    </a:p>
                  </a:txBody>
                  <a:tcPr/>
                </a:tc>
                <a:tc>
                  <a:txBody>
                    <a:bodyPr/>
                    <a:lstStyle/>
                    <a:p>
                      <a:r>
                        <a:rPr lang="en-US" sz="1400" dirty="0"/>
                        <a:t>P-value</a:t>
                      </a:r>
                    </a:p>
                  </a:txBody>
                  <a:tcPr/>
                </a:tc>
                <a:extLst>
                  <a:ext uri="{0D108BD9-81ED-4DB2-BD59-A6C34878D82A}">
                    <a16:rowId xmlns:a16="http://schemas.microsoft.com/office/drawing/2014/main" xmlns="" val="10000"/>
                  </a:ext>
                </a:extLst>
              </a:tr>
              <a:tr h="370840">
                <a:tc>
                  <a:txBody>
                    <a:bodyPr/>
                    <a:lstStyle/>
                    <a:p>
                      <a:r>
                        <a:rPr lang="en-US" sz="1400" dirty="0"/>
                        <a:t>Neutrophil engraftment</a:t>
                      </a:r>
                    </a:p>
                  </a:txBody>
                  <a:tcPr/>
                </a:tc>
                <a:tc>
                  <a:txBody>
                    <a:bodyPr/>
                    <a:lstStyle/>
                    <a:p>
                      <a:pPr algn="ctr"/>
                      <a:r>
                        <a:rPr lang="en-US" sz="1400" dirty="0"/>
                        <a:t>10.5</a:t>
                      </a:r>
                    </a:p>
                  </a:txBody>
                  <a:tcPr/>
                </a:tc>
                <a:tc>
                  <a:txBody>
                    <a:bodyPr/>
                    <a:lstStyle/>
                    <a:p>
                      <a:pPr algn="ctr"/>
                      <a:r>
                        <a:rPr lang="en-US" sz="1400" dirty="0"/>
                        <a:t>11.9</a:t>
                      </a:r>
                    </a:p>
                  </a:txBody>
                  <a:tcPr/>
                </a:tc>
                <a:tc>
                  <a:txBody>
                    <a:bodyPr/>
                    <a:lstStyle/>
                    <a:p>
                      <a:pPr algn="ctr"/>
                      <a:r>
                        <a:rPr lang="en-US" sz="1400" dirty="0"/>
                        <a:t>0.137</a:t>
                      </a:r>
                    </a:p>
                  </a:txBody>
                  <a:tcPr/>
                </a:tc>
                <a:extLst>
                  <a:ext uri="{0D108BD9-81ED-4DB2-BD59-A6C34878D82A}">
                    <a16:rowId xmlns:a16="http://schemas.microsoft.com/office/drawing/2014/main" xmlns="" val="10001"/>
                  </a:ext>
                </a:extLst>
              </a:tr>
              <a:tr h="370840">
                <a:tc>
                  <a:txBody>
                    <a:bodyPr/>
                    <a:lstStyle/>
                    <a:p>
                      <a:r>
                        <a:rPr lang="en-US" sz="1400" dirty="0"/>
                        <a:t>Platelet</a:t>
                      </a:r>
                      <a:r>
                        <a:rPr lang="en-US" sz="1400" baseline="0" dirty="0"/>
                        <a:t> engraftment</a:t>
                      </a:r>
                      <a:endParaRPr lang="en-US" sz="1400" dirty="0"/>
                    </a:p>
                  </a:txBody>
                  <a:tcPr/>
                </a:tc>
                <a:tc>
                  <a:txBody>
                    <a:bodyPr/>
                    <a:lstStyle/>
                    <a:p>
                      <a:pPr algn="ctr"/>
                      <a:r>
                        <a:rPr lang="en-US" sz="1400" dirty="0"/>
                        <a:t>16.6</a:t>
                      </a:r>
                    </a:p>
                  </a:txBody>
                  <a:tcPr/>
                </a:tc>
                <a:tc>
                  <a:txBody>
                    <a:bodyPr/>
                    <a:lstStyle/>
                    <a:p>
                      <a:pPr algn="ctr"/>
                      <a:r>
                        <a:rPr lang="en-US" sz="1400" dirty="0"/>
                        <a:t>19.6</a:t>
                      </a:r>
                    </a:p>
                  </a:txBody>
                  <a:tcPr/>
                </a:tc>
                <a:tc>
                  <a:txBody>
                    <a:bodyPr/>
                    <a:lstStyle/>
                    <a:p>
                      <a:pPr algn="ctr"/>
                      <a:r>
                        <a:rPr lang="en-US" sz="1400" dirty="0"/>
                        <a:t>0.407</a:t>
                      </a:r>
                    </a:p>
                  </a:txBody>
                  <a:tcPr/>
                </a:tc>
                <a:extLst>
                  <a:ext uri="{0D108BD9-81ED-4DB2-BD59-A6C34878D82A}">
                    <a16:rowId xmlns:a16="http://schemas.microsoft.com/office/drawing/2014/main" xmlns="" val="10002"/>
                  </a:ext>
                </a:extLst>
              </a:tr>
              <a:tr h="370840">
                <a:tc>
                  <a:txBody>
                    <a:bodyPr/>
                    <a:lstStyle/>
                    <a:p>
                      <a:r>
                        <a:rPr lang="en-US" sz="1400" dirty="0"/>
                        <a:t>Infectious episodes</a:t>
                      </a:r>
                    </a:p>
                  </a:txBody>
                  <a:tcPr/>
                </a:tc>
                <a:tc>
                  <a:txBody>
                    <a:bodyPr/>
                    <a:lstStyle/>
                    <a:p>
                      <a:pPr algn="ctr"/>
                      <a:r>
                        <a:rPr lang="en-US" sz="1400" dirty="0"/>
                        <a:t>1</a:t>
                      </a:r>
                    </a:p>
                  </a:txBody>
                  <a:tcPr/>
                </a:tc>
                <a:tc>
                  <a:txBody>
                    <a:bodyPr/>
                    <a:lstStyle/>
                    <a:p>
                      <a:pPr algn="ctr"/>
                      <a:r>
                        <a:rPr lang="en-US" sz="1400" dirty="0"/>
                        <a:t>6</a:t>
                      </a:r>
                    </a:p>
                  </a:txBody>
                  <a:tcPr/>
                </a:tc>
                <a:tc>
                  <a:txBody>
                    <a:bodyPr/>
                    <a:lstStyle/>
                    <a:p>
                      <a:pPr algn="ctr"/>
                      <a:r>
                        <a:rPr lang="en-US" sz="1400" dirty="0"/>
                        <a:t>0.062</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10105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&amp; Significance</a:t>
            </a:r>
          </a:p>
        </p:txBody>
      </p:sp>
      <p:sp>
        <p:nvSpPr>
          <p:cNvPr id="3" name="Content Placeholder 2"/>
          <p:cNvSpPr>
            <a:spLocks noGrp="1"/>
          </p:cNvSpPr>
          <p:nvPr>
            <p:ph idx="1"/>
          </p:nvPr>
        </p:nvSpPr>
        <p:spPr/>
        <p:txBody>
          <a:bodyPr/>
          <a:lstStyle/>
          <a:p>
            <a:r>
              <a:rPr lang="en-US" dirty="0"/>
              <a:t>Research investigating bio-behavioral relationships in HCT is limited</a:t>
            </a:r>
          </a:p>
          <a:p>
            <a:r>
              <a:rPr lang="en-US" dirty="0"/>
              <a:t>Low cost, feasible intervention study to further evaluate distress-related biology in HCT</a:t>
            </a:r>
          </a:p>
          <a:p>
            <a:pPr lvl="1"/>
            <a:r>
              <a:rPr lang="en-US" dirty="0"/>
              <a:t>Clinical outcomes</a:t>
            </a:r>
          </a:p>
          <a:p>
            <a:pPr lvl="1"/>
            <a:r>
              <a:rPr lang="en-US" dirty="0"/>
              <a:t>Patient-reported outcomes</a:t>
            </a:r>
          </a:p>
          <a:p>
            <a:pPr lvl="1"/>
            <a:r>
              <a:rPr lang="en-US" dirty="0"/>
              <a:t>Biologic samples</a:t>
            </a:r>
          </a:p>
          <a:p>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11</a:t>
            </a:fld>
            <a:endParaRPr lang="en-US" dirty="0"/>
          </a:p>
        </p:txBody>
      </p:sp>
    </p:spTree>
    <p:extLst>
      <p:ext uri="{BB962C8B-B14F-4D97-AF65-F5344CB8AC3E}">
        <p14:creationId xmlns:p14="http://schemas.microsoft.com/office/powerpoint/2010/main" val="3215941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Trial Design</a:t>
            </a:r>
          </a:p>
        </p:txBody>
      </p:sp>
      <p:sp>
        <p:nvSpPr>
          <p:cNvPr id="3" name="Content Placeholder 2"/>
          <p:cNvSpPr>
            <a:spLocks noGrp="1"/>
          </p:cNvSpPr>
          <p:nvPr>
            <p:ph idx="1"/>
          </p:nvPr>
        </p:nvSpPr>
        <p:spPr/>
        <p:txBody>
          <a:bodyPr>
            <a:normAutofit fontScale="92500" lnSpcReduction="10000"/>
          </a:bodyPr>
          <a:lstStyle/>
          <a:p>
            <a:r>
              <a:rPr lang="en-US" dirty="0"/>
              <a:t>Multi-center, phase 3 randomized controlled study</a:t>
            </a:r>
          </a:p>
          <a:p>
            <a:r>
              <a:rPr lang="en-US" dirty="0"/>
              <a:t>Primary outcome: </a:t>
            </a:r>
          </a:p>
          <a:p>
            <a:pPr lvl="1"/>
            <a:r>
              <a:rPr lang="en-US" dirty="0"/>
              <a:t>Propranolol effect on days alive out of the hospital by 100 days after a first autologous HCT</a:t>
            </a:r>
          </a:p>
          <a:p>
            <a:r>
              <a:rPr lang="en-US" dirty="0"/>
              <a:t>Secondary and exploratory outcomes</a:t>
            </a:r>
          </a:p>
          <a:p>
            <a:pPr lvl="1"/>
            <a:r>
              <a:rPr lang="en-US" dirty="0"/>
              <a:t>Propranolol effect on engraftment, infections, hospital admission length</a:t>
            </a:r>
          </a:p>
          <a:p>
            <a:pPr lvl="1"/>
            <a:r>
              <a:rPr lang="en-US" dirty="0"/>
              <a:t>Propranolol effect on CTRA, patient-reported outcomes, cost </a:t>
            </a:r>
          </a:p>
          <a:p>
            <a:r>
              <a:rPr lang="en-US" dirty="0"/>
              <a:t>Estimate sample size of 350 patients to demonstrate a 2-day difference in days alive out of the hospital with 80% power</a:t>
            </a:r>
          </a:p>
          <a:p>
            <a:r>
              <a:rPr lang="en-US" dirty="0"/>
              <a:t>Accrual period 1 year, study duration 2 years.</a:t>
            </a:r>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12</a:t>
            </a:fld>
            <a:endParaRPr lang="en-US" dirty="0"/>
          </a:p>
        </p:txBody>
      </p:sp>
    </p:spTree>
    <p:extLst>
      <p:ext uri="{BB962C8B-B14F-4D97-AF65-F5344CB8AC3E}">
        <p14:creationId xmlns:p14="http://schemas.microsoft.com/office/powerpoint/2010/main" val="1277821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Trial Design</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A446DA-D2FC-491E-A26B-6B2D41D55751}" type="slidenum">
              <a:rPr lang="en-US" smtClean="0"/>
              <a:pPr/>
              <a:t>13</a:t>
            </a:fld>
            <a:endParaRPr lang="en-US" dirty="0"/>
          </a:p>
        </p:txBody>
      </p:sp>
      <p:sp>
        <p:nvSpPr>
          <p:cNvPr id="6" name="Rectangle 5"/>
          <p:cNvSpPr/>
          <p:nvPr/>
        </p:nvSpPr>
        <p:spPr>
          <a:xfrm>
            <a:off x="2538537" y="1988994"/>
            <a:ext cx="6208775" cy="533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b="1" dirty="0"/>
              <a:t>CONTROL ARM</a:t>
            </a:r>
          </a:p>
        </p:txBody>
      </p:sp>
      <p:sp>
        <p:nvSpPr>
          <p:cNvPr id="7" name="Rectangle 6"/>
          <p:cNvSpPr/>
          <p:nvPr/>
        </p:nvSpPr>
        <p:spPr>
          <a:xfrm>
            <a:off x="2534056" y="4584883"/>
            <a:ext cx="6213256" cy="533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a:t>TREATMENT ARM</a:t>
            </a:r>
          </a:p>
        </p:txBody>
      </p:sp>
      <p:sp>
        <p:nvSpPr>
          <p:cNvPr id="8" name="Rectangle 7"/>
          <p:cNvSpPr/>
          <p:nvPr/>
        </p:nvSpPr>
        <p:spPr>
          <a:xfrm>
            <a:off x="2479252" y="5204387"/>
            <a:ext cx="15240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Propranolol START</a:t>
            </a:r>
          </a:p>
        </p:txBody>
      </p:sp>
      <p:sp>
        <p:nvSpPr>
          <p:cNvPr id="9" name="Rectangle 8"/>
          <p:cNvSpPr/>
          <p:nvPr/>
        </p:nvSpPr>
        <p:spPr>
          <a:xfrm>
            <a:off x="8734612" y="5204251"/>
            <a:ext cx="1399988"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Propranolol Taper</a:t>
            </a:r>
          </a:p>
        </p:txBody>
      </p:sp>
      <p:sp>
        <p:nvSpPr>
          <p:cNvPr id="10" name="Rectangle 9"/>
          <p:cNvSpPr/>
          <p:nvPr/>
        </p:nvSpPr>
        <p:spPr>
          <a:xfrm>
            <a:off x="609600" y="1756473"/>
            <a:ext cx="381000" cy="37020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a:r>
              <a:rPr lang="en-US" sz="1600" dirty="0"/>
              <a:t>HCT patients (lymphoma and MM)</a:t>
            </a:r>
          </a:p>
        </p:txBody>
      </p:sp>
      <p:cxnSp>
        <p:nvCxnSpPr>
          <p:cNvPr id="12" name="Straight Connector 11"/>
          <p:cNvCxnSpPr/>
          <p:nvPr/>
        </p:nvCxnSpPr>
        <p:spPr>
          <a:xfrm flipV="1">
            <a:off x="990600" y="3595078"/>
            <a:ext cx="284580" cy="3"/>
          </a:xfrm>
          <a:prstGeom prst="line">
            <a:avLst/>
          </a:prstGeom>
          <a:ln w="38100">
            <a:solidFill>
              <a:srgbClr val="6D6C6E"/>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262232" y="2614025"/>
            <a:ext cx="1098226" cy="981055"/>
          </a:xfrm>
          <a:prstGeom prst="straightConnector1">
            <a:avLst/>
          </a:prstGeom>
          <a:ln w="38100">
            <a:solidFill>
              <a:srgbClr val="6D6C6E"/>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262232" y="3595079"/>
            <a:ext cx="1094346" cy="989804"/>
          </a:xfrm>
          <a:prstGeom prst="straightConnector1">
            <a:avLst/>
          </a:prstGeom>
          <a:ln w="38100">
            <a:solidFill>
              <a:srgbClr val="6D6C6E"/>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534056" y="5514201"/>
            <a:ext cx="867545" cy="276999"/>
          </a:xfrm>
          <a:prstGeom prst="rect">
            <a:avLst/>
          </a:prstGeom>
          <a:noFill/>
        </p:spPr>
        <p:txBody>
          <a:bodyPr wrap="none" rtlCol="0">
            <a:spAutoFit/>
          </a:bodyPr>
          <a:lstStyle/>
          <a:p>
            <a:r>
              <a:rPr lang="en-US" sz="1200" dirty="0"/>
              <a:t>20mg BID</a:t>
            </a:r>
          </a:p>
        </p:txBody>
      </p:sp>
      <p:cxnSp>
        <p:nvCxnSpPr>
          <p:cNvPr id="23" name="Straight Arrow Connector 22"/>
          <p:cNvCxnSpPr>
            <a:stCxn id="21" idx="3"/>
          </p:cNvCxnSpPr>
          <p:nvPr/>
        </p:nvCxnSpPr>
        <p:spPr>
          <a:xfrm flipV="1">
            <a:off x="3401601" y="5647686"/>
            <a:ext cx="351655" cy="5015"/>
          </a:xfrm>
          <a:prstGeom prst="straightConnector1">
            <a:avLst/>
          </a:prstGeom>
          <a:ln>
            <a:solidFill>
              <a:srgbClr val="6D6C6E"/>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730844" y="5492895"/>
            <a:ext cx="867545" cy="276999"/>
          </a:xfrm>
          <a:prstGeom prst="rect">
            <a:avLst/>
          </a:prstGeom>
          <a:noFill/>
        </p:spPr>
        <p:txBody>
          <a:bodyPr wrap="none" rtlCol="0">
            <a:spAutoFit/>
          </a:bodyPr>
          <a:lstStyle/>
          <a:p>
            <a:r>
              <a:rPr lang="en-US" sz="1200" dirty="0"/>
              <a:t>40mg BID</a:t>
            </a:r>
          </a:p>
        </p:txBody>
      </p:sp>
      <p:sp>
        <p:nvSpPr>
          <p:cNvPr id="28" name="Rectangle 27"/>
          <p:cNvSpPr/>
          <p:nvPr/>
        </p:nvSpPr>
        <p:spPr>
          <a:xfrm>
            <a:off x="2534056" y="2899473"/>
            <a:ext cx="433772"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Blood draw</a:t>
            </a:r>
          </a:p>
        </p:txBody>
      </p:sp>
      <p:sp>
        <p:nvSpPr>
          <p:cNvPr id="29" name="Rectangle 28"/>
          <p:cNvSpPr/>
          <p:nvPr/>
        </p:nvSpPr>
        <p:spPr>
          <a:xfrm>
            <a:off x="3772680" y="2903773"/>
            <a:ext cx="433772"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Blood draw</a:t>
            </a:r>
          </a:p>
        </p:txBody>
      </p:sp>
      <p:sp>
        <p:nvSpPr>
          <p:cNvPr id="30" name="Rectangle 29"/>
          <p:cNvSpPr/>
          <p:nvPr/>
        </p:nvSpPr>
        <p:spPr>
          <a:xfrm>
            <a:off x="5810656" y="2885742"/>
            <a:ext cx="433772"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Blood draw</a:t>
            </a:r>
          </a:p>
        </p:txBody>
      </p:sp>
      <p:sp>
        <p:nvSpPr>
          <p:cNvPr id="31" name="Rectangle 30"/>
          <p:cNvSpPr/>
          <p:nvPr/>
        </p:nvSpPr>
        <p:spPr>
          <a:xfrm>
            <a:off x="8530428" y="2885742"/>
            <a:ext cx="433772"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Blood draw</a:t>
            </a:r>
          </a:p>
        </p:txBody>
      </p:sp>
      <p:sp>
        <p:nvSpPr>
          <p:cNvPr id="32" name="TextBox 31"/>
          <p:cNvSpPr txBox="1"/>
          <p:nvPr/>
        </p:nvSpPr>
        <p:spPr>
          <a:xfrm>
            <a:off x="2147807" y="3955033"/>
            <a:ext cx="1260281" cy="261610"/>
          </a:xfrm>
          <a:prstGeom prst="rect">
            <a:avLst/>
          </a:prstGeom>
          <a:noFill/>
        </p:spPr>
        <p:txBody>
          <a:bodyPr wrap="none" rtlCol="0">
            <a:spAutoFit/>
          </a:bodyPr>
          <a:lstStyle/>
          <a:p>
            <a:r>
              <a:rPr lang="en-US" sz="1100" i="1" dirty="0"/>
              <a:t>Baseline Day -14</a:t>
            </a:r>
          </a:p>
        </p:txBody>
      </p:sp>
      <p:sp>
        <p:nvSpPr>
          <p:cNvPr id="33" name="TextBox 32"/>
          <p:cNvSpPr txBox="1"/>
          <p:nvPr/>
        </p:nvSpPr>
        <p:spPr>
          <a:xfrm>
            <a:off x="3558577" y="3969935"/>
            <a:ext cx="883575" cy="261610"/>
          </a:xfrm>
          <a:prstGeom prst="rect">
            <a:avLst/>
          </a:prstGeom>
          <a:noFill/>
        </p:spPr>
        <p:txBody>
          <a:bodyPr wrap="none" rtlCol="0">
            <a:spAutoFit/>
          </a:bodyPr>
          <a:lstStyle/>
          <a:p>
            <a:r>
              <a:rPr lang="en-US" sz="1100" i="1" dirty="0"/>
              <a:t>HCT Day 0</a:t>
            </a:r>
          </a:p>
        </p:txBody>
      </p:sp>
      <p:sp>
        <p:nvSpPr>
          <p:cNvPr id="34" name="TextBox 33"/>
          <p:cNvSpPr txBox="1"/>
          <p:nvPr/>
        </p:nvSpPr>
        <p:spPr>
          <a:xfrm>
            <a:off x="5699688" y="3941894"/>
            <a:ext cx="631904" cy="261610"/>
          </a:xfrm>
          <a:prstGeom prst="rect">
            <a:avLst/>
          </a:prstGeom>
          <a:noFill/>
        </p:spPr>
        <p:txBody>
          <a:bodyPr wrap="none" rtlCol="0">
            <a:spAutoFit/>
          </a:bodyPr>
          <a:lstStyle/>
          <a:p>
            <a:r>
              <a:rPr lang="en-US" sz="1100" i="1" dirty="0"/>
              <a:t>Day 28</a:t>
            </a:r>
          </a:p>
        </p:txBody>
      </p:sp>
      <p:sp>
        <p:nvSpPr>
          <p:cNvPr id="35" name="TextBox 34"/>
          <p:cNvSpPr txBox="1"/>
          <p:nvPr/>
        </p:nvSpPr>
        <p:spPr>
          <a:xfrm>
            <a:off x="8392088" y="3969935"/>
            <a:ext cx="710451" cy="261610"/>
          </a:xfrm>
          <a:prstGeom prst="rect">
            <a:avLst/>
          </a:prstGeom>
          <a:noFill/>
        </p:spPr>
        <p:txBody>
          <a:bodyPr wrap="none" rtlCol="0">
            <a:spAutoFit/>
          </a:bodyPr>
          <a:lstStyle/>
          <a:p>
            <a:r>
              <a:rPr lang="en-US" sz="1100" i="1" dirty="0"/>
              <a:t>Day 100</a:t>
            </a:r>
          </a:p>
        </p:txBody>
      </p:sp>
      <p:cxnSp>
        <p:nvCxnSpPr>
          <p:cNvPr id="37" name="Straight Connector 36"/>
          <p:cNvCxnSpPr>
            <a:endCxn id="33" idx="0"/>
          </p:cNvCxnSpPr>
          <p:nvPr/>
        </p:nvCxnSpPr>
        <p:spPr>
          <a:xfrm>
            <a:off x="4000364" y="3325038"/>
            <a:ext cx="1" cy="644897"/>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747242" y="3298596"/>
            <a:ext cx="1" cy="644897"/>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27542" y="3298595"/>
            <a:ext cx="1" cy="644897"/>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750835" y="3307560"/>
            <a:ext cx="1" cy="644897"/>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755179" y="4224387"/>
            <a:ext cx="7048" cy="268865"/>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3982012" y="2614025"/>
            <a:ext cx="7554" cy="179696"/>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2738434" y="2602521"/>
            <a:ext cx="8808" cy="191620"/>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6008086" y="2603281"/>
            <a:ext cx="7554" cy="189317"/>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8747468" y="2615041"/>
            <a:ext cx="7554" cy="189317"/>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000364" y="4216881"/>
            <a:ext cx="7048" cy="268865"/>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009184" y="4234330"/>
            <a:ext cx="7048" cy="268865"/>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8743788" y="4250939"/>
            <a:ext cx="7048" cy="268865"/>
          </a:xfrm>
          <a:prstGeom prst="line">
            <a:avLst/>
          </a:prstGeom>
          <a:ln w="19050">
            <a:solidFill>
              <a:srgbClr val="6D6C6E"/>
            </a:solidFill>
            <a:prstDash val="sysDot"/>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9567461" y="1979847"/>
            <a:ext cx="2396742" cy="295556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600" dirty="0"/>
              <a:t>Primary outcomes: </a:t>
            </a:r>
          </a:p>
          <a:p>
            <a:pPr marL="285750" indent="-285750">
              <a:buFont typeface="Arial" panose="020B0604020202020204" pitchFamily="34" charset="0"/>
              <a:buChar char="•"/>
            </a:pPr>
            <a:r>
              <a:rPr lang="en-US" sz="1600" dirty="0"/>
              <a:t>Days alive out of hospital</a:t>
            </a:r>
          </a:p>
          <a:p>
            <a:r>
              <a:rPr lang="en-US" sz="1600" dirty="0"/>
              <a:t>Secondary outcomes: </a:t>
            </a:r>
          </a:p>
          <a:p>
            <a:pPr marL="285750" indent="-285750">
              <a:buFont typeface="Arial" panose="020B0604020202020204" pitchFamily="34" charset="0"/>
              <a:buChar char="•"/>
            </a:pPr>
            <a:r>
              <a:rPr lang="en-US" sz="1600" dirty="0"/>
              <a:t>Engraftment </a:t>
            </a:r>
          </a:p>
          <a:p>
            <a:pPr marL="285750" indent="-285750">
              <a:buFont typeface="Arial" panose="020B0604020202020204" pitchFamily="34" charset="0"/>
              <a:buChar char="•"/>
            </a:pPr>
            <a:r>
              <a:rPr lang="en-US" sz="1600" dirty="0"/>
              <a:t>Infections</a:t>
            </a:r>
          </a:p>
          <a:p>
            <a:pPr marL="285750" indent="-285750">
              <a:buFont typeface="Arial" panose="020B0604020202020204" pitchFamily="34" charset="0"/>
              <a:buChar char="•"/>
            </a:pPr>
            <a:r>
              <a:rPr lang="en-US" sz="1600" dirty="0"/>
              <a:t>CTRA gene expression </a:t>
            </a:r>
          </a:p>
          <a:p>
            <a:pPr marL="285750" indent="-285750">
              <a:buFont typeface="Arial" panose="020B0604020202020204" pitchFamily="34" charset="0"/>
              <a:buChar char="•"/>
            </a:pPr>
            <a:r>
              <a:rPr lang="en-US" sz="1600" dirty="0"/>
              <a:t>PROs</a:t>
            </a:r>
          </a:p>
          <a:p>
            <a:pPr marL="285750" indent="-285750">
              <a:buFont typeface="Arial" panose="020B0604020202020204" pitchFamily="34" charset="0"/>
              <a:buChar char="•"/>
            </a:pPr>
            <a:r>
              <a:rPr lang="en-US" sz="1600" dirty="0"/>
              <a:t>Cost </a:t>
            </a:r>
          </a:p>
        </p:txBody>
      </p:sp>
    </p:spTree>
    <p:extLst>
      <p:ext uri="{BB962C8B-B14F-4D97-AF65-F5344CB8AC3E}">
        <p14:creationId xmlns:p14="http://schemas.microsoft.com/office/powerpoint/2010/main" val="2272178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Feasibility &amp; Logistics</a:t>
            </a:r>
          </a:p>
        </p:txBody>
      </p:sp>
      <p:sp>
        <p:nvSpPr>
          <p:cNvPr id="3" name="Content Placeholder 2"/>
          <p:cNvSpPr>
            <a:spLocks noGrp="1"/>
          </p:cNvSpPr>
          <p:nvPr>
            <p:ph idx="1"/>
          </p:nvPr>
        </p:nvSpPr>
        <p:spPr>
          <a:xfrm>
            <a:off x="609600" y="1476654"/>
            <a:ext cx="10972800" cy="4648200"/>
          </a:xfrm>
        </p:spPr>
        <p:txBody>
          <a:bodyPr>
            <a:normAutofit/>
          </a:bodyPr>
          <a:lstStyle/>
          <a:p>
            <a:r>
              <a:rPr lang="en-US" dirty="0"/>
              <a:t>Feasible, straight-forward design with all data collected on CIBMTR CRF forms. </a:t>
            </a:r>
          </a:p>
          <a:p>
            <a:pPr lvl="1"/>
            <a:r>
              <a:rPr lang="en-US" dirty="0"/>
              <a:t>High number of autologous HCT for MM and Lymphoma</a:t>
            </a:r>
          </a:p>
          <a:p>
            <a:pPr lvl="1"/>
            <a:r>
              <a:rPr lang="en-US" dirty="0"/>
              <a:t>Short time to measurable endpoint</a:t>
            </a:r>
          </a:p>
          <a:p>
            <a:pPr lvl="1"/>
            <a:r>
              <a:rPr lang="en-US" dirty="0"/>
              <a:t>Low burden of reporting</a:t>
            </a:r>
          </a:p>
          <a:p>
            <a:r>
              <a:rPr lang="en-US" dirty="0"/>
              <a:t>Biologic samples will be collected and stored for batch analysis. </a:t>
            </a:r>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14</a:t>
            </a:fld>
            <a:endParaRPr lang="en-US" dirty="0"/>
          </a:p>
        </p:txBody>
      </p:sp>
    </p:spTree>
    <p:extLst>
      <p:ext uri="{BB962C8B-B14F-4D97-AF65-F5344CB8AC3E}">
        <p14:creationId xmlns:p14="http://schemas.microsoft.com/office/powerpoint/2010/main" val="311418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Review &amp; Online Feedback</a:t>
            </a:r>
          </a:p>
        </p:txBody>
      </p:sp>
      <p:sp>
        <p:nvSpPr>
          <p:cNvPr id="3" name="Content Placeholder 2"/>
          <p:cNvSpPr>
            <a:spLocks noGrp="1"/>
          </p:cNvSpPr>
          <p:nvPr>
            <p:ph idx="1"/>
          </p:nvPr>
        </p:nvSpPr>
        <p:spPr/>
        <p:txBody>
          <a:bodyPr>
            <a:normAutofit/>
          </a:bodyPr>
          <a:lstStyle/>
          <a:p>
            <a:r>
              <a:rPr lang="en-US" dirty="0"/>
              <a:t>Outcomes</a:t>
            </a:r>
          </a:p>
          <a:p>
            <a:pPr lvl="1"/>
            <a:r>
              <a:rPr lang="en-US" dirty="0"/>
              <a:t>Should primary outcome be psychological distress? </a:t>
            </a:r>
          </a:p>
          <a:p>
            <a:pPr lvl="1"/>
            <a:r>
              <a:rPr lang="en-US" dirty="0"/>
              <a:t>Is primary endpoint clinically relevant? Interpretability given multiple factors? </a:t>
            </a:r>
          </a:p>
          <a:p>
            <a:r>
              <a:rPr lang="en-US" dirty="0"/>
              <a:t>Duration of drug administration</a:t>
            </a:r>
          </a:p>
          <a:p>
            <a:r>
              <a:rPr lang="en-US" dirty="0"/>
              <a:t>Day 100 as a long-term/late effect evaluation </a:t>
            </a:r>
          </a:p>
          <a:p>
            <a:r>
              <a:rPr lang="en-US" dirty="0"/>
              <a:t>Inpatient versus outpatient transplant </a:t>
            </a:r>
          </a:p>
          <a:p>
            <a:r>
              <a:rPr lang="en-US" dirty="0"/>
              <a:t>Sample size, phase study, etc. </a:t>
            </a:r>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15</a:t>
            </a:fld>
            <a:endParaRPr lang="en-US" dirty="0"/>
          </a:p>
        </p:txBody>
      </p:sp>
    </p:spTree>
    <p:extLst>
      <p:ext uri="{BB962C8B-B14F-4D97-AF65-F5344CB8AC3E}">
        <p14:creationId xmlns:p14="http://schemas.microsoft.com/office/powerpoint/2010/main" val="4271205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and Feedback </a:t>
            </a:r>
          </a:p>
        </p:txBody>
      </p:sp>
      <p:sp>
        <p:nvSpPr>
          <p:cNvPr id="3" name="Content Placeholder 2"/>
          <p:cNvSpPr>
            <a:spLocks noGrp="1"/>
          </p:cNvSpPr>
          <p:nvPr>
            <p:ph idx="1"/>
          </p:nvPr>
        </p:nvSpPr>
        <p:spPr/>
        <p:txBody>
          <a:bodyPr>
            <a:normAutofit/>
          </a:bodyPr>
          <a:lstStyle/>
          <a:p>
            <a:pPr marL="914400" lvl="2" indent="0">
              <a:buNone/>
            </a:pPr>
            <a:endParaRPr lang="en-US" dirty="0"/>
          </a:p>
          <a:p>
            <a:pPr lvl="1"/>
            <a:endParaRPr lang="en-US" dirty="0"/>
          </a:p>
        </p:txBody>
      </p:sp>
      <p:sp>
        <p:nvSpPr>
          <p:cNvPr id="9" name="Rounded Rectangle 8"/>
          <p:cNvSpPr/>
          <p:nvPr/>
        </p:nvSpPr>
        <p:spPr>
          <a:xfrm>
            <a:off x="218466" y="1982243"/>
            <a:ext cx="2971800" cy="55468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u="sng" dirty="0"/>
              <a:t>Psychosocial factors</a:t>
            </a:r>
          </a:p>
        </p:txBody>
      </p:sp>
      <p:sp>
        <p:nvSpPr>
          <p:cNvPr id="10" name="Rounded Rectangle 9"/>
          <p:cNvSpPr/>
          <p:nvPr/>
        </p:nvSpPr>
        <p:spPr>
          <a:xfrm>
            <a:off x="4282888" y="1573787"/>
            <a:ext cx="3352800" cy="2769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t>Sympathetic nervous system</a:t>
            </a:r>
          </a:p>
          <a:p>
            <a:pPr algn="ctr"/>
            <a:endParaRPr lang="en-US" b="1" u="sng" dirty="0"/>
          </a:p>
          <a:p>
            <a:pPr marL="285750" indent="-285750">
              <a:buFont typeface="Arial" panose="020B0604020202020204" pitchFamily="34" charset="0"/>
              <a:buChar char="•"/>
            </a:pPr>
            <a:r>
              <a:rPr lang="en-US" sz="1600" dirty="0"/>
              <a:t>Hematopoiesis, stem cell trafficking, engraftment</a:t>
            </a:r>
          </a:p>
          <a:p>
            <a:pPr marL="285750" indent="-285750">
              <a:buFont typeface="Arial" panose="020B0604020202020204" pitchFamily="34" charset="0"/>
              <a:buChar char="•"/>
            </a:pPr>
            <a:r>
              <a:rPr lang="en-US" sz="1600" dirty="0"/>
              <a:t>Initiation and progression of cancer (inflammation, angiogenesis, cell motility/invasion, resistance)</a:t>
            </a:r>
          </a:p>
        </p:txBody>
      </p:sp>
      <p:sp>
        <p:nvSpPr>
          <p:cNvPr id="13" name="Rounded Rectangle 12"/>
          <p:cNvSpPr/>
          <p:nvPr/>
        </p:nvSpPr>
        <p:spPr>
          <a:xfrm>
            <a:off x="8910820" y="2362200"/>
            <a:ext cx="2819400" cy="2286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u="sng" dirty="0"/>
              <a:t>Transplant outcomes</a:t>
            </a:r>
          </a:p>
          <a:p>
            <a:pPr marL="285750" indent="-285750">
              <a:buFont typeface="Arial" panose="020B0604020202020204" pitchFamily="34" charset="0"/>
              <a:buChar char="•"/>
            </a:pPr>
            <a:r>
              <a:rPr lang="en-US" dirty="0"/>
              <a:t>Disease relapse/progression- free survival</a:t>
            </a:r>
          </a:p>
          <a:p>
            <a:pPr marL="285750" indent="-285750">
              <a:buFont typeface="Arial" panose="020B0604020202020204" pitchFamily="34" charset="0"/>
              <a:buChar char="•"/>
            </a:pPr>
            <a:r>
              <a:rPr lang="en-US" dirty="0"/>
              <a:t>Engraftment</a:t>
            </a:r>
          </a:p>
          <a:p>
            <a:pPr marL="285750" indent="-285750">
              <a:buFont typeface="Arial" panose="020B0604020202020204" pitchFamily="34" charset="0"/>
              <a:buChar char="•"/>
            </a:pPr>
            <a:r>
              <a:rPr lang="en-US" dirty="0"/>
              <a:t>Infections</a:t>
            </a:r>
          </a:p>
        </p:txBody>
      </p:sp>
      <p:cxnSp>
        <p:nvCxnSpPr>
          <p:cNvPr id="15" name="Straight Arrow Connector 14"/>
          <p:cNvCxnSpPr/>
          <p:nvPr/>
        </p:nvCxnSpPr>
        <p:spPr>
          <a:xfrm>
            <a:off x="3352800" y="2259586"/>
            <a:ext cx="685800" cy="0"/>
          </a:xfrm>
          <a:prstGeom prst="straightConnector1">
            <a:avLst/>
          </a:prstGeom>
          <a:ln w="76200">
            <a:solidFill>
              <a:srgbClr val="6D6C6E"/>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764556" y="3505200"/>
            <a:ext cx="990600" cy="0"/>
          </a:xfrm>
          <a:prstGeom prst="straightConnector1">
            <a:avLst/>
          </a:prstGeom>
          <a:ln w="76200">
            <a:solidFill>
              <a:srgbClr val="6D6C6E"/>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764556" y="6452991"/>
            <a:ext cx="3352800" cy="261610"/>
          </a:xfrm>
          <a:prstGeom prst="rect">
            <a:avLst/>
          </a:prstGeom>
          <a:noFill/>
        </p:spPr>
        <p:txBody>
          <a:bodyPr wrap="square" rtlCol="0">
            <a:spAutoFit/>
          </a:bodyPr>
          <a:lstStyle/>
          <a:p>
            <a:r>
              <a:rPr lang="en-US" sz="1100" dirty="0"/>
              <a:t>Knight et al. Blood Advances 2020; 4(3): 467-476</a:t>
            </a:r>
          </a:p>
        </p:txBody>
      </p:sp>
      <p:sp>
        <p:nvSpPr>
          <p:cNvPr id="7" name="Rounded Rectangle 6"/>
          <p:cNvSpPr/>
          <p:nvPr/>
        </p:nvSpPr>
        <p:spPr>
          <a:xfrm>
            <a:off x="4511488" y="4841069"/>
            <a:ext cx="2895600" cy="132787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Conserved transcriptional response to adversity (CTRA)</a:t>
            </a:r>
          </a:p>
        </p:txBody>
      </p:sp>
      <p:cxnSp>
        <p:nvCxnSpPr>
          <p:cNvPr id="14" name="Straight Arrow Connector 13"/>
          <p:cNvCxnSpPr>
            <a:endCxn id="7" idx="0"/>
          </p:cNvCxnSpPr>
          <p:nvPr/>
        </p:nvCxnSpPr>
        <p:spPr>
          <a:xfrm>
            <a:off x="5959288" y="4400467"/>
            <a:ext cx="0" cy="440602"/>
          </a:xfrm>
          <a:prstGeom prst="straightConnector1">
            <a:avLst/>
          </a:prstGeom>
          <a:ln w="57150">
            <a:solidFill>
              <a:srgbClr val="6D6C6E"/>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7532299" y="4648200"/>
            <a:ext cx="1222857" cy="914400"/>
          </a:xfrm>
          <a:prstGeom prst="straightConnector1">
            <a:avLst/>
          </a:prstGeom>
          <a:ln w="76200">
            <a:solidFill>
              <a:srgbClr val="6D6C6E"/>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60878" y="4569815"/>
            <a:ext cx="2895600" cy="838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Beta-adrenergic antagonists</a:t>
            </a:r>
            <a:r>
              <a:rPr lang="en-US" dirty="0">
                <a:sym typeface="Wingdings" panose="05000000000000000000" pitchFamily="2" charset="2"/>
              </a:rPr>
              <a:t> </a:t>
            </a:r>
            <a:r>
              <a:rPr lang="en-US" b="1" dirty="0">
                <a:sym typeface="Wingdings" panose="05000000000000000000" pitchFamily="2" charset="2"/>
              </a:rPr>
              <a:t>PROPRANOLOL</a:t>
            </a:r>
            <a:endParaRPr lang="en-US" b="1" dirty="0"/>
          </a:p>
        </p:txBody>
      </p:sp>
      <p:cxnSp>
        <p:nvCxnSpPr>
          <p:cNvPr id="26" name="Straight Connector 25"/>
          <p:cNvCxnSpPr/>
          <p:nvPr/>
        </p:nvCxnSpPr>
        <p:spPr>
          <a:xfrm flipV="1">
            <a:off x="3435934" y="4552867"/>
            <a:ext cx="741878" cy="266620"/>
          </a:xfrm>
          <a:prstGeom prst="line">
            <a:avLst/>
          </a:prstGeom>
          <a:ln w="76200"/>
        </p:spPr>
        <p:style>
          <a:lnRef idx="2">
            <a:schemeClr val="accent6"/>
          </a:lnRef>
          <a:fillRef idx="0">
            <a:schemeClr val="accent6"/>
          </a:fillRef>
          <a:effectRef idx="1">
            <a:schemeClr val="accent6"/>
          </a:effectRef>
          <a:fontRef idx="minor">
            <a:schemeClr val="tx1"/>
          </a:fontRef>
        </p:style>
      </p:cxnSp>
      <p:cxnSp>
        <p:nvCxnSpPr>
          <p:cNvPr id="27" name="Straight Connector 26"/>
          <p:cNvCxnSpPr/>
          <p:nvPr/>
        </p:nvCxnSpPr>
        <p:spPr>
          <a:xfrm flipH="1" flipV="1">
            <a:off x="4146646" y="4397849"/>
            <a:ext cx="105076" cy="250351"/>
          </a:xfrm>
          <a:prstGeom prst="line">
            <a:avLst/>
          </a:prstGeom>
          <a:ln w="76200"/>
        </p:spPr>
        <p:style>
          <a:lnRef idx="2">
            <a:schemeClr val="accent6"/>
          </a:lnRef>
          <a:fillRef idx="0">
            <a:schemeClr val="accent6"/>
          </a:fillRef>
          <a:effectRef idx="1">
            <a:schemeClr val="accent6"/>
          </a:effectRef>
          <a:fontRef idx="minor">
            <a:schemeClr val="tx1"/>
          </a:fontRef>
        </p:style>
      </p:cxnSp>
      <p:sp>
        <p:nvSpPr>
          <p:cNvPr id="18" name="Slide Number Placeholder 3"/>
          <p:cNvSpPr>
            <a:spLocks noGrp="1"/>
          </p:cNvSpPr>
          <p:nvPr>
            <p:ph type="sldNum" sz="quarter" idx="12"/>
          </p:nvPr>
        </p:nvSpPr>
        <p:spPr>
          <a:xfrm>
            <a:off x="10972800" y="6356351"/>
            <a:ext cx="609600" cy="365125"/>
          </a:xfrm>
        </p:spPr>
        <p:txBody>
          <a:bodyPr/>
          <a:lstStyle/>
          <a:p>
            <a:r>
              <a:rPr lang="en-US" dirty="0"/>
              <a:t>16</a:t>
            </a:r>
          </a:p>
        </p:txBody>
      </p:sp>
    </p:spTree>
    <p:extLst>
      <p:ext uri="{BB962C8B-B14F-4D97-AF65-F5344CB8AC3E}">
        <p14:creationId xmlns:p14="http://schemas.microsoft.com/office/powerpoint/2010/main" val="1992771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95600" y="2179638"/>
            <a:ext cx="8229600" cy="1249362"/>
          </a:xfrm>
        </p:spPr>
        <p:txBody>
          <a:bodyPr>
            <a:noAutofit/>
          </a:bodyPr>
          <a:lstStyle/>
          <a:p>
            <a:r>
              <a:rPr lang="en-US" sz="8000" dirty="0"/>
              <a:t/>
            </a:r>
            <a:br>
              <a:rPr lang="en-US" sz="8000" dirty="0"/>
            </a:br>
            <a:r>
              <a:rPr lang="en-US" sz="8000" dirty="0"/>
              <a:t/>
            </a:r>
            <a:br>
              <a:rPr lang="en-US" sz="8000" dirty="0"/>
            </a:br>
            <a:r>
              <a:rPr lang="en-US" sz="8000" dirty="0"/>
              <a:t>Q&amp;A Session</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23A446DA-D2FC-491E-A26B-6B2D41D55751}"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a:t>Conflict of Interest Disclosure</a:t>
            </a:r>
            <a:endParaRPr lang="en-US" altLang="en-US" sz="2000" dirty="0">
              <a:solidFill>
                <a:srgbClr val="FF0000"/>
              </a:solidFill>
            </a:endParaRPr>
          </a:p>
        </p:txBody>
      </p:sp>
      <p:sp>
        <p:nvSpPr>
          <p:cNvPr id="6" name="Content Placeholder 2"/>
          <p:cNvSpPr txBox="1">
            <a:spLocks/>
          </p:cNvSpPr>
          <p:nvPr/>
        </p:nvSpPr>
        <p:spPr bwMode="auto">
          <a:xfrm>
            <a:off x="573350" y="1600200"/>
            <a:ext cx="10759643" cy="426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000" kern="1200">
                <a:solidFill>
                  <a:srgbClr val="000000"/>
                </a:solidFill>
                <a:latin typeface="+mj-lt"/>
                <a:ea typeface="+mn-ea"/>
                <a:cs typeface="Arial" pitchFamily="34" charset="0"/>
              </a:defRPr>
            </a:lvl1pPr>
            <a:lvl2pPr marL="742950" indent="-285750" algn="l" rtl="0" eaLnBrk="0" fontAlgn="base" hangingPunct="0">
              <a:spcBef>
                <a:spcPct val="20000"/>
              </a:spcBef>
              <a:spcAft>
                <a:spcPct val="0"/>
              </a:spcAft>
              <a:buFont typeface="Arial" charset="0"/>
              <a:buChar char="–"/>
              <a:defRPr sz="2600" kern="1200">
                <a:solidFill>
                  <a:srgbClr val="000000"/>
                </a:solidFill>
                <a:latin typeface="+mj-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mj-lt"/>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mj-lt"/>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defRPr/>
            </a:pPr>
            <a:r>
              <a:rPr lang="en-US" altLang="en-US" dirty="0" err="1" smtClean="0">
                <a:cs typeface="Arial" charset="0"/>
              </a:rPr>
              <a:t>Syndax</a:t>
            </a:r>
            <a:r>
              <a:rPr lang="en-US" altLang="en-US" dirty="0" smtClean="0">
                <a:cs typeface="Arial" charset="0"/>
              </a:rPr>
              <a:t>, </a:t>
            </a:r>
            <a:r>
              <a:rPr lang="en-US" altLang="en-US" dirty="0" err="1" smtClean="0">
                <a:cs typeface="Arial" charset="0"/>
              </a:rPr>
              <a:t>Equillium</a:t>
            </a:r>
            <a:r>
              <a:rPr lang="en-US" altLang="en-US" dirty="0" smtClean="0">
                <a:cs typeface="Arial" charset="0"/>
              </a:rPr>
              <a:t> </a:t>
            </a:r>
            <a:r>
              <a:rPr lang="en-US" altLang="en-US" dirty="0">
                <a:cs typeface="Arial" charset="0"/>
              </a:rPr>
              <a:t>Advisory Board</a:t>
            </a:r>
          </a:p>
        </p:txBody>
      </p:sp>
      <p:sp>
        <p:nvSpPr>
          <p:cNvPr id="11" name="Footer Placeholder 4">
            <a:extLst>
              <a:ext uri="{FF2B5EF4-FFF2-40B4-BE49-F238E27FC236}">
                <a16:creationId xmlns:a16="http://schemas.microsoft.com/office/drawing/2014/main" xmlns="" id="{89A98D76-1530-4196-841F-D12179253AF1}"/>
              </a:ext>
            </a:extLst>
          </p:cNvPr>
          <p:cNvSpPr>
            <a:spLocks noGrp="1"/>
          </p:cNvSpPr>
          <p:nvPr>
            <p:ph type="ftr" sz="quarter" idx="11"/>
          </p:nvPr>
        </p:nvSpPr>
        <p:spPr>
          <a:xfrm>
            <a:off x="4165600" y="6356351"/>
            <a:ext cx="6705600" cy="365125"/>
          </a:xfrm>
        </p:spPr>
        <p:txBody>
          <a:bodyPr/>
          <a:lstStyle/>
          <a:p>
            <a:endParaRPr lang="en-US" dirty="0"/>
          </a:p>
        </p:txBody>
      </p:sp>
      <p:sp>
        <p:nvSpPr>
          <p:cNvPr id="12" name="Slide Number Placeholder 3">
            <a:extLst>
              <a:ext uri="{FF2B5EF4-FFF2-40B4-BE49-F238E27FC236}">
                <a16:creationId xmlns:a16="http://schemas.microsoft.com/office/drawing/2014/main" xmlns="" id="{6186F4C8-FC28-4029-B45A-18D37279C390}"/>
              </a:ext>
            </a:extLst>
          </p:cNvPr>
          <p:cNvSpPr>
            <a:spLocks noGrp="1"/>
          </p:cNvSpPr>
          <p:nvPr>
            <p:ph type="sldNum" sz="quarter" idx="12"/>
          </p:nvPr>
        </p:nvSpPr>
        <p:spPr>
          <a:xfrm>
            <a:off x="10972800" y="6356351"/>
            <a:ext cx="609600" cy="365125"/>
          </a:xfrm>
        </p:spPr>
        <p:txBody>
          <a:bodyPr/>
          <a:lstStyle/>
          <a:p>
            <a:fld id="{23A446DA-D2FC-491E-A26B-6B2D41D55751}" type="slidenum">
              <a:rPr lang="en-US" smtClean="0"/>
              <a:pPr/>
              <a:t>2</a:t>
            </a:fld>
            <a:endParaRPr lang="en-US" dirty="0"/>
          </a:p>
        </p:txBody>
      </p:sp>
    </p:spTree>
    <p:extLst>
      <p:ext uri="{BB962C8B-B14F-4D97-AF65-F5344CB8AC3E}">
        <p14:creationId xmlns:p14="http://schemas.microsoft.com/office/powerpoint/2010/main" val="201430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Members</a:t>
            </a:r>
          </a:p>
        </p:txBody>
      </p:sp>
      <p:sp>
        <p:nvSpPr>
          <p:cNvPr id="3" name="Content Placeholder 2"/>
          <p:cNvSpPr>
            <a:spLocks noGrp="1"/>
          </p:cNvSpPr>
          <p:nvPr>
            <p:ph idx="1"/>
          </p:nvPr>
        </p:nvSpPr>
        <p:spPr/>
        <p:txBody>
          <a:bodyPr/>
          <a:lstStyle/>
          <a:p>
            <a:endParaRPr lang="en-US" dirty="0"/>
          </a:p>
          <a:p>
            <a:pPr lvl="2"/>
            <a:endParaRPr lang="en-US" dirty="0"/>
          </a:p>
          <a:p>
            <a:pPr lvl="1"/>
            <a:endParaRPr lang="en-US" dirty="0"/>
          </a:p>
        </p:txBody>
      </p:sp>
      <p:sp>
        <p:nvSpPr>
          <p:cNvPr id="5" name="Footer Placeholder 4"/>
          <p:cNvSpPr>
            <a:spLocks noGrp="1"/>
          </p:cNvSpPr>
          <p:nvPr>
            <p:ph type="ftr" sz="quarter" idx="11"/>
          </p:nvPr>
        </p:nvSpPr>
        <p:spPr>
          <a:xfrm>
            <a:off x="2959100" y="6232526"/>
            <a:ext cx="8204200" cy="625474"/>
          </a:xfrm>
        </p:spPr>
        <p:txBody>
          <a:bodyPr/>
          <a:lstStyle/>
          <a:p>
            <a:r>
              <a:rPr lang="en-US" sz="1100" dirty="0"/>
              <a:t>Support provided by grants #U10HL069294 and #U24HL138660 to the Blood and Marrow Transplant Clinical Trials Network from the National Heart, Lung, and Blood Institute and the National Cancer Institute. The content is solely the responsibility of the authors and does not necessarily represent the official views of the National Institutes of Health. </a:t>
            </a:r>
          </a:p>
        </p:txBody>
      </p:sp>
      <p:sp>
        <p:nvSpPr>
          <p:cNvPr id="4" name="Slide Number Placeholder 3"/>
          <p:cNvSpPr>
            <a:spLocks noGrp="1"/>
          </p:cNvSpPr>
          <p:nvPr>
            <p:ph type="sldNum" sz="quarter" idx="12"/>
          </p:nvPr>
        </p:nvSpPr>
        <p:spPr/>
        <p:txBody>
          <a:bodyPr/>
          <a:lstStyle/>
          <a:p>
            <a:fld id="{23A446DA-D2FC-491E-A26B-6B2D41D55751}"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12133781"/>
              </p:ext>
            </p:extLst>
          </p:nvPr>
        </p:nvGraphicFramePr>
        <p:xfrm>
          <a:off x="1595761" y="1371601"/>
          <a:ext cx="9148439" cy="4838704"/>
        </p:xfrm>
        <a:graphic>
          <a:graphicData uri="http://schemas.openxmlformats.org/drawingml/2006/table">
            <a:tbl>
              <a:tblPr firstRow="1" bandRow="1">
                <a:tableStyleId>{5C22544A-7EE6-4342-B048-85BDC9FD1C3A}</a:tableStyleId>
              </a:tblPr>
              <a:tblGrid>
                <a:gridCol w="4576439">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372208">
                <a:tc>
                  <a:txBody>
                    <a:bodyPr/>
                    <a:lstStyle/>
                    <a:p>
                      <a:pPr>
                        <a:spcBef>
                          <a:spcPts val="0"/>
                        </a:spcBef>
                      </a:pPr>
                      <a:r>
                        <a:rPr lang="en-US" sz="1800" dirty="0">
                          <a:latin typeface="Calibri" panose="020F0502020204030204" pitchFamily="34" charset="0"/>
                          <a:cs typeface="Calibri" panose="020F0502020204030204" pitchFamily="34" charset="0"/>
                        </a:rPr>
                        <a:t>Committee Member</a:t>
                      </a:r>
                    </a:p>
                  </a:txBody>
                  <a:tcPr/>
                </a:tc>
                <a:tc>
                  <a:txBody>
                    <a:bodyPr/>
                    <a:lstStyle/>
                    <a:p>
                      <a:pPr defTabSz="914400">
                        <a:spcBef>
                          <a:spcPts val="0"/>
                        </a:spcBef>
                      </a:pPr>
                      <a:r>
                        <a:rPr lang="en-US" sz="1800" dirty="0">
                          <a:latin typeface="Calibri" panose="020F0502020204030204" pitchFamily="34" charset="0"/>
                          <a:cs typeface="Calibri" panose="020F0502020204030204" pitchFamily="34" charset="0"/>
                        </a:rPr>
                        <a:t>Center</a:t>
                      </a:r>
                    </a:p>
                  </a:txBody>
                  <a:tcPr/>
                </a:tc>
                <a:extLst>
                  <a:ext uri="{0D108BD9-81ED-4DB2-BD59-A6C34878D82A}">
                    <a16:rowId xmlns:a16="http://schemas.microsoft.com/office/drawing/2014/main" xmlns="" val="10000"/>
                  </a:ext>
                </a:extLst>
              </a:tr>
              <a:tr h="372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Calibri" panose="020F0502020204030204" pitchFamily="34" charset="0"/>
                          <a:cs typeface="Calibri" panose="020F0502020204030204" pitchFamily="34" charset="0"/>
                        </a:rPr>
                        <a:t>Betty Hamilton,</a:t>
                      </a:r>
                      <a:r>
                        <a:rPr lang="en-US" sz="1800" baseline="0" dirty="0">
                          <a:solidFill>
                            <a:schemeClr val="tx1"/>
                          </a:solidFill>
                          <a:latin typeface="Calibri" panose="020F0502020204030204" pitchFamily="34" charset="0"/>
                          <a:cs typeface="Calibri" panose="020F0502020204030204" pitchFamily="34" charset="0"/>
                        </a:rPr>
                        <a:t> MD, Chair</a:t>
                      </a:r>
                      <a:endParaRPr lang="en-US" sz="1800" dirty="0">
                        <a:solidFill>
                          <a:schemeClr val="tx1"/>
                        </a:solidFill>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Cleveland Clinic</a:t>
                      </a:r>
                    </a:p>
                  </a:txBody>
                  <a:tcPr/>
                </a:tc>
                <a:extLst>
                  <a:ext uri="{0D108BD9-81ED-4DB2-BD59-A6C34878D82A}">
                    <a16:rowId xmlns:a16="http://schemas.microsoft.com/office/drawing/2014/main" xmlns="" val="10001"/>
                  </a:ext>
                </a:extLst>
              </a:tr>
              <a:tr h="372208">
                <a:tc>
                  <a:txBody>
                    <a:bodyPr/>
                    <a:lstStyle/>
                    <a:p>
                      <a:pPr eaLnBrk="1" hangingPunct="1">
                        <a:spcBef>
                          <a:spcPts val="0"/>
                        </a:spcBef>
                        <a:buClrTx/>
                        <a:buFontTx/>
                        <a:buNone/>
                      </a:pPr>
                      <a:r>
                        <a:rPr lang="en-US" altLang="en-US" sz="1800" b="0" dirty="0" err="1">
                          <a:solidFill>
                            <a:schemeClr val="tx1"/>
                          </a:solidFill>
                          <a:latin typeface="Calibri" panose="020F0502020204030204" pitchFamily="34" charset="0"/>
                          <a:cs typeface="Calibri" panose="020F0502020204030204" pitchFamily="34" charset="0"/>
                        </a:rPr>
                        <a:t>Bronwen</a:t>
                      </a:r>
                      <a:r>
                        <a:rPr lang="en-US" altLang="en-US" sz="1800" b="0" baseline="0" dirty="0">
                          <a:solidFill>
                            <a:schemeClr val="tx1"/>
                          </a:solidFill>
                          <a:latin typeface="Calibri" panose="020F0502020204030204" pitchFamily="34" charset="0"/>
                          <a:cs typeface="Calibri" panose="020F0502020204030204" pitchFamily="34" charset="0"/>
                        </a:rPr>
                        <a:t> Shaw, MD, DCC Liaison</a:t>
                      </a:r>
                      <a:endParaRPr lang="en-US" altLang="en-US" sz="18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Medical College of Wisconsin</a:t>
                      </a:r>
                    </a:p>
                  </a:txBody>
                  <a:tcPr/>
                </a:tc>
                <a:extLst>
                  <a:ext uri="{0D108BD9-81ED-4DB2-BD59-A6C34878D82A}">
                    <a16:rowId xmlns:a16="http://schemas.microsoft.com/office/drawing/2014/main" xmlns="" val="10002"/>
                  </a:ext>
                </a:extLst>
              </a:tr>
              <a:tr h="372208">
                <a:tc>
                  <a:txBody>
                    <a:bodyPr/>
                    <a:lstStyle/>
                    <a:p>
                      <a:pPr eaLnBrk="1" hangingPunct="1">
                        <a:spcBef>
                          <a:spcPts val="0"/>
                        </a:spcBef>
                        <a:buClrTx/>
                        <a:buFontTx/>
                        <a:buNone/>
                      </a:pPr>
                      <a:r>
                        <a:rPr lang="en-US" altLang="en-US" sz="1800" b="0" dirty="0">
                          <a:solidFill>
                            <a:schemeClr val="tx1"/>
                          </a:solidFill>
                          <a:latin typeface="Calibri" panose="020F0502020204030204" pitchFamily="34" charset="0"/>
                          <a:cs typeface="Calibri" panose="020F0502020204030204" pitchFamily="34" charset="0"/>
                        </a:rPr>
                        <a:t>Saro Armenian, DO,</a:t>
                      </a:r>
                      <a:r>
                        <a:rPr lang="en-US" altLang="en-US" sz="1800" b="0" baseline="0" dirty="0">
                          <a:solidFill>
                            <a:schemeClr val="tx1"/>
                          </a:solidFill>
                          <a:latin typeface="Calibri" panose="020F0502020204030204" pitchFamily="34" charset="0"/>
                          <a:cs typeface="Calibri" panose="020F0502020204030204" pitchFamily="34" charset="0"/>
                        </a:rPr>
                        <a:t> MPH</a:t>
                      </a:r>
                      <a:endParaRPr lang="en-US" altLang="en-US" sz="18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City of Hope</a:t>
                      </a:r>
                    </a:p>
                  </a:txBody>
                  <a:tcPr/>
                </a:tc>
                <a:extLst>
                  <a:ext uri="{0D108BD9-81ED-4DB2-BD59-A6C34878D82A}">
                    <a16:rowId xmlns:a16="http://schemas.microsoft.com/office/drawing/2014/main" xmlns="" val="10003"/>
                  </a:ext>
                </a:extLst>
              </a:tr>
              <a:tr h="372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Calibri" panose="020F0502020204030204" pitchFamily="34" charset="0"/>
                          <a:cs typeface="Calibri" panose="020F0502020204030204" pitchFamily="34" charset="0"/>
                        </a:rPr>
                        <a:t>David Buchbinder, MD</a:t>
                      </a:r>
                    </a:p>
                  </a:txBody>
                  <a:tcPr/>
                </a:tc>
                <a:tc>
                  <a:txBody>
                    <a:bodyPr/>
                    <a:lstStyle/>
                    <a:p>
                      <a:r>
                        <a:rPr lang="en-US" sz="1800" dirty="0">
                          <a:latin typeface="Calibri" panose="020F0502020204030204" pitchFamily="34" charset="0"/>
                          <a:cs typeface="Calibri" panose="020F0502020204030204" pitchFamily="34" charset="0"/>
                        </a:rPr>
                        <a:t>Children’s Hospital of Orange County</a:t>
                      </a:r>
                    </a:p>
                  </a:txBody>
                  <a:tcPr/>
                </a:tc>
                <a:extLst>
                  <a:ext uri="{0D108BD9-81ED-4DB2-BD59-A6C34878D82A}">
                    <a16:rowId xmlns:a16="http://schemas.microsoft.com/office/drawing/2014/main" xmlns="" val="2031999416"/>
                  </a:ext>
                </a:extLst>
              </a:tr>
              <a:tr h="372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err="1">
                          <a:solidFill>
                            <a:schemeClr val="tx1"/>
                          </a:solidFill>
                          <a:latin typeface="Calibri" panose="020F0502020204030204" pitchFamily="34" charset="0"/>
                          <a:cs typeface="Calibri" panose="020F0502020204030204" pitchFamily="34" charset="0"/>
                        </a:rPr>
                        <a:t>Areej</a:t>
                      </a:r>
                      <a:r>
                        <a:rPr lang="en-US" altLang="en-US" sz="1800" b="0" dirty="0">
                          <a:solidFill>
                            <a:schemeClr val="tx1"/>
                          </a:solidFill>
                          <a:latin typeface="Calibri" panose="020F0502020204030204" pitchFamily="34" charset="0"/>
                          <a:cs typeface="Calibri" panose="020F0502020204030204" pitchFamily="34" charset="0"/>
                        </a:rPr>
                        <a:t> El-Jawahri,</a:t>
                      </a:r>
                      <a:r>
                        <a:rPr lang="en-US" altLang="en-US" sz="1800" b="0" baseline="0" dirty="0">
                          <a:solidFill>
                            <a:schemeClr val="tx1"/>
                          </a:solidFill>
                          <a:latin typeface="Calibri" panose="020F0502020204030204" pitchFamily="34" charset="0"/>
                          <a:cs typeface="Calibri" panose="020F0502020204030204" pitchFamily="34" charset="0"/>
                        </a:rPr>
                        <a:t> MD</a:t>
                      </a:r>
                      <a:endParaRPr lang="en-US" altLang="en-US" sz="18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Massachusetts General Hospital</a:t>
                      </a:r>
                    </a:p>
                  </a:txBody>
                  <a:tcPr/>
                </a:tc>
                <a:extLst>
                  <a:ext uri="{0D108BD9-81ED-4DB2-BD59-A6C34878D82A}">
                    <a16:rowId xmlns:a16="http://schemas.microsoft.com/office/drawing/2014/main" xmlns="" val="2181327332"/>
                  </a:ext>
                </a:extLst>
              </a:tr>
              <a:tr h="372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Calibri" panose="020F0502020204030204" pitchFamily="34" charset="0"/>
                          <a:cs typeface="Calibri" panose="020F0502020204030204" pitchFamily="34" charset="0"/>
                        </a:rPr>
                        <a:t>Robert</a:t>
                      </a:r>
                      <a:r>
                        <a:rPr lang="en-US" altLang="en-US" sz="1800" b="0" baseline="0" dirty="0">
                          <a:solidFill>
                            <a:schemeClr val="tx1"/>
                          </a:solidFill>
                          <a:latin typeface="Calibri" panose="020F0502020204030204" pitchFamily="34" charset="0"/>
                          <a:cs typeface="Calibri" panose="020F0502020204030204" pitchFamily="34" charset="0"/>
                        </a:rPr>
                        <a:t> Hayashi, MD</a:t>
                      </a:r>
                      <a:endParaRPr lang="en-US" altLang="en-US" sz="18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Washington</a:t>
                      </a:r>
                      <a:r>
                        <a:rPr lang="en-US" sz="1800" baseline="0" dirty="0">
                          <a:latin typeface="Calibri" panose="020F0502020204030204" pitchFamily="34" charset="0"/>
                          <a:cs typeface="Calibri" panose="020F0502020204030204" pitchFamily="34" charset="0"/>
                        </a:rPr>
                        <a:t> University</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252499529"/>
                  </a:ext>
                </a:extLst>
              </a:tr>
              <a:tr h="372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Calibri" panose="020F0502020204030204" pitchFamily="34" charset="0"/>
                          <a:cs typeface="Calibri" panose="020F0502020204030204" pitchFamily="34" charset="0"/>
                        </a:rPr>
                        <a:t>Dianna Howard, MD</a:t>
                      </a:r>
                    </a:p>
                  </a:txBody>
                  <a:tcPr/>
                </a:tc>
                <a:tc>
                  <a:txBody>
                    <a:bodyPr/>
                    <a:lstStyle/>
                    <a:p>
                      <a:r>
                        <a:rPr lang="en-US" sz="1800" dirty="0">
                          <a:latin typeface="Calibri" panose="020F0502020204030204" pitchFamily="34" charset="0"/>
                          <a:cs typeface="Calibri" panose="020F0502020204030204" pitchFamily="34" charset="0"/>
                        </a:rPr>
                        <a:t>Wake Forest</a:t>
                      </a:r>
                    </a:p>
                  </a:txBody>
                  <a:tcPr/>
                </a:tc>
                <a:extLst>
                  <a:ext uri="{0D108BD9-81ED-4DB2-BD59-A6C34878D82A}">
                    <a16:rowId xmlns:a16="http://schemas.microsoft.com/office/drawing/2014/main" xmlns="" val="10007"/>
                  </a:ext>
                </a:extLst>
              </a:tr>
              <a:tr h="372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Calibri" panose="020F0502020204030204" pitchFamily="34" charset="0"/>
                          <a:cs typeface="Calibri" panose="020F0502020204030204" pitchFamily="34" charset="0"/>
                        </a:rPr>
                        <a:t>Nandita Khera, MD MPH</a:t>
                      </a:r>
                    </a:p>
                  </a:txBody>
                  <a:tcPr/>
                </a:tc>
                <a:tc>
                  <a:txBody>
                    <a:bodyPr/>
                    <a:lstStyle/>
                    <a:p>
                      <a:r>
                        <a:rPr lang="en-US" sz="1800" dirty="0">
                          <a:latin typeface="Calibri" panose="020F0502020204030204" pitchFamily="34" charset="0"/>
                          <a:cs typeface="Calibri" panose="020F0502020204030204" pitchFamily="34" charset="0"/>
                        </a:rPr>
                        <a:t>Mayo Clinic-</a:t>
                      </a:r>
                      <a:r>
                        <a:rPr lang="en-US" sz="1800" baseline="0" dirty="0">
                          <a:latin typeface="Calibri" panose="020F0502020204030204" pitchFamily="34" charset="0"/>
                          <a:cs typeface="Calibri" panose="020F0502020204030204" pitchFamily="34" charset="0"/>
                        </a:rPr>
                        <a:t> Arizona</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0008"/>
                  </a:ext>
                </a:extLst>
              </a:tr>
              <a:tr h="372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Calibri" panose="020F0502020204030204" pitchFamily="34" charset="0"/>
                          <a:cs typeface="Calibri" panose="020F0502020204030204" pitchFamily="34" charset="0"/>
                        </a:rPr>
                        <a:t>Catherine Lee, MD</a:t>
                      </a:r>
                    </a:p>
                  </a:txBody>
                  <a:tcPr/>
                </a:tc>
                <a:tc>
                  <a:txBody>
                    <a:bodyPr/>
                    <a:lstStyle/>
                    <a:p>
                      <a:r>
                        <a:rPr lang="en-US" sz="1800" dirty="0">
                          <a:latin typeface="Calibri" panose="020F0502020204030204" pitchFamily="34" charset="0"/>
                          <a:cs typeface="Calibri" panose="020F0502020204030204" pitchFamily="34" charset="0"/>
                        </a:rPr>
                        <a:t>University of Utah</a:t>
                      </a:r>
                    </a:p>
                  </a:txBody>
                  <a:tcPr/>
                </a:tc>
                <a:extLst>
                  <a:ext uri="{0D108BD9-81ED-4DB2-BD59-A6C34878D82A}">
                    <a16:rowId xmlns:a16="http://schemas.microsoft.com/office/drawing/2014/main" xmlns="" val="10009"/>
                  </a:ext>
                </a:extLst>
              </a:tr>
              <a:tr h="372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Calibri" panose="020F0502020204030204" pitchFamily="34" charset="0"/>
                          <a:cs typeface="Calibri" panose="020F0502020204030204" pitchFamily="34" charset="0"/>
                        </a:rPr>
                        <a:t>Stephanie Lee, MD MPH</a:t>
                      </a:r>
                    </a:p>
                  </a:txBody>
                  <a:tcPr/>
                </a:tc>
                <a:tc>
                  <a:txBody>
                    <a:bodyPr/>
                    <a:lstStyle/>
                    <a:p>
                      <a:r>
                        <a:rPr lang="en-US" sz="1800" dirty="0">
                          <a:latin typeface="Calibri" panose="020F0502020204030204" pitchFamily="34" charset="0"/>
                          <a:cs typeface="Calibri" panose="020F0502020204030204" pitchFamily="34" charset="0"/>
                        </a:rPr>
                        <a:t>Fred Hutchinson Cancer Research Center</a:t>
                      </a:r>
                    </a:p>
                  </a:txBody>
                  <a:tcPr/>
                </a:tc>
                <a:extLst>
                  <a:ext uri="{0D108BD9-81ED-4DB2-BD59-A6C34878D82A}">
                    <a16:rowId xmlns:a16="http://schemas.microsoft.com/office/drawing/2014/main" xmlns="" val="10010"/>
                  </a:ext>
                </a:extLst>
              </a:tr>
              <a:tr h="372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err="1">
                          <a:solidFill>
                            <a:schemeClr val="tx1"/>
                          </a:solidFill>
                          <a:latin typeface="Calibri" panose="020F0502020204030204" pitchFamily="34" charset="0"/>
                          <a:cs typeface="Calibri" panose="020F0502020204030204" pitchFamily="34" charset="0"/>
                        </a:rPr>
                        <a:t>Gunjan</a:t>
                      </a:r>
                      <a:r>
                        <a:rPr lang="en-US" altLang="en-US" sz="1800" b="0" dirty="0">
                          <a:solidFill>
                            <a:schemeClr val="tx1"/>
                          </a:solidFill>
                          <a:latin typeface="Calibri" panose="020F0502020204030204" pitchFamily="34" charset="0"/>
                          <a:cs typeface="Calibri" panose="020F0502020204030204" pitchFamily="34" charset="0"/>
                        </a:rPr>
                        <a:t> Shah, MD</a:t>
                      </a:r>
                    </a:p>
                  </a:txBody>
                  <a:tcPr/>
                </a:tc>
                <a:tc>
                  <a:txBody>
                    <a:bodyPr/>
                    <a:lstStyle/>
                    <a:p>
                      <a:r>
                        <a:rPr lang="en-US" sz="1800" dirty="0">
                          <a:latin typeface="Calibri" panose="020F0502020204030204" pitchFamily="34" charset="0"/>
                          <a:cs typeface="Calibri" panose="020F0502020204030204" pitchFamily="34" charset="0"/>
                        </a:rPr>
                        <a:t>Memorial Sloan</a:t>
                      </a:r>
                      <a:r>
                        <a:rPr lang="en-US" sz="1800" baseline="0" dirty="0">
                          <a:latin typeface="Calibri" panose="020F0502020204030204" pitchFamily="34" charset="0"/>
                          <a:cs typeface="Calibri" panose="020F0502020204030204" pitchFamily="34" charset="0"/>
                        </a:rPr>
                        <a:t> Kettering Cancer Center</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0011"/>
                  </a:ext>
                </a:extLst>
              </a:tr>
              <a:tr h="372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Calibri" panose="020F0502020204030204" pitchFamily="34" charset="0"/>
                          <a:cs typeface="Calibri" panose="020F0502020204030204" pitchFamily="34" charset="0"/>
                        </a:rPr>
                        <a:t>Jennifer Knight</a:t>
                      </a:r>
                      <a:r>
                        <a:rPr lang="en-US" altLang="en-US" sz="1800" b="0" baseline="0" dirty="0">
                          <a:solidFill>
                            <a:schemeClr val="tx1"/>
                          </a:solidFill>
                          <a:latin typeface="Calibri" panose="020F0502020204030204" pitchFamily="34" charset="0"/>
                          <a:cs typeface="Calibri" panose="020F0502020204030204" pitchFamily="34" charset="0"/>
                        </a:rPr>
                        <a:t>, MD MS, Ad Hoc member</a:t>
                      </a:r>
                      <a:endParaRPr lang="en-US" altLang="en-US" sz="18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800" dirty="0">
                          <a:latin typeface="Calibri" panose="020F0502020204030204" pitchFamily="34" charset="0"/>
                          <a:cs typeface="Calibri" panose="020F0502020204030204" pitchFamily="34" charset="0"/>
                        </a:rPr>
                        <a:t>Medical College</a:t>
                      </a:r>
                      <a:r>
                        <a:rPr lang="en-US" sz="1800" baseline="0" dirty="0">
                          <a:latin typeface="Calibri" panose="020F0502020204030204" pitchFamily="34" charset="0"/>
                          <a:cs typeface="Calibri" panose="020F0502020204030204" pitchFamily="34" charset="0"/>
                        </a:rPr>
                        <a:t> of Wisconsin</a:t>
                      </a:r>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0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Study Concepts</a:t>
            </a:r>
          </a:p>
        </p:txBody>
      </p:sp>
      <p:sp>
        <p:nvSpPr>
          <p:cNvPr id="3" name="Content Placeholder 2"/>
          <p:cNvSpPr>
            <a:spLocks noGrp="1"/>
          </p:cNvSpPr>
          <p:nvPr>
            <p:ph idx="1"/>
          </p:nvPr>
        </p:nvSpPr>
        <p:spPr/>
        <p:txBody>
          <a:bodyPr>
            <a:normAutofit/>
          </a:bodyPr>
          <a:lstStyle/>
          <a:p>
            <a:r>
              <a:rPr lang="en-US" dirty="0"/>
              <a:t>Strategy 1: Propranolol in Autologous HCT</a:t>
            </a:r>
          </a:p>
          <a:p>
            <a:endParaRPr lang="en-US" dirty="0"/>
          </a:p>
          <a:p>
            <a:r>
              <a:rPr lang="en-US" dirty="0"/>
              <a:t>Strategy 2: Improving </a:t>
            </a:r>
            <a:r>
              <a:rPr lang="en-US" dirty="0" smtClean="0"/>
              <a:t>survivor screening </a:t>
            </a:r>
            <a:r>
              <a:rPr lang="en-US" dirty="0"/>
              <a:t>and preventive care</a:t>
            </a:r>
          </a:p>
          <a:p>
            <a:endParaRPr lang="en-US" dirty="0"/>
          </a:p>
          <a:p>
            <a:r>
              <a:rPr lang="en-US" dirty="0"/>
              <a:t>Strategy 3: PRO Collection </a:t>
            </a:r>
          </a:p>
          <a:p>
            <a:pPr lvl="1"/>
            <a:r>
              <a:rPr lang="en-US" i="1" dirty="0"/>
              <a:t>Identified as a priority and ongoing effort</a:t>
            </a:r>
          </a:p>
          <a:p>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4</a:t>
            </a:fld>
            <a:endParaRPr lang="en-US" dirty="0"/>
          </a:p>
        </p:txBody>
      </p:sp>
    </p:spTree>
    <p:extLst>
      <p:ext uri="{BB962C8B-B14F-4D97-AF65-F5344CB8AC3E}">
        <p14:creationId xmlns:p14="http://schemas.microsoft.com/office/powerpoint/2010/main" val="225689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Study Concepts</a:t>
            </a:r>
          </a:p>
        </p:txBody>
      </p:sp>
      <p:sp>
        <p:nvSpPr>
          <p:cNvPr id="3" name="Content Placeholder 2"/>
          <p:cNvSpPr>
            <a:spLocks noGrp="1"/>
          </p:cNvSpPr>
          <p:nvPr>
            <p:ph idx="1"/>
          </p:nvPr>
        </p:nvSpPr>
        <p:spPr/>
        <p:txBody>
          <a:bodyPr>
            <a:normAutofit/>
          </a:bodyPr>
          <a:lstStyle/>
          <a:p>
            <a:r>
              <a:rPr lang="en-US" b="1" u="sng" dirty="0"/>
              <a:t>Strategy 1: Propranolol in Autologous HCT</a:t>
            </a:r>
          </a:p>
          <a:p>
            <a:pPr marL="457200" lvl="1" indent="0">
              <a:buNone/>
            </a:pPr>
            <a:r>
              <a:rPr lang="en-US" b="1" i="1" dirty="0"/>
              <a:t>Reducing distress-related biology and improving clinical outcomes using propranolol in patients undergoing autologous HCT</a:t>
            </a:r>
          </a:p>
          <a:p>
            <a:pPr marL="457200" lvl="1" indent="0">
              <a:buNone/>
            </a:pPr>
            <a:endParaRPr lang="en-US" dirty="0"/>
          </a:p>
          <a:p>
            <a:r>
              <a:rPr lang="en-US" dirty="0"/>
              <a:t>Strategy 2: Improving </a:t>
            </a:r>
            <a:r>
              <a:rPr lang="en-US" dirty="0" smtClean="0"/>
              <a:t>survivor screening </a:t>
            </a:r>
            <a:r>
              <a:rPr lang="en-US" dirty="0"/>
              <a:t>and preventive care</a:t>
            </a:r>
          </a:p>
          <a:p>
            <a:endParaRPr lang="en-US" dirty="0"/>
          </a:p>
          <a:p>
            <a:r>
              <a:rPr lang="en-US" dirty="0"/>
              <a:t>Strategy 3: PRO Collection </a:t>
            </a:r>
          </a:p>
          <a:p>
            <a:pPr lvl="1"/>
            <a:r>
              <a:rPr lang="en-US" i="1" dirty="0"/>
              <a:t>Identified as a priority and ongoing effort</a:t>
            </a:r>
            <a:endParaRPr lang="en-US" i="1" dirty="0">
              <a:solidFill>
                <a:srgbClr val="000000"/>
              </a:solidFill>
            </a:endParaRPr>
          </a:p>
          <a:p>
            <a:pPr lvl="3"/>
            <a:endParaRPr lang="en-US" dirty="0"/>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5</a:t>
            </a:fld>
            <a:endParaRPr lang="en-US" dirty="0"/>
          </a:p>
        </p:txBody>
      </p:sp>
    </p:spTree>
    <p:extLst>
      <p:ext uri="{BB962C8B-B14F-4D97-AF65-F5344CB8AC3E}">
        <p14:creationId xmlns:p14="http://schemas.microsoft.com/office/powerpoint/2010/main" val="1385493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Propranolol in Autologous HCT: </a:t>
            </a:r>
            <a:r>
              <a:rPr lang="en-US" b="1" dirty="0"/>
              <a:t>Hypothesis</a:t>
            </a:r>
          </a:p>
        </p:txBody>
      </p:sp>
      <p:sp>
        <p:nvSpPr>
          <p:cNvPr id="3" name="Content Placeholder 2"/>
          <p:cNvSpPr>
            <a:spLocks noGrp="1"/>
          </p:cNvSpPr>
          <p:nvPr>
            <p:ph idx="1"/>
          </p:nvPr>
        </p:nvSpPr>
        <p:spPr/>
        <p:txBody>
          <a:bodyPr>
            <a:normAutofit/>
          </a:bodyPr>
          <a:lstStyle/>
          <a:p>
            <a:pPr marL="457200" lvl="1" indent="0">
              <a:buNone/>
            </a:pPr>
            <a:endParaRPr lang="en-US" dirty="0"/>
          </a:p>
          <a:p>
            <a:pPr marL="457200" lvl="1" indent="0">
              <a:buNone/>
            </a:pPr>
            <a:endParaRPr lang="en-US" dirty="0"/>
          </a:p>
          <a:p>
            <a:pPr marL="457200" lvl="1" indent="0">
              <a:buNone/>
            </a:pPr>
            <a:r>
              <a:rPr lang="en-US" dirty="0"/>
              <a:t>Beta-blocker administration will decrease distress-related biomarkers and increase days alive out of the hospital in the first 100 days following autologous HCT. </a:t>
            </a:r>
          </a:p>
        </p:txBody>
      </p:sp>
      <p:sp>
        <p:nvSpPr>
          <p:cNvPr id="4" name="Slide Number Placeholder 3"/>
          <p:cNvSpPr>
            <a:spLocks noGrp="1"/>
          </p:cNvSpPr>
          <p:nvPr>
            <p:ph type="sldNum" sz="quarter" idx="12"/>
          </p:nvPr>
        </p:nvSpPr>
        <p:spPr/>
        <p:txBody>
          <a:bodyPr/>
          <a:lstStyle/>
          <a:p>
            <a:fld id="{23A446DA-D2FC-491E-A26B-6B2D41D55751}" type="slidenum">
              <a:rPr lang="en-US" smtClean="0"/>
              <a:pPr/>
              <a:t>6</a:t>
            </a:fld>
            <a:endParaRPr lang="en-US" dirty="0"/>
          </a:p>
        </p:txBody>
      </p:sp>
    </p:spTree>
    <p:extLst>
      <p:ext uri="{BB962C8B-B14F-4D97-AF65-F5344CB8AC3E}">
        <p14:creationId xmlns:p14="http://schemas.microsoft.com/office/powerpoint/2010/main" val="1547313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&amp; Significance</a:t>
            </a:r>
          </a:p>
        </p:txBody>
      </p:sp>
      <p:sp>
        <p:nvSpPr>
          <p:cNvPr id="3" name="Content Placeholder 2"/>
          <p:cNvSpPr>
            <a:spLocks noGrp="1"/>
          </p:cNvSpPr>
          <p:nvPr>
            <p:ph idx="1"/>
          </p:nvPr>
        </p:nvSpPr>
        <p:spPr/>
        <p:txBody>
          <a:bodyPr>
            <a:normAutofit/>
          </a:bodyPr>
          <a:lstStyle/>
          <a:p>
            <a:pPr marL="914400" lvl="2"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7</a:t>
            </a:fld>
            <a:endParaRPr lang="en-US" dirty="0"/>
          </a:p>
        </p:txBody>
      </p:sp>
      <p:sp>
        <p:nvSpPr>
          <p:cNvPr id="9" name="Rounded Rectangle 8"/>
          <p:cNvSpPr/>
          <p:nvPr/>
        </p:nvSpPr>
        <p:spPr>
          <a:xfrm>
            <a:off x="381000" y="2389094"/>
            <a:ext cx="2971800" cy="29879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u="sng" dirty="0"/>
              <a:t>Psychosocial factors</a:t>
            </a:r>
          </a:p>
          <a:p>
            <a:pPr marL="285750" indent="-285750">
              <a:buFont typeface="Arial" panose="020B0604020202020204" pitchFamily="34" charset="0"/>
              <a:buChar char="•"/>
            </a:pPr>
            <a:r>
              <a:rPr lang="en-US" dirty="0"/>
              <a:t>Depression</a:t>
            </a:r>
          </a:p>
          <a:p>
            <a:pPr marL="285750" indent="-285750">
              <a:buFont typeface="Arial" panose="020B0604020202020204" pitchFamily="34" charset="0"/>
              <a:buChar char="•"/>
            </a:pPr>
            <a:r>
              <a:rPr lang="en-US" dirty="0"/>
              <a:t>Anxiety</a:t>
            </a:r>
          </a:p>
          <a:p>
            <a:pPr marL="285750" indent="-285750">
              <a:buFont typeface="Arial" panose="020B0604020202020204" pitchFamily="34" charset="0"/>
              <a:buChar char="•"/>
            </a:pPr>
            <a:r>
              <a:rPr lang="en-US" dirty="0"/>
              <a:t>Stress</a:t>
            </a:r>
          </a:p>
          <a:p>
            <a:pPr marL="285750" indent="-285750">
              <a:buFont typeface="Arial" panose="020B0604020202020204" pitchFamily="34" charset="0"/>
              <a:buChar char="•"/>
            </a:pPr>
            <a:r>
              <a:rPr lang="en-US" dirty="0"/>
              <a:t>Social support</a:t>
            </a:r>
          </a:p>
          <a:p>
            <a:pPr marL="285750" indent="-285750">
              <a:buFont typeface="Arial" panose="020B0604020202020204" pitchFamily="34" charset="0"/>
              <a:buChar char="•"/>
            </a:pPr>
            <a:r>
              <a:rPr lang="en-US" dirty="0"/>
              <a:t>Socioeconomic status</a:t>
            </a:r>
          </a:p>
          <a:p>
            <a:pPr marL="285750" indent="-285750">
              <a:buFont typeface="Arial" panose="020B0604020202020204" pitchFamily="34" charset="0"/>
              <a:buChar char="•"/>
            </a:pPr>
            <a:r>
              <a:rPr lang="en-US" dirty="0"/>
              <a:t>Positive effects (optimism/resilience)</a:t>
            </a:r>
          </a:p>
          <a:p>
            <a:pPr marL="285750" indent="-285750">
              <a:buFont typeface="Arial" panose="020B0604020202020204" pitchFamily="34" charset="0"/>
              <a:buChar char="•"/>
            </a:pPr>
            <a:r>
              <a:rPr lang="en-US" dirty="0"/>
              <a:t>Health behaviors</a:t>
            </a:r>
          </a:p>
        </p:txBody>
      </p:sp>
      <p:sp>
        <p:nvSpPr>
          <p:cNvPr id="10" name="Rounded Rectangle 9"/>
          <p:cNvSpPr/>
          <p:nvPr/>
        </p:nvSpPr>
        <p:spPr>
          <a:xfrm>
            <a:off x="4282888" y="3405627"/>
            <a:ext cx="33528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t>Neuroendocrine regulation</a:t>
            </a:r>
          </a:p>
          <a:p>
            <a:pPr marL="285750" indent="-285750">
              <a:buFont typeface="Arial" panose="020B0604020202020204" pitchFamily="34" charset="0"/>
              <a:buChar char="•"/>
            </a:pPr>
            <a:r>
              <a:rPr lang="en-US" dirty="0" err="1"/>
              <a:t>Catecholamines</a:t>
            </a:r>
            <a:endParaRPr lang="en-US" dirty="0"/>
          </a:p>
          <a:p>
            <a:pPr marL="285750" indent="-285750">
              <a:buFont typeface="Arial" panose="020B0604020202020204" pitchFamily="34" charset="0"/>
              <a:buChar char="•"/>
            </a:pPr>
            <a:r>
              <a:rPr lang="en-US" dirty="0"/>
              <a:t>Glucocorticoids </a:t>
            </a:r>
          </a:p>
          <a:p>
            <a:pPr marL="285750" indent="-285750">
              <a:buFont typeface="Arial" panose="020B0604020202020204" pitchFamily="34" charset="0"/>
              <a:buChar char="•"/>
            </a:pPr>
            <a:r>
              <a:rPr lang="en-US" dirty="0"/>
              <a:t>Hormones</a:t>
            </a:r>
          </a:p>
        </p:txBody>
      </p:sp>
      <p:sp>
        <p:nvSpPr>
          <p:cNvPr id="11" name="Rounded Rectangle 10"/>
          <p:cNvSpPr/>
          <p:nvPr/>
        </p:nvSpPr>
        <p:spPr>
          <a:xfrm>
            <a:off x="4397188" y="1534883"/>
            <a:ext cx="3124200" cy="1545453"/>
          </a:xfrm>
          <a:prstGeom prst="roundRect">
            <a:avLst/>
          </a:prstGeom>
          <a:solidFill>
            <a:srgbClr val="7C47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t>Biologic cancer risk factors</a:t>
            </a:r>
          </a:p>
          <a:p>
            <a:pPr marL="285750" indent="-285750">
              <a:buFont typeface="Arial" panose="020B0604020202020204" pitchFamily="34" charset="0"/>
              <a:buChar char="•"/>
            </a:pPr>
            <a:r>
              <a:rPr lang="en-US" sz="1400" dirty="0"/>
              <a:t>Genetics</a:t>
            </a:r>
          </a:p>
          <a:p>
            <a:pPr marL="285750" indent="-285750">
              <a:buFont typeface="Arial" panose="020B0604020202020204" pitchFamily="34" charset="0"/>
              <a:buChar char="•"/>
            </a:pPr>
            <a:r>
              <a:rPr lang="en-US" sz="1400" dirty="0"/>
              <a:t>Exposures</a:t>
            </a:r>
          </a:p>
          <a:p>
            <a:pPr marL="285750" indent="-285750">
              <a:buFont typeface="Arial" panose="020B0604020202020204" pitchFamily="34" charset="0"/>
              <a:buChar char="•"/>
            </a:pPr>
            <a:r>
              <a:rPr lang="en-US" sz="1400" dirty="0"/>
              <a:t>Aging</a:t>
            </a:r>
          </a:p>
          <a:p>
            <a:pPr marL="285750" indent="-285750">
              <a:buFont typeface="Arial" panose="020B0604020202020204" pitchFamily="34" charset="0"/>
              <a:buChar char="•"/>
            </a:pPr>
            <a:r>
              <a:rPr lang="en-US" sz="1400" dirty="0"/>
              <a:t>Co-morbid diseases</a:t>
            </a:r>
          </a:p>
          <a:p>
            <a:pPr marL="285750" indent="-285750">
              <a:buFont typeface="Arial" panose="020B0604020202020204" pitchFamily="34" charset="0"/>
              <a:buChar char="•"/>
            </a:pPr>
            <a:r>
              <a:rPr lang="en-US" sz="1400" dirty="0"/>
              <a:t>Infections</a:t>
            </a:r>
          </a:p>
        </p:txBody>
      </p:sp>
      <p:sp>
        <p:nvSpPr>
          <p:cNvPr id="12" name="Rounded Rectangle 11"/>
          <p:cNvSpPr/>
          <p:nvPr/>
        </p:nvSpPr>
        <p:spPr>
          <a:xfrm>
            <a:off x="4397188" y="5190563"/>
            <a:ext cx="3124200" cy="1371600"/>
          </a:xfrm>
          <a:prstGeom prst="roundRect">
            <a:avLst/>
          </a:prstGeom>
          <a:solidFill>
            <a:srgbClr val="7C47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t>Immune responses</a:t>
            </a:r>
          </a:p>
          <a:p>
            <a:pPr marL="285750" indent="-285750">
              <a:buFont typeface="Arial" panose="020B0604020202020204" pitchFamily="34" charset="0"/>
              <a:buChar char="•"/>
            </a:pPr>
            <a:r>
              <a:rPr lang="en-US" sz="1400" dirty="0"/>
              <a:t>Cellular and humoral </a:t>
            </a:r>
          </a:p>
          <a:p>
            <a:pPr marL="285750" indent="-285750">
              <a:buFont typeface="Arial" panose="020B0604020202020204" pitchFamily="34" charset="0"/>
              <a:buChar char="•"/>
            </a:pPr>
            <a:r>
              <a:rPr lang="en-US" sz="1400" dirty="0"/>
              <a:t>Cytokines</a:t>
            </a:r>
          </a:p>
          <a:p>
            <a:pPr marL="285750" indent="-285750">
              <a:buFont typeface="Arial" panose="020B0604020202020204" pitchFamily="34" charset="0"/>
              <a:buChar char="•"/>
            </a:pPr>
            <a:r>
              <a:rPr lang="en-US" sz="1400" dirty="0"/>
              <a:t>Cell recruitment, signaling, </a:t>
            </a:r>
            <a:r>
              <a:rPr lang="en-US" sz="1400" dirty="0" err="1"/>
              <a:t>chemokines</a:t>
            </a:r>
            <a:endParaRPr lang="en-US" sz="1400" dirty="0"/>
          </a:p>
        </p:txBody>
      </p:sp>
      <p:sp>
        <p:nvSpPr>
          <p:cNvPr id="13" name="Rounded Rectangle 12"/>
          <p:cNvSpPr/>
          <p:nvPr/>
        </p:nvSpPr>
        <p:spPr>
          <a:xfrm>
            <a:off x="8915400" y="2901040"/>
            <a:ext cx="2819400" cy="2286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u="sng" dirty="0"/>
              <a:t>Transplant outcomes</a:t>
            </a:r>
          </a:p>
          <a:p>
            <a:pPr marL="285750" indent="-285750">
              <a:buFont typeface="Arial" panose="020B0604020202020204" pitchFamily="34" charset="0"/>
              <a:buChar char="•"/>
            </a:pPr>
            <a:r>
              <a:rPr lang="en-US" dirty="0"/>
              <a:t>Disease relapse/progression</a:t>
            </a:r>
          </a:p>
          <a:p>
            <a:pPr marL="285750" indent="-285750">
              <a:buFont typeface="Arial" panose="020B0604020202020204" pitchFamily="34" charset="0"/>
              <a:buChar char="•"/>
            </a:pPr>
            <a:r>
              <a:rPr lang="en-US" dirty="0"/>
              <a:t>Non-relapse mortality</a:t>
            </a:r>
          </a:p>
          <a:p>
            <a:pPr marL="285750" indent="-285750">
              <a:buFont typeface="Arial" panose="020B0604020202020204" pitchFamily="34" charset="0"/>
              <a:buChar char="•"/>
            </a:pPr>
            <a:r>
              <a:rPr lang="en-US" dirty="0"/>
              <a:t>Overall survival</a:t>
            </a:r>
          </a:p>
        </p:txBody>
      </p:sp>
      <p:cxnSp>
        <p:nvCxnSpPr>
          <p:cNvPr id="15" name="Straight Arrow Connector 14"/>
          <p:cNvCxnSpPr/>
          <p:nvPr/>
        </p:nvCxnSpPr>
        <p:spPr>
          <a:xfrm>
            <a:off x="3429000" y="4044040"/>
            <a:ext cx="685800" cy="0"/>
          </a:xfrm>
          <a:prstGeom prst="straightConnector1">
            <a:avLst/>
          </a:prstGeom>
          <a:ln w="76200">
            <a:solidFill>
              <a:srgbClr val="6D6C6E"/>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0"/>
            <a:endCxn id="11" idx="2"/>
          </p:cNvCxnSpPr>
          <p:nvPr/>
        </p:nvCxnSpPr>
        <p:spPr>
          <a:xfrm flipV="1">
            <a:off x="5959288" y="3080336"/>
            <a:ext cx="0" cy="325291"/>
          </a:xfrm>
          <a:prstGeom prst="straightConnector1">
            <a:avLst/>
          </a:prstGeom>
          <a:ln w="57150">
            <a:solidFill>
              <a:srgbClr val="6D6C6E"/>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2"/>
            <a:endCxn id="12" idx="0"/>
          </p:cNvCxnSpPr>
          <p:nvPr/>
        </p:nvCxnSpPr>
        <p:spPr>
          <a:xfrm>
            <a:off x="5959288" y="4777227"/>
            <a:ext cx="0" cy="413336"/>
          </a:xfrm>
          <a:prstGeom prst="straightConnector1">
            <a:avLst/>
          </a:prstGeom>
          <a:ln w="57150">
            <a:solidFill>
              <a:srgbClr val="6D6C6E"/>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772400" y="4091427"/>
            <a:ext cx="990600" cy="0"/>
          </a:xfrm>
          <a:prstGeom prst="straightConnector1">
            <a:avLst/>
          </a:prstGeom>
          <a:ln w="76200">
            <a:solidFill>
              <a:srgbClr val="6D6C6E"/>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7780244" y="5187040"/>
            <a:ext cx="974912" cy="604155"/>
          </a:xfrm>
          <a:prstGeom prst="straightConnector1">
            <a:avLst/>
          </a:prstGeom>
          <a:ln w="57150">
            <a:solidFill>
              <a:srgbClr val="6D6C6E"/>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7654738" y="2259587"/>
            <a:ext cx="1127312" cy="641453"/>
          </a:xfrm>
          <a:prstGeom prst="straightConnector1">
            <a:avLst/>
          </a:prstGeom>
          <a:ln w="57150">
            <a:solidFill>
              <a:srgbClr val="6D6C6E"/>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239000" y="6546738"/>
            <a:ext cx="4128053" cy="261610"/>
          </a:xfrm>
          <a:prstGeom prst="rect">
            <a:avLst/>
          </a:prstGeom>
          <a:noFill/>
        </p:spPr>
        <p:txBody>
          <a:bodyPr wrap="square" rtlCol="0">
            <a:spAutoFit/>
          </a:bodyPr>
          <a:lstStyle/>
          <a:p>
            <a:r>
              <a:rPr lang="en-US" sz="1100" dirty="0"/>
              <a:t>Adapted from </a:t>
            </a:r>
            <a:r>
              <a:rPr lang="en-US" sz="1100" dirty="0" err="1"/>
              <a:t>Antoni</a:t>
            </a:r>
            <a:r>
              <a:rPr lang="en-US" sz="1100" dirty="0"/>
              <a:t> et al. </a:t>
            </a:r>
            <a:r>
              <a:rPr lang="en-US" sz="1100" i="1" dirty="0"/>
              <a:t>Nat Rev Cancer </a:t>
            </a:r>
            <a:r>
              <a:rPr lang="en-US" sz="1100" dirty="0"/>
              <a:t>2006; 6(3): 240-248</a:t>
            </a:r>
          </a:p>
        </p:txBody>
      </p:sp>
    </p:spTree>
    <p:extLst>
      <p:ext uri="{BB962C8B-B14F-4D97-AF65-F5344CB8AC3E}">
        <p14:creationId xmlns:p14="http://schemas.microsoft.com/office/powerpoint/2010/main" val="3416251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&amp; Significance</a:t>
            </a:r>
          </a:p>
        </p:txBody>
      </p:sp>
      <p:sp>
        <p:nvSpPr>
          <p:cNvPr id="3" name="Content Placeholder 2"/>
          <p:cNvSpPr>
            <a:spLocks noGrp="1"/>
          </p:cNvSpPr>
          <p:nvPr>
            <p:ph idx="1"/>
          </p:nvPr>
        </p:nvSpPr>
        <p:spPr/>
        <p:txBody>
          <a:bodyPr>
            <a:normAutofit/>
          </a:bodyPr>
          <a:lstStyle/>
          <a:p>
            <a:pPr marL="914400" lvl="2"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8</a:t>
            </a:fld>
            <a:endParaRPr lang="en-US" dirty="0"/>
          </a:p>
        </p:txBody>
      </p:sp>
      <p:sp>
        <p:nvSpPr>
          <p:cNvPr id="9" name="Rounded Rectangle 8"/>
          <p:cNvSpPr/>
          <p:nvPr/>
        </p:nvSpPr>
        <p:spPr>
          <a:xfrm>
            <a:off x="218466" y="1982243"/>
            <a:ext cx="2971800" cy="55468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u="sng" dirty="0"/>
              <a:t>Psychosocial factors</a:t>
            </a:r>
          </a:p>
        </p:txBody>
      </p:sp>
      <p:sp>
        <p:nvSpPr>
          <p:cNvPr id="10" name="Rounded Rectangle 9"/>
          <p:cNvSpPr/>
          <p:nvPr/>
        </p:nvSpPr>
        <p:spPr>
          <a:xfrm>
            <a:off x="4282888" y="1573787"/>
            <a:ext cx="3352800" cy="2769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t>Sympathetic nervous system</a:t>
            </a:r>
          </a:p>
          <a:p>
            <a:pPr algn="ctr"/>
            <a:endParaRPr lang="en-US" b="1" u="sng" dirty="0"/>
          </a:p>
          <a:p>
            <a:pPr marL="285750" indent="-285750">
              <a:buFont typeface="Arial" panose="020B0604020202020204" pitchFamily="34" charset="0"/>
              <a:buChar char="•"/>
            </a:pPr>
            <a:r>
              <a:rPr lang="en-US" sz="1600" dirty="0"/>
              <a:t>Hematopoiesis, stem cell trafficking, engraftment</a:t>
            </a:r>
          </a:p>
          <a:p>
            <a:pPr marL="285750" indent="-285750">
              <a:buFont typeface="Arial" panose="020B0604020202020204" pitchFamily="34" charset="0"/>
              <a:buChar char="•"/>
            </a:pPr>
            <a:r>
              <a:rPr lang="en-US" sz="1600" dirty="0"/>
              <a:t>Initiation and progression of cancer (inflammation, angiogenesis, cell motility/invasion, resistance)</a:t>
            </a:r>
          </a:p>
        </p:txBody>
      </p:sp>
      <p:sp>
        <p:nvSpPr>
          <p:cNvPr id="13" name="Rounded Rectangle 12"/>
          <p:cNvSpPr/>
          <p:nvPr/>
        </p:nvSpPr>
        <p:spPr>
          <a:xfrm>
            <a:off x="8910820" y="2362200"/>
            <a:ext cx="2819400" cy="2286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u="sng" dirty="0"/>
              <a:t>Transplant outcomes</a:t>
            </a:r>
          </a:p>
          <a:p>
            <a:pPr marL="285750" indent="-285750">
              <a:buFont typeface="Arial" panose="020B0604020202020204" pitchFamily="34" charset="0"/>
              <a:buChar char="•"/>
            </a:pPr>
            <a:r>
              <a:rPr lang="en-US" dirty="0"/>
              <a:t>Disease relapse/progression</a:t>
            </a:r>
          </a:p>
          <a:p>
            <a:pPr marL="285750" indent="-285750">
              <a:buFont typeface="Arial" panose="020B0604020202020204" pitchFamily="34" charset="0"/>
              <a:buChar char="•"/>
            </a:pPr>
            <a:r>
              <a:rPr lang="en-US" dirty="0"/>
              <a:t>Non-relapse mortality</a:t>
            </a:r>
          </a:p>
          <a:p>
            <a:pPr marL="285750" indent="-285750">
              <a:buFont typeface="Arial" panose="020B0604020202020204" pitchFamily="34" charset="0"/>
              <a:buChar char="•"/>
            </a:pPr>
            <a:r>
              <a:rPr lang="en-US" dirty="0"/>
              <a:t>Overall survival</a:t>
            </a:r>
          </a:p>
        </p:txBody>
      </p:sp>
      <p:cxnSp>
        <p:nvCxnSpPr>
          <p:cNvPr id="15" name="Straight Arrow Connector 14"/>
          <p:cNvCxnSpPr/>
          <p:nvPr/>
        </p:nvCxnSpPr>
        <p:spPr>
          <a:xfrm>
            <a:off x="3352800" y="2259586"/>
            <a:ext cx="685800" cy="0"/>
          </a:xfrm>
          <a:prstGeom prst="straightConnector1">
            <a:avLst/>
          </a:prstGeom>
          <a:ln w="76200">
            <a:solidFill>
              <a:srgbClr val="6D6C6E"/>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764556" y="3505200"/>
            <a:ext cx="990600" cy="0"/>
          </a:xfrm>
          <a:prstGeom prst="straightConnector1">
            <a:avLst/>
          </a:prstGeom>
          <a:ln w="76200">
            <a:solidFill>
              <a:srgbClr val="6D6C6E"/>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764556" y="6274714"/>
            <a:ext cx="3352800" cy="430887"/>
          </a:xfrm>
          <a:prstGeom prst="rect">
            <a:avLst/>
          </a:prstGeom>
          <a:noFill/>
        </p:spPr>
        <p:txBody>
          <a:bodyPr wrap="square" rtlCol="0">
            <a:spAutoFit/>
          </a:bodyPr>
          <a:lstStyle/>
          <a:p>
            <a:r>
              <a:rPr lang="en-US" sz="1100" dirty="0"/>
              <a:t>Knight et al. </a:t>
            </a:r>
            <a:r>
              <a:rPr lang="en-US" sz="1100" dirty="0" err="1"/>
              <a:t>Clin</a:t>
            </a:r>
            <a:r>
              <a:rPr lang="en-US" sz="1100" dirty="0"/>
              <a:t> Cancer Res 2016</a:t>
            </a:r>
          </a:p>
          <a:p>
            <a:r>
              <a:rPr lang="en-US" sz="1100" dirty="0"/>
              <a:t>Knight et al. Blood Advances 2020; 4(3): 467-476</a:t>
            </a:r>
          </a:p>
        </p:txBody>
      </p:sp>
      <p:sp>
        <p:nvSpPr>
          <p:cNvPr id="7" name="Rounded Rectangle 6"/>
          <p:cNvSpPr/>
          <p:nvPr/>
        </p:nvSpPr>
        <p:spPr>
          <a:xfrm>
            <a:off x="4511488" y="4841069"/>
            <a:ext cx="2895600" cy="132787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Conserved transcriptional response to adversity (CTRA)</a:t>
            </a:r>
          </a:p>
        </p:txBody>
      </p:sp>
      <p:cxnSp>
        <p:nvCxnSpPr>
          <p:cNvPr id="14" name="Straight Arrow Connector 13"/>
          <p:cNvCxnSpPr>
            <a:endCxn id="7" idx="0"/>
          </p:cNvCxnSpPr>
          <p:nvPr/>
        </p:nvCxnSpPr>
        <p:spPr>
          <a:xfrm>
            <a:off x="5959288" y="4400467"/>
            <a:ext cx="0" cy="440602"/>
          </a:xfrm>
          <a:prstGeom prst="straightConnector1">
            <a:avLst/>
          </a:prstGeom>
          <a:ln w="57150">
            <a:solidFill>
              <a:srgbClr val="6D6C6E"/>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7532299" y="4648200"/>
            <a:ext cx="1222857" cy="914400"/>
          </a:xfrm>
          <a:prstGeom prst="straightConnector1">
            <a:avLst/>
          </a:prstGeom>
          <a:ln w="76200">
            <a:solidFill>
              <a:srgbClr val="6D6C6E"/>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535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&amp; Significance</a:t>
            </a:r>
          </a:p>
        </p:txBody>
      </p:sp>
      <p:sp>
        <p:nvSpPr>
          <p:cNvPr id="3" name="Content Placeholder 2"/>
          <p:cNvSpPr>
            <a:spLocks noGrp="1"/>
          </p:cNvSpPr>
          <p:nvPr>
            <p:ph idx="1"/>
          </p:nvPr>
        </p:nvSpPr>
        <p:spPr/>
        <p:txBody>
          <a:bodyPr>
            <a:normAutofit/>
          </a:bodyPr>
          <a:lstStyle/>
          <a:p>
            <a:pPr marL="914400" lvl="2"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9</a:t>
            </a:fld>
            <a:endParaRPr lang="en-US" dirty="0"/>
          </a:p>
        </p:txBody>
      </p:sp>
      <p:sp>
        <p:nvSpPr>
          <p:cNvPr id="9" name="Rounded Rectangle 8"/>
          <p:cNvSpPr/>
          <p:nvPr/>
        </p:nvSpPr>
        <p:spPr>
          <a:xfrm>
            <a:off x="218466" y="1982243"/>
            <a:ext cx="2971800" cy="55468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u="sng" dirty="0"/>
              <a:t>Psychosocial factors</a:t>
            </a:r>
          </a:p>
          <a:p>
            <a:pPr algn="ctr"/>
            <a:r>
              <a:rPr lang="en-US" sz="1600" dirty="0"/>
              <a:t>SES</a:t>
            </a:r>
          </a:p>
        </p:txBody>
      </p:sp>
      <p:sp>
        <p:nvSpPr>
          <p:cNvPr id="10" name="Rounded Rectangle 9"/>
          <p:cNvSpPr/>
          <p:nvPr/>
        </p:nvSpPr>
        <p:spPr>
          <a:xfrm>
            <a:off x="4282888" y="1573787"/>
            <a:ext cx="3352800" cy="2769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t>Sympathetic nervous system</a:t>
            </a:r>
          </a:p>
          <a:p>
            <a:pPr algn="ctr"/>
            <a:endParaRPr lang="en-US" b="1" u="sng" dirty="0"/>
          </a:p>
          <a:p>
            <a:pPr marL="285750" indent="-285750">
              <a:buFont typeface="Arial" panose="020B0604020202020204" pitchFamily="34" charset="0"/>
              <a:buChar char="•"/>
            </a:pPr>
            <a:r>
              <a:rPr lang="en-US" sz="1600" dirty="0"/>
              <a:t>Hematopoiesis, stem cell trafficking, engraftment</a:t>
            </a:r>
          </a:p>
          <a:p>
            <a:pPr marL="285750" indent="-285750">
              <a:buFont typeface="Arial" panose="020B0604020202020204" pitchFamily="34" charset="0"/>
              <a:buChar char="•"/>
            </a:pPr>
            <a:r>
              <a:rPr lang="en-US" sz="1600" dirty="0"/>
              <a:t>Initiation and progression of cancer (inflammation, angiogenesis, cell motility/invasion, resistance)</a:t>
            </a:r>
          </a:p>
        </p:txBody>
      </p:sp>
      <p:sp>
        <p:nvSpPr>
          <p:cNvPr id="13" name="Rounded Rectangle 12"/>
          <p:cNvSpPr/>
          <p:nvPr/>
        </p:nvSpPr>
        <p:spPr>
          <a:xfrm>
            <a:off x="8910820" y="2362200"/>
            <a:ext cx="2819400" cy="2286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u="sng" dirty="0"/>
              <a:t>Transplant outcomes</a:t>
            </a:r>
          </a:p>
          <a:p>
            <a:pPr marL="285750" indent="-285750">
              <a:buFont typeface="Arial" panose="020B0604020202020204" pitchFamily="34" charset="0"/>
              <a:buChar char="•"/>
            </a:pPr>
            <a:r>
              <a:rPr lang="en-US" dirty="0"/>
              <a:t>Disease relapse/progression</a:t>
            </a:r>
          </a:p>
          <a:p>
            <a:pPr marL="285750" indent="-285750">
              <a:buFont typeface="Arial" panose="020B0604020202020204" pitchFamily="34" charset="0"/>
              <a:buChar char="•"/>
            </a:pPr>
            <a:r>
              <a:rPr lang="en-US" dirty="0"/>
              <a:t>Disease-free survival</a:t>
            </a:r>
          </a:p>
          <a:p>
            <a:pPr marL="285750" indent="-285750">
              <a:buFont typeface="Arial" panose="020B0604020202020204" pitchFamily="34" charset="0"/>
              <a:buChar char="•"/>
            </a:pPr>
            <a:r>
              <a:rPr lang="en-US" dirty="0"/>
              <a:t>Non-relapse mortality</a:t>
            </a:r>
          </a:p>
          <a:p>
            <a:pPr marL="285750" indent="-285750">
              <a:buFont typeface="Arial" panose="020B0604020202020204" pitchFamily="34" charset="0"/>
              <a:buChar char="•"/>
            </a:pPr>
            <a:r>
              <a:rPr lang="en-US" dirty="0"/>
              <a:t>Overall survival</a:t>
            </a:r>
          </a:p>
        </p:txBody>
      </p:sp>
      <p:cxnSp>
        <p:nvCxnSpPr>
          <p:cNvPr id="15" name="Straight Arrow Connector 14"/>
          <p:cNvCxnSpPr/>
          <p:nvPr/>
        </p:nvCxnSpPr>
        <p:spPr>
          <a:xfrm>
            <a:off x="3352800" y="2259586"/>
            <a:ext cx="685800" cy="0"/>
          </a:xfrm>
          <a:prstGeom prst="straightConnector1">
            <a:avLst/>
          </a:prstGeom>
          <a:ln w="76200">
            <a:solidFill>
              <a:srgbClr val="6D6C6E"/>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764556" y="3505200"/>
            <a:ext cx="990600" cy="0"/>
          </a:xfrm>
          <a:prstGeom prst="straightConnector1">
            <a:avLst/>
          </a:prstGeom>
          <a:ln w="76200">
            <a:solidFill>
              <a:srgbClr val="6D6C6E"/>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620000" y="6290589"/>
            <a:ext cx="3352800" cy="430887"/>
          </a:xfrm>
          <a:prstGeom prst="rect">
            <a:avLst/>
          </a:prstGeom>
          <a:noFill/>
        </p:spPr>
        <p:txBody>
          <a:bodyPr wrap="square" rtlCol="0">
            <a:spAutoFit/>
          </a:bodyPr>
          <a:lstStyle/>
          <a:p>
            <a:r>
              <a:rPr lang="en-US" sz="1100" dirty="0"/>
              <a:t>Knight et al. </a:t>
            </a:r>
            <a:r>
              <a:rPr lang="en-US" sz="1100" dirty="0" err="1"/>
              <a:t>Clin</a:t>
            </a:r>
            <a:r>
              <a:rPr lang="en-US" sz="1100" dirty="0"/>
              <a:t> Cancer Res 2016; 22(1): 69-78</a:t>
            </a:r>
          </a:p>
          <a:p>
            <a:r>
              <a:rPr lang="en-US" sz="1100" dirty="0"/>
              <a:t>Knight et al. Blood Advances 2020; 4(3): 467-476</a:t>
            </a:r>
          </a:p>
        </p:txBody>
      </p:sp>
      <p:sp>
        <p:nvSpPr>
          <p:cNvPr id="7" name="Rounded Rectangle 6"/>
          <p:cNvSpPr/>
          <p:nvPr/>
        </p:nvSpPr>
        <p:spPr>
          <a:xfrm>
            <a:off x="4511488" y="4841069"/>
            <a:ext cx="2895600" cy="132787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Conserved transcriptional response to adversity (CTRA)</a:t>
            </a:r>
          </a:p>
        </p:txBody>
      </p:sp>
      <p:cxnSp>
        <p:nvCxnSpPr>
          <p:cNvPr id="14" name="Straight Arrow Connector 13"/>
          <p:cNvCxnSpPr>
            <a:endCxn id="7" idx="0"/>
          </p:cNvCxnSpPr>
          <p:nvPr/>
        </p:nvCxnSpPr>
        <p:spPr>
          <a:xfrm>
            <a:off x="5959288" y="4400467"/>
            <a:ext cx="0" cy="440602"/>
          </a:xfrm>
          <a:prstGeom prst="straightConnector1">
            <a:avLst/>
          </a:prstGeom>
          <a:ln w="57150">
            <a:solidFill>
              <a:srgbClr val="6D6C6E"/>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7532299" y="4648200"/>
            <a:ext cx="1222857" cy="914400"/>
          </a:xfrm>
          <a:prstGeom prst="straightConnector1">
            <a:avLst/>
          </a:prstGeom>
          <a:ln w="76200">
            <a:solidFill>
              <a:srgbClr val="6D6C6E"/>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60878" y="4569815"/>
            <a:ext cx="2895600" cy="838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Beta-adrenergic antagonists</a:t>
            </a:r>
          </a:p>
          <a:p>
            <a:pPr algn="ctr"/>
            <a:r>
              <a:rPr lang="en-US" dirty="0"/>
              <a:t>PROPRANOLOL?</a:t>
            </a:r>
          </a:p>
        </p:txBody>
      </p:sp>
      <p:cxnSp>
        <p:nvCxnSpPr>
          <p:cNvPr id="26" name="Straight Connector 25"/>
          <p:cNvCxnSpPr/>
          <p:nvPr/>
        </p:nvCxnSpPr>
        <p:spPr>
          <a:xfrm flipV="1">
            <a:off x="3435934" y="4552867"/>
            <a:ext cx="741878" cy="266620"/>
          </a:xfrm>
          <a:prstGeom prst="line">
            <a:avLst/>
          </a:prstGeom>
          <a:ln w="76200"/>
        </p:spPr>
        <p:style>
          <a:lnRef idx="2">
            <a:schemeClr val="accent6"/>
          </a:lnRef>
          <a:fillRef idx="0">
            <a:schemeClr val="accent6"/>
          </a:fillRef>
          <a:effectRef idx="1">
            <a:schemeClr val="accent6"/>
          </a:effectRef>
          <a:fontRef idx="minor">
            <a:schemeClr val="tx1"/>
          </a:fontRef>
        </p:style>
      </p:cxnSp>
      <p:cxnSp>
        <p:nvCxnSpPr>
          <p:cNvPr id="27" name="Straight Connector 26"/>
          <p:cNvCxnSpPr/>
          <p:nvPr/>
        </p:nvCxnSpPr>
        <p:spPr>
          <a:xfrm flipH="1" flipV="1">
            <a:off x="4146646" y="4397849"/>
            <a:ext cx="105076" cy="250351"/>
          </a:xfrm>
          <a:prstGeom prst="line">
            <a:avLst/>
          </a:prstGeom>
          <a:ln w="76200"/>
        </p:spPr>
        <p:style>
          <a:lnRef idx="2">
            <a:schemeClr val="accent6"/>
          </a:lnRef>
          <a:fillRef idx="0">
            <a:schemeClr val="accent6"/>
          </a:fillRef>
          <a:effectRef idx="1">
            <a:schemeClr val="accent6"/>
          </a:effectRef>
          <a:fontRef idx="minor">
            <a:schemeClr val="tx1"/>
          </a:fontRef>
        </p:style>
      </p:cxnSp>
      <p:sp>
        <p:nvSpPr>
          <p:cNvPr id="8" name="Up Arrow 7"/>
          <p:cNvSpPr/>
          <p:nvPr/>
        </p:nvSpPr>
        <p:spPr>
          <a:xfrm>
            <a:off x="5105400" y="4945464"/>
            <a:ext cx="228600" cy="455015"/>
          </a:xfrm>
          <a:prstGeom prst="up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Up Arrow 19"/>
          <p:cNvSpPr/>
          <p:nvPr/>
        </p:nvSpPr>
        <p:spPr>
          <a:xfrm>
            <a:off x="11400828" y="2667000"/>
            <a:ext cx="302510" cy="914400"/>
          </a:xfrm>
          <a:prstGeom prst="up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805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Office Theme">
  <a:themeElements>
    <a:clrScheme name="Custom 3">
      <a:dk1>
        <a:srgbClr val="000000"/>
      </a:dk1>
      <a:lt1>
        <a:srgbClr val="FDFDFD"/>
      </a:lt1>
      <a:dk2>
        <a:srgbClr val="000000"/>
      </a:dk2>
      <a:lt2>
        <a:srgbClr val="000000"/>
      </a:lt2>
      <a:accent1>
        <a:srgbClr val="693C74"/>
      </a:accent1>
      <a:accent2>
        <a:srgbClr val="63A70A"/>
      </a:accent2>
      <a:accent3>
        <a:srgbClr val="00A0DD"/>
      </a:accent3>
      <a:accent4>
        <a:srgbClr val="EA7200"/>
      </a:accent4>
      <a:accent5>
        <a:srgbClr val="0079C1"/>
      </a:accent5>
      <a:accent6>
        <a:srgbClr val="F6B331"/>
      </a:accent6>
      <a:hlink>
        <a:srgbClr val="0079C1"/>
      </a:hlink>
      <a:folHlink>
        <a:srgbClr val="00A1D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5033</TotalTime>
  <Words>884</Words>
  <Application>Microsoft Office PowerPoint</Application>
  <PresentationFormat>Widescreen</PresentationFormat>
  <Paragraphs>221</Paragraphs>
  <Slides>17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PowerPoint Presentation</vt:lpstr>
      <vt:lpstr>Conflict of Interest Disclosure</vt:lpstr>
      <vt:lpstr>Committee Members</vt:lpstr>
      <vt:lpstr>Proposed Study Concepts</vt:lpstr>
      <vt:lpstr>Proposed Study Concepts</vt:lpstr>
      <vt:lpstr>Propranolol in Autologous HCT: Hypothesis</vt:lpstr>
      <vt:lpstr>Background &amp; Significance</vt:lpstr>
      <vt:lpstr>Background &amp; Significance</vt:lpstr>
      <vt:lpstr>Background &amp; Significance</vt:lpstr>
      <vt:lpstr>Background &amp; Significance</vt:lpstr>
      <vt:lpstr>Background &amp; Significance</vt:lpstr>
      <vt:lpstr>Trial Design</vt:lpstr>
      <vt:lpstr>Trial Design</vt:lpstr>
      <vt:lpstr>Feasibility &amp; Logistics</vt:lpstr>
      <vt:lpstr>External Review &amp; Online Feedback</vt:lpstr>
      <vt:lpstr>Review and Feedback </vt:lpstr>
      <vt:lpstr>  Q&amp;A Session</vt:lpstr>
    </vt:vector>
  </TitlesOfParts>
  <Company>NMDP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mkolb</dc:creator>
  <cp:lastModifiedBy>Hamilton, M.D. Betty Ky</cp:lastModifiedBy>
  <cp:revision>490</cp:revision>
  <dcterms:created xsi:type="dcterms:W3CDTF">2013-11-19T17:32:59Z</dcterms:created>
  <dcterms:modified xsi:type="dcterms:W3CDTF">2021-03-02T20:24:25Z</dcterms:modified>
</cp:coreProperties>
</file>