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handoutMasterIdLst>
    <p:handoutMasterId r:id="rId33"/>
  </p:handoutMasterIdLst>
  <p:sldIdLst>
    <p:sldId id="281" r:id="rId2"/>
    <p:sldId id="297" r:id="rId3"/>
    <p:sldId id="257" r:id="rId4"/>
    <p:sldId id="298" r:id="rId5"/>
    <p:sldId id="299" r:id="rId6"/>
    <p:sldId id="303" r:id="rId7"/>
    <p:sldId id="302" r:id="rId8"/>
    <p:sldId id="315" r:id="rId9"/>
    <p:sldId id="327" r:id="rId10"/>
    <p:sldId id="328" r:id="rId11"/>
    <p:sldId id="314" r:id="rId12"/>
    <p:sldId id="317" r:id="rId13"/>
    <p:sldId id="289" r:id="rId14"/>
    <p:sldId id="290" r:id="rId15"/>
    <p:sldId id="307" r:id="rId16"/>
    <p:sldId id="316" r:id="rId17"/>
    <p:sldId id="291" r:id="rId18"/>
    <p:sldId id="306" r:id="rId19"/>
    <p:sldId id="300" r:id="rId20"/>
    <p:sldId id="320" r:id="rId21"/>
    <p:sldId id="322" r:id="rId22"/>
    <p:sldId id="323" r:id="rId23"/>
    <p:sldId id="326" r:id="rId24"/>
    <p:sldId id="293" r:id="rId25"/>
    <p:sldId id="294" r:id="rId26"/>
    <p:sldId id="295" r:id="rId27"/>
    <p:sldId id="313" r:id="rId28"/>
    <p:sldId id="312" r:id="rId29"/>
    <p:sldId id="270" r:id="rId30"/>
    <p:sldId id="309"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3C74"/>
    <a:srgbClr val="000000"/>
    <a:srgbClr val="FDFDFD"/>
    <a:srgbClr val="6D6C6E"/>
    <a:srgbClr val="757478"/>
    <a:srgbClr val="7C4789"/>
    <a:srgbClr val="B788C2"/>
    <a:srgbClr val="5E346A"/>
    <a:srgbClr val="412648"/>
    <a:srgbClr val="4527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7169" autoAdjust="0"/>
  </p:normalViewPr>
  <p:slideViewPr>
    <p:cSldViewPr>
      <p:cViewPr varScale="1">
        <p:scale>
          <a:sx n="88" d="100"/>
          <a:sy n="88" d="100"/>
        </p:scale>
        <p:origin x="1482" y="84"/>
      </p:cViewPr>
      <p:guideLst>
        <p:guide orient="horz" pos="2160"/>
        <p:guide pos="3840"/>
      </p:guideLst>
    </p:cSldViewPr>
  </p:slideViewPr>
  <p:notesTextViewPr>
    <p:cViewPr>
      <p:scale>
        <a:sx n="100" d="100"/>
        <a:sy n="100" d="100"/>
      </p:scale>
      <p:origin x="0" y="0"/>
    </p:cViewPr>
  </p:notesTextViewPr>
  <p:notesViewPr>
    <p:cSldViewPr>
      <p:cViewPr varScale="1">
        <p:scale>
          <a:sx n="79" d="100"/>
          <a:sy n="79"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550FED-3E38-4237-95A0-9634CE83D099}" type="doc">
      <dgm:prSet loTypeId="urn:microsoft.com/office/officeart/2005/8/layout/hProcess9" loCatId="process" qsTypeId="urn:microsoft.com/office/officeart/2005/8/quickstyle/3d3" qsCatId="3D" csTypeId="urn:microsoft.com/office/officeart/2005/8/colors/accent0_1" csCatId="mainScheme" phldr="1"/>
      <dgm:spPr/>
      <dgm:t>
        <a:bodyPr/>
        <a:lstStyle/>
        <a:p>
          <a:endParaRPr lang="en-US"/>
        </a:p>
      </dgm:t>
    </dgm:pt>
    <dgm:pt modelId="{EE2CE94B-B01D-481F-B4F1-37EE0B8B00A1}">
      <dgm:prSet phldrT="[Text]" custT="1"/>
      <dgm:spPr/>
      <dgm:t>
        <a:bodyPr/>
        <a:lstStyle/>
        <a:p>
          <a:r>
            <a:rPr lang="en-US" sz="1600" b="1" i="0" u="sng" dirty="0"/>
            <a:t>High-risk MCL </a:t>
          </a:r>
          <a:r>
            <a:rPr lang="en-US" sz="1600" b="1" i="0" dirty="0"/>
            <a:t>Registered after meeting study eligibility</a:t>
          </a:r>
        </a:p>
      </dgm:t>
    </dgm:pt>
    <dgm:pt modelId="{D52E72CE-A8F6-4856-BFB0-7EEC01EF31D1}" type="parTrans" cxnId="{FB29C3DC-0E1C-47F6-A34A-D5A1965E5B3E}">
      <dgm:prSet/>
      <dgm:spPr/>
      <dgm:t>
        <a:bodyPr/>
        <a:lstStyle/>
        <a:p>
          <a:endParaRPr lang="en-US" sz="4000" b="1"/>
        </a:p>
      </dgm:t>
    </dgm:pt>
    <dgm:pt modelId="{A082BBC6-3B46-4ACA-A75B-F2CD7BBEB0F4}" type="sibTrans" cxnId="{FB29C3DC-0E1C-47F6-A34A-D5A1965E5B3E}">
      <dgm:prSet custT="1"/>
      <dgm:spPr/>
      <dgm:t>
        <a:bodyPr/>
        <a:lstStyle/>
        <a:p>
          <a:endParaRPr lang="en-US" sz="1800" b="1" i="0"/>
        </a:p>
      </dgm:t>
    </dgm:pt>
    <dgm:pt modelId="{43323635-3E81-4DC9-8E99-21DF24F4696D}">
      <dgm:prSet phldrT="[Text]" custT="1"/>
      <dgm:spPr/>
      <dgm:t>
        <a:bodyPr/>
        <a:lstStyle/>
        <a:p>
          <a:pPr>
            <a:spcAft>
              <a:spcPts val="600"/>
            </a:spcAft>
          </a:pPr>
          <a:r>
            <a:rPr lang="en-US" sz="1600" b="1" i="0" dirty="0"/>
            <a:t>Apheresis  +/- bridging</a:t>
          </a:r>
        </a:p>
        <a:p>
          <a:pPr>
            <a:spcAft>
              <a:spcPts val="600"/>
            </a:spcAft>
          </a:pPr>
          <a:r>
            <a:rPr lang="en-US" sz="1600" b="1" i="0" dirty="0"/>
            <a:t> Flu/Cy LD</a:t>
          </a:r>
        </a:p>
        <a:p>
          <a:pPr>
            <a:spcAft>
              <a:spcPts val="600"/>
            </a:spcAft>
          </a:pPr>
          <a:r>
            <a:rPr lang="en-US" sz="1600" b="1" i="0" dirty="0">
              <a:sym typeface="Wingdings" panose="05000000000000000000" pitchFamily="2" charset="2"/>
            </a:rPr>
            <a:t>CAR-T</a:t>
          </a:r>
          <a:endParaRPr lang="en-US" sz="1600" b="1" i="0" dirty="0"/>
        </a:p>
      </dgm:t>
    </dgm:pt>
    <dgm:pt modelId="{749779A0-2DCA-44E1-A458-96C022FB1B23}" type="parTrans" cxnId="{D63A31BC-9AC1-406D-A17E-9008B6AD8181}">
      <dgm:prSet/>
      <dgm:spPr/>
      <dgm:t>
        <a:bodyPr/>
        <a:lstStyle/>
        <a:p>
          <a:endParaRPr lang="en-US" sz="4000" b="1"/>
        </a:p>
      </dgm:t>
    </dgm:pt>
    <dgm:pt modelId="{974D3BD5-F331-4322-94BA-4DCACBB29119}" type="sibTrans" cxnId="{D63A31BC-9AC1-406D-A17E-9008B6AD8181}">
      <dgm:prSet custT="1"/>
      <dgm:spPr/>
      <dgm:t>
        <a:bodyPr/>
        <a:lstStyle/>
        <a:p>
          <a:endParaRPr lang="en-US" sz="1800" b="1" i="0"/>
        </a:p>
      </dgm:t>
    </dgm:pt>
    <dgm:pt modelId="{F1245E0D-482B-4E8C-9CC5-5388E7D83E68}">
      <dgm:prSet phldrT="[Text]" custT="1"/>
      <dgm:spPr/>
      <dgm:t>
        <a:bodyPr>
          <a:sp3d extrusionH="57150">
            <a:extrusionClr>
              <a:srgbClr val="002060"/>
            </a:extrusionClr>
          </a:sp3d>
        </a:bodyPr>
        <a:lstStyle/>
        <a:p>
          <a:r>
            <a:rPr lang="en-US" sz="1600" b="1" i="0" u="sng" dirty="0">
              <a:ln/>
            </a:rPr>
            <a:t>Follow up:</a:t>
          </a:r>
        </a:p>
        <a:p>
          <a:r>
            <a:rPr lang="en-US" sz="1600" b="1" i="0" dirty="0"/>
            <a:t>Relapse/progression</a:t>
          </a:r>
        </a:p>
        <a:p>
          <a:r>
            <a:rPr lang="en-US" sz="1600" b="1" i="0" dirty="0"/>
            <a:t>MRD monitoring</a:t>
          </a:r>
        </a:p>
      </dgm:t>
    </dgm:pt>
    <dgm:pt modelId="{FFDD602E-5648-4946-9E50-AAE900E99FD4}" type="parTrans" cxnId="{52C71C00-69A6-497B-BD32-0412708AE254}">
      <dgm:prSet/>
      <dgm:spPr/>
      <dgm:t>
        <a:bodyPr/>
        <a:lstStyle/>
        <a:p>
          <a:endParaRPr lang="en-US" sz="4000" b="1"/>
        </a:p>
      </dgm:t>
    </dgm:pt>
    <dgm:pt modelId="{65AA8BA0-808E-432B-888A-89E6DE05136B}" type="sibTrans" cxnId="{52C71C00-69A6-497B-BD32-0412708AE254}">
      <dgm:prSet custT="1"/>
      <dgm:spPr/>
      <dgm:t>
        <a:bodyPr/>
        <a:lstStyle/>
        <a:p>
          <a:endParaRPr lang="en-US" sz="1800" b="1" i="0"/>
        </a:p>
      </dgm:t>
    </dgm:pt>
    <dgm:pt modelId="{01B5B882-684E-4B3D-930D-EA7255414FE6}">
      <dgm:prSet custT="1"/>
      <dgm:spPr/>
      <dgm:t>
        <a:bodyPr/>
        <a:lstStyle/>
        <a:p>
          <a:r>
            <a:rPr lang="en-US" sz="1600" b="1" i="0" dirty="0"/>
            <a:t>BTKi +/- rituximab   4 – 6 cycles </a:t>
          </a:r>
        </a:p>
      </dgm:t>
    </dgm:pt>
    <dgm:pt modelId="{748E2898-71B2-4EB7-9852-A6B71D502B4B}" type="parTrans" cxnId="{8CAC82CC-C93A-4552-812A-33C40577697F}">
      <dgm:prSet/>
      <dgm:spPr/>
      <dgm:t>
        <a:bodyPr/>
        <a:lstStyle/>
        <a:p>
          <a:endParaRPr lang="en-US" sz="4000" b="1"/>
        </a:p>
      </dgm:t>
    </dgm:pt>
    <dgm:pt modelId="{A700A6D1-40BA-4925-870F-C36F991C09EE}" type="sibTrans" cxnId="{8CAC82CC-C93A-4552-812A-33C40577697F}">
      <dgm:prSet custT="1"/>
      <dgm:spPr/>
      <dgm:t>
        <a:bodyPr/>
        <a:lstStyle/>
        <a:p>
          <a:endParaRPr lang="en-US" sz="1800" b="1" i="0"/>
        </a:p>
      </dgm:t>
    </dgm:pt>
    <dgm:pt modelId="{E1AB9EDC-BD57-4860-89B2-A364B5B6BFB3}" type="pres">
      <dgm:prSet presAssocID="{0C550FED-3E38-4237-95A0-9634CE83D099}" presName="CompostProcess" presStyleCnt="0">
        <dgm:presLayoutVars>
          <dgm:dir/>
          <dgm:resizeHandles val="exact"/>
        </dgm:presLayoutVars>
      </dgm:prSet>
      <dgm:spPr/>
    </dgm:pt>
    <dgm:pt modelId="{800C6F38-9D24-453A-A5B3-7B742DB76E3E}" type="pres">
      <dgm:prSet presAssocID="{0C550FED-3E38-4237-95A0-9634CE83D099}" presName="arrow" presStyleLbl="bgShp" presStyleIdx="0" presStyleCnt="1"/>
      <dgm:spPr/>
    </dgm:pt>
    <dgm:pt modelId="{870F62C4-F42C-46D9-993A-22B7F0418404}" type="pres">
      <dgm:prSet presAssocID="{0C550FED-3E38-4237-95A0-9634CE83D099}" presName="linearProcess" presStyleCnt="0"/>
      <dgm:spPr/>
    </dgm:pt>
    <dgm:pt modelId="{F79CF632-0B9E-4172-99BE-54AF0175DF12}" type="pres">
      <dgm:prSet presAssocID="{EE2CE94B-B01D-481F-B4F1-37EE0B8B00A1}" presName="textNode" presStyleLbl="node1" presStyleIdx="0" presStyleCnt="4" custScaleX="76229">
        <dgm:presLayoutVars>
          <dgm:bulletEnabled val="1"/>
        </dgm:presLayoutVars>
      </dgm:prSet>
      <dgm:spPr/>
    </dgm:pt>
    <dgm:pt modelId="{62CFB8B1-1350-4034-8425-73DA552A3DA9}" type="pres">
      <dgm:prSet presAssocID="{A082BBC6-3B46-4ACA-A75B-F2CD7BBEB0F4}" presName="sibTrans" presStyleCnt="0"/>
      <dgm:spPr/>
    </dgm:pt>
    <dgm:pt modelId="{F531FC1F-C63C-4698-A688-48E13C10BAB2}" type="pres">
      <dgm:prSet presAssocID="{01B5B882-684E-4B3D-930D-EA7255414FE6}" presName="textNode" presStyleLbl="node1" presStyleIdx="1" presStyleCnt="4" custScaleX="66602">
        <dgm:presLayoutVars>
          <dgm:bulletEnabled val="1"/>
        </dgm:presLayoutVars>
      </dgm:prSet>
      <dgm:spPr/>
    </dgm:pt>
    <dgm:pt modelId="{9E9BDD46-7E26-4BE5-AEFF-89640262C3D3}" type="pres">
      <dgm:prSet presAssocID="{A700A6D1-40BA-4925-870F-C36F991C09EE}" presName="sibTrans" presStyleCnt="0"/>
      <dgm:spPr/>
    </dgm:pt>
    <dgm:pt modelId="{E81142E7-F26B-4275-AC94-8C663D756324}" type="pres">
      <dgm:prSet presAssocID="{43323635-3E81-4DC9-8E99-21DF24F4696D}" presName="textNode" presStyleLbl="node1" presStyleIdx="2" presStyleCnt="4" custScaleX="75253">
        <dgm:presLayoutVars>
          <dgm:bulletEnabled val="1"/>
        </dgm:presLayoutVars>
      </dgm:prSet>
      <dgm:spPr/>
    </dgm:pt>
    <dgm:pt modelId="{A0B562DB-9E1B-478C-A8A4-EB0685C7E9E5}" type="pres">
      <dgm:prSet presAssocID="{974D3BD5-F331-4322-94BA-4DCACBB29119}" presName="sibTrans" presStyleCnt="0"/>
      <dgm:spPr/>
    </dgm:pt>
    <dgm:pt modelId="{CC7D5001-FF4D-4CE9-B6ED-3DDEDEB6BFA9}" type="pres">
      <dgm:prSet presAssocID="{F1245E0D-482B-4E8C-9CC5-5388E7D83E68}" presName="textNode" presStyleLbl="node1" presStyleIdx="3" presStyleCnt="4" custScaleX="80967">
        <dgm:presLayoutVars>
          <dgm:bulletEnabled val="1"/>
        </dgm:presLayoutVars>
      </dgm:prSet>
      <dgm:spPr/>
    </dgm:pt>
  </dgm:ptLst>
  <dgm:cxnLst>
    <dgm:cxn modelId="{52C71C00-69A6-497B-BD32-0412708AE254}" srcId="{0C550FED-3E38-4237-95A0-9634CE83D099}" destId="{F1245E0D-482B-4E8C-9CC5-5388E7D83E68}" srcOrd="3" destOrd="0" parTransId="{FFDD602E-5648-4946-9E50-AAE900E99FD4}" sibTransId="{65AA8BA0-808E-432B-888A-89E6DE05136B}"/>
    <dgm:cxn modelId="{D68D4245-5861-4957-8757-31A40AD5C4EF}" type="presOf" srcId="{01B5B882-684E-4B3D-930D-EA7255414FE6}" destId="{F531FC1F-C63C-4698-A688-48E13C10BAB2}" srcOrd="0" destOrd="0" presId="urn:microsoft.com/office/officeart/2005/8/layout/hProcess9"/>
    <dgm:cxn modelId="{B345E870-A795-4140-933E-6A8EA5748F0E}" type="presOf" srcId="{EE2CE94B-B01D-481F-B4F1-37EE0B8B00A1}" destId="{F79CF632-0B9E-4172-99BE-54AF0175DF12}" srcOrd="0" destOrd="0" presId="urn:microsoft.com/office/officeart/2005/8/layout/hProcess9"/>
    <dgm:cxn modelId="{A0216678-27EC-487D-9863-D08B76C37594}" type="presOf" srcId="{0C550FED-3E38-4237-95A0-9634CE83D099}" destId="{E1AB9EDC-BD57-4860-89B2-A364B5B6BFB3}" srcOrd="0" destOrd="0" presId="urn:microsoft.com/office/officeart/2005/8/layout/hProcess9"/>
    <dgm:cxn modelId="{D63A31BC-9AC1-406D-A17E-9008B6AD8181}" srcId="{0C550FED-3E38-4237-95A0-9634CE83D099}" destId="{43323635-3E81-4DC9-8E99-21DF24F4696D}" srcOrd="2" destOrd="0" parTransId="{749779A0-2DCA-44E1-A458-96C022FB1B23}" sibTransId="{974D3BD5-F331-4322-94BA-4DCACBB29119}"/>
    <dgm:cxn modelId="{8CAC82CC-C93A-4552-812A-33C40577697F}" srcId="{0C550FED-3E38-4237-95A0-9634CE83D099}" destId="{01B5B882-684E-4B3D-930D-EA7255414FE6}" srcOrd="1" destOrd="0" parTransId="{748E2898-71B2-4EB7-9852-A6B71D502B4B}" sibTransId="{A700A6D1-40BA-4925-870F-C36F991C09EE}"/>
    <dgm:cxn modelId="{78A3DFD9-A9C3-4C3A-88A0-1AD944DBFDA6}" type="presOf" srcId="{F1245E0D-482B-4E8C-9CC5-5388E7D83E68}" destId="{CC7D5001-FF4D-4CE9-B6ED-3DDEDEB6BFA9}" srcOrd="0" destOrd="0" presId="urn:microsoft.com/office/officeart/2005/8/layout/hProcess9"/>
    <dgm:cxn modelId="{FB29C3DC-0E1C-47F6-A34A-D5A1965E5B3E}" srcId="{0C550FED-3E38-4237-95A0-9634CE83D099}" destId="{EE2CE94B-B01D-481F-B4F1-37EE0B8B00A1}" srcOrd="0" destOrd="0" parTransId="{D52E72CE-A8F6-4856-BFB0-7EEC01EF31D1}" sibTransId="{A082BBC6-3B46-4ACA-A75B-F2CD7BBEB0F4}"/>
    <dgm:cxn modelId="{8C8198E2-3802-4CD3-B420-CEB45B20633F}" type="presOf" srcId="{43323635-3E81-4DC9-8E99-21DF24F4696D}" destId="{E81142E7-F26B-4275-AC94-8C663D756324}" srcOrd="0" destOrd="0" presId="urn:microsoft.com/office/officeart/2005/8/layout/hProcess9"/>
    <dgm:cxn modelId="{9E4EEFCC-E4C3-4A80-B525-3603924A76B4}" type="presParOf" srcId="{E1AB9EDC-BD57-4860-89B2-A364B5B6BFB3}" destId="{800C6F38-9D24-453A-A5B3-7B742DB76E3E}" srcOrd="0" destOrd="0" presId="urn:microsoft.com/office/officeart/2005/8/layout/hProcess9"/>
    <dgm:cxn modelId="{0D32C1D7-9013-452A-9FC1-9073F032ACCC}" type="presParOf" srcId="{E1AB9EDC-BD57-4860-89B2-A364B5B6BFB3}" destId="{870F62C4-F42C-46D9-993A-22B7F0418404}" srcOrd="1" destOrd="0" presId="urn:microsoft.com/office/officeart/2005/8/layout/hProcess9"/>
    <dgm:cxn modelId="{8E50CBD2-CCF4-4A3E-82F4-259C742B0352}" type="presParOf" srcId="{870F62C4-F42C-46D9-993A-22B7F0418404}" destId="{F79CF632-0B9E-4172-99BE-54AF0175DF12}" srcOrd="0" destOrd="0" presId="urn:microsoft.com/office/officeart/2005/8/layout/hProcess9"/>
    <dgm:cxn modelId="{E2204AC1-0D23-4FA9-A860-193ED2C33291}" type="presParOf" srcId="{870F62C4-F42C-46D9-993A-22B7F0418404}" destId="{62CFB8B1-1350-4034-8425-73DA552A3DA9}" srcOrd="1" destOrd="0" presId="urn:microsoft.com/office/officeart/2005/8/layout/hProcess9"/>
    <dgm:cxn modelId="{10734257-E1B7-48D7-ABBB-E922D942844F}" type="presParOf" srcId="{870F62C4-F42C-46D9-993A-22B7F0418404}" destId="{F531FC1F-C63C-4698-A688-48E13C10BAB2}" srcOrd="2" destOrd="0" presId="urn:microsoft.com/office/officeart/2005/8/layout/hProcess9"/>
    <dgm:cxn modelId="{96E001FA-03E0-4DA0-9A1C-D85C2EAE357C}" type="presParOf" srcId="{870F62C4-F42C-46D9-993A-22B7F0418404}" destId="{9E9BDD46-7E26-4BE5-AEFF-89640262C3D3}" srcOrd="3" destOrd="0" presId="urn:microsoft.com/office/officeart/2005/8/layout/hProcess9"/>
    <dgm:cxn modelId="{0748B2D3-600E-422E-BE51-9CFCF96A17F2}" type="presParOf" srcId="{870F62C4-F42C-46D9-993A-22B7F0418404}" destId="{E81142E7-F26B-4275-AC94-8C663D756324}" srcOrd="4" destOrd="0" presId="urn:microsoft.com/office/officeart/2005/8/layout/hProcess9"/>
    <dgm:cxn modelId="{61BB667D-CDA9-4176-B305-E511365F2400}" type="presParOf" srcId="{870F62C4-F42C-46D9-993A-22B7F0418404}" destId="{A0B562DB-9E1B-478C-A8A4-EB0685C7E9E5}" srcOrd="5" destOrd="0" presId="urn:microsoft.com/office/officeart/2005/8/layout/hProcess9"/>
    <dgm:cxn modelId="{A723397A-531C-45C5-B18E-FC94A541647F}" type="presParOf" srcId="{870F62C4-F42C-46D9-993A-22B7F0418404}" destId="{CC7D5001-FF4D-4CE9-B6ED-3DDEDEB6BFA9}"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C6F38-9D24-453A-A5B3-7B742DB76E3E}">
      <dsp:nvSpPr>
        <dsp:cNvPr id="0" name=""/>
        <dsp:cNvSpPr/>
      </dsp:nvSpPr>
      <dsp:spPr>
        <a:xfrm>
          <a:off x="826263" y="0"/>
          <a:ext cx="9364315" cy="2482849"/>
        </a:xfrm>
        <a:prstGeom prst="rightArrow">
          <a:avLst/>
        </a:prstGeom>
        <a:solidFill>
          <a:schemeClr val="dk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79CF632-0B9E-4172-99BE-54AF0175DF12}">
      <dsp:nvSpPr>
        <dsp:cNvPr id="0" name=""/>
        <dsp:cNvSpPr/>
      </dsp:nvSpPr>
      <dsp:spPr>
        <a:xfrm>
          <a:off x="5277" y="744854"/>
          <a:ext cx="2507652" cy="99313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u="sng" kern="1200" dirty="0"/>
            <a:t>High-risk MCL </a:t>
          </a:r>
          <a:r>
            <a:rPr lang="en-US" sz="1600" b="1" i="0" kern="1200" dirty="0"/>
            <a:t>Registered after meeting study eligibility</a:t>
          </a:r>
        </a:p>
      </dsp:txBody>
      <dsp:txXfrm>
        <a:off x="53758" y="793335"/>
        <a:ext cx="2410690" cy="896177"/>
      </dsp:txXfrm>
    </dsp:sp>
    <dsp:sp modelId="{F531FC1F-C63C-4698-A688-48E13C10BAB2}">
      <dsp:nvSpPr>
        <dsp:cNvPr id="0" name=""/>
        <dsp:cNvSpPr/>
      </dsp:nvSpPr>
      <dsp:spPr>
        <a:xfrm>
          <a:off x="2902467" y="744854"/>
          <a:ext cx="2190959" cy="99313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i="0" kern="1200" dirty="0"/>
            <a:t>BTKi +/- rituximab   4 – 6 cycles </a:t>
          </a:r>
        </a:p>
      </dsp:txBody>
      <dsp:txXfrm>
        <a:off x="2950948" y="793335"/>
        <a:ext cx="2093997" cy="896177"/>
      </dsp:txXfrm>
    </dsp:sp>
    <dsp:sp modelId="{E81142E7-F26B-4275-AC94-8C663D756324}">
      <dsp:nvSpPr>
        <dsp:cNvPr id="0" name=""/>
        <dsp:cNvSpPr/>
      </dsp:nvSpPr>
      <dsp:spPr>
        <a:xfrm>
          <a:off x="5482965" y="744854"/>
          <a:ext cx="2475545" cy="99313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ts val="600"/>
            </a:spcAft>
            <a:buNone/>
          </a:pPr>
          <a:r>
            <a:rPr lang="en-US" sz="1600" b="1" i="0" kern="1200" dirty="0"/>
            <a:t>Apheresis  +/- bridging</a:t>
          </a:r>
        </a:p>
        <a:p>
          <a:pPr marL="0" lvl="0" indent="0" algn="ctr" defTabSz="711200">
            <a:lnSpc>
              <a:spcPct val="90000"/>
            </a:lnSpc>
            <a:spcBef>
              <a:spcPct val="0"/>
            </a:spcBef>
            <a:spcAft>
              <a:spcPts val="600"/>
            </a:spcAft>
            <a:buNone/>
          </a:pPr>
          <a:r>
            <a:rPr lang="en-US" sz="1600" b="1" i="0" kern="1200" dirty="0"/>
            <a:t> Flu/Cy LD</a:t>
          </a:r>
        </a:p>
        <a:p>
          <a:pPr marL="0" lvl="0" indent="0" algn="ctr" defTabSz="711200">
            <a:lnSpc>
              <a:spcPct val="90000"/>
            </a:lnSpc>
            <a:spcBef>
              <a:spcPct val="0"/>
            </a:spcBef>
            <a:spcAft>
              <a:spcPts val="600"/>
            </a:spcAft>
            <a:buNone/>
          </a:pPr>
          <a:r>
            <a:rPr lang="en-US" sz="1600" b="1" i="0" kern="1200" dirty="0">
              <a:sym typeface="Wingdings" panose="05000000000000000000" pitchFamily="2" charset="2"/>
            </a:rPr>
            <a:t>CAR-T</a:t>
          </a:r>
          <a:endParaRPr lang="en-US" sz="1600" b="1" i="0" kern="1200" dirty="0"/>
        </a:p>
      </dsp:txBody>
      <dsp:txXfrm>
        <a:off x="5531446" y="793335"/>
        <a:ext cx="2378583" cy="896177"/>
      </dsp:txXfrm>
    </dsp:sp>
    <dsp:sp modelId="{CC7D5001-FF4D-4CE9-B6ED-3DDEDEB6BFA9}">
      <dsp:nvSpPr>
        <dsp:cNvPr id="0" name=""/>
        <dsp:cNvSpPr/>
      </dsp:nvSpPr>
      <dsp:spPr>
        <a:xfrm>
          <a:off x="8348049" y="744854"/>
          <a:ext cx="2663515" cy="993139"/>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sp3d extrusionH="57150">
            <a:extrusionClr>
              <a:srgbClr val="002060"/>
            </a:extrusionClr>
          </a:sp3d>
        </a:bodyPr>
        <a:lstStyle/>
        <a:p>
          <a:pPr marL="0" lvl="0" indent="0" algn="ctr" defTabSz="711200">
            <a:lnSpc>
              <a:spcPct val="90000"/>
            </a:lnSpc>
            <a:spcBef>
              <a:spcPct val="0"/>
            </a:spcBef>
            <a:spcAft>
              <a:spcPct val="35000"/>
            </a:spcAft>
            <a:buNone/>
          </a:pPr>
          <a:r>
            <a:rPr lang="en-US" sz="1600" b="1" i="0" u="sng" kern="1200" dirty="0">
              <a:ln/>
            </a:rPr>
            <a:t>Follow up:</a:t>
          </a:r>
        </a:p>
        <a:p>
          <a:pPr marL="0" lvl="0" indent="0" algn="ctr" defTabSz="711200">
            <a:lnSpc>
              <a:spcPct val="90000"/>
            </a:lnSpc>
            <a:spcBef>
              <a:spcPct val="0"/>
            </a:spcBef>
            <a:spcAft>
              <a:spcPct val="35000"/>
            </a:spcAft>
            <a:buNone/>
          </a:pPr>
          <a:r>
            <a:rPr lang="en-US" sz="1600" b="1" i="0" kern="1200" dirty="0"/>
            <a:t>Relapse/progression</a:t>
          </a:r>
        </a:p>
        <a:p>
          <a:pPr marL="0" lvl="0" indent="0" algn="ctr" defTabSz="711200">
            <a:lnSpc>
              <a:spcPct val="90000"/>
            </a:lnSpc>
            <a:spcBef>
              <a:spcPct val="0"/>
            </a:spcBef>
            <a:spcAft>
              <a:spcPct val="35000"/>
            </a:spcAft>
            <a:buNone/>
          </a:pPr>
          <a:r>
            <a:rPr lang="en-US" sz="1600" b="1" i="0" kern="1200" dirty="0"/>
            <a:t>MRD monitoring</a:t>
          </a:r>
        </a:p>
      </dsp:txBody>
      <dsp:txXfrm>
        <a:off x="8396530" y="793335"/>
        <a:ext cx="2566553" cy="896177"/>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A49EE12-014D-4C5E-922A-65C59716680B}" type="datetimeFigureOut">
              <a:rPr lang="en-US" smtClean="0"/>
              <a:t>3/8/2021</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20EC5EB-3478-4A3B-80D9-1C6C4DFF8069}" type="slidenum">
              <a:rPr lang="en-US" smtClean="0"/>
              <a:t>‹#›</a:t>
            </a:fld>
            <a:endParaRPr lang="en-US"/>
          </a:p>
        </p:txBody>
      </p:sp>
    </p:spTree>
    <p:extLst>
      <p:ext uri="{BB962C8B-B14F-4D97-AF65-F5344CB8AC3E}">
        <p14:creationId xmlns:p14="http://schemas.microsoft.com/office/powerpoint/2010/main" val="189377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638929-D2C5-460C-8FB7-3821CBAD192F}" type="datetimeFigureOut">
              <a:rPr lang="en-US" smtClean="0"/>
              <a:pPr/>
              <a:t>3/8/2021</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2811B2F-B7A4-4416-8D41-02EBE22E8F09}" type="slidenum">
              <a:rPr lang="en-US" smtClean="0"/>
              <a:pPr/>
              <a:t>‹#›</a:t>
            </a:fld>
            <a:endParaRPr lang="en-US"/>
          </a:p>
        </p:txBody>
      </p:sp>
    </p:spTree>
    <p:extLst>
      <p:ext uri="{BB962C8B-B14F-4D97-AF65-F5344CB8AC3E}">
        <p14:creationId xmlns:p14="http://schemas.microsoft.com/office/powerpoint/2010/main" val="2742631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11B2F-B7A4-4416-8D41-02EBE22E8F09}" type="slidenum">
              <a:rPr lang="en-US" smtClean="0"/>
              <a:pPr/>
              <a:t>2</a:t>
            </a:fld>
            <a:endParaRPr lang="en-US"/>
          </a:p>
        </p:txBody>
      </p:sp>
    </p:spTree>
    <p:extLst>
      <p:ext uri="{BB962C8B-B14F-4D97-AF65-F5344CB8AC3E}">
        <p14:creationId xmlns:p14="http://schemas.microsoft.com/office/powerpoint/2010/main" val="2336911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700" dirty="0"/>
              <a:t>Even with novel agents, adverse features still denotes poor prognosis (1. Maddocks. Blood 2019) </a:t>
            </a:r>
          </a:p>
          <a:p>
            <a:pPr lvl="1"/>
            <a:r>
              <a:rPr lang="en-US" sz="1700" dirty="0"/>
              <a:t>high MCL International Prognostic Index (MIPI) or MIPI-c </a:t>
            </a:r>
            <a:r>
              <a:rPr lang="en-US" sz="1700" i="1" dirty="0"/>
              <a:t>(2. </a:t>
            </a:r>
            <a:r>
              <a:rPr lang="en-US" sz="1700" i="1" dirty="0" err="1"/>
              <a:t>Hoster</a:t>
            </a:r>
            <a:r>
              <a:rPr lang="en-US" sz="1700" i="1" dirty="0"/>
              <a:t> E. JCO. 2016) high-intermediate/ high MIPI-c 2-year PFS 30-50% </a:t>
            </a:r>
          </a:p>
          <a:p>
            <a:pPr lvl="1"/>
            <a:r>
              <a:rPr lang="en-US" sz="1700" dirty="0"/>
              <a:t>high proliferation index (e.g. Ki-67 &gt;30%) </a:t>
            </a:r>
            <a:r>
              <a:rPr lang="en-US" sz="1700" i="1" dirty="0"/>
              <a:t>(</a:t>
            </a:r>
            <a:r>
              <a:rPr lang="en-US" sz="1700" i="1" dirty="0" err="1"/>
              <a:t>Hoster</a:t>
            </a:r>
            <a:r>
              <a:rPr lang="en-US" sz="1700" i="1" dirty="0"/>
              <a:t> E. JCO. 2016) 2 </a:t>
            </a:r>
            <a:r>
              <a:rPr lang="en-US" sz="1700" i="1" dirty="0" err="1"/>
              <a:t>yr</a:t>
            </a:r>
            <a:r>
              <a:rPr lang="en-US" sz="1700" i="1" dirty="0"/>
              <a:t> PFS 50% </a:t>
            </a:r>
          </a:p>
          <a:p>
            <a:pPr lvl="1"/>
            <a:r>
              <a:rPr lang="en-US" sz="1700" dirty="0"/>
              <a:t>presence of </a:t>
            </a:r>
            <a:r>
              <a:rPr lang="en-US" sz="1700" i="1" dirty="0"/>
              <a:t>TP53</a:t>
            </a:r>
            <a:r>
              <a:rPr lang="en-US" sz="1700" dirty="0"/>
              <a:t> mutation </a:t>
            </a:r>
            <a:r>
              <a:rPr lang="en-US" sz="1700" i="1" dirty="0"/>
              <a:t>(3. </a:t>
            </a:r>
            <a:r>
              <a:rPr lang="en-US" sz="1700" i="1" dirty="0" err="1"/>
              <a:t>Eskelund</a:t>
            </a:r>
            <a:r>
              <a:rPr lang="en-US" sz="1700" i="1" dirty="0"/>
              <a:t> C. Blood 2017) 2-year PFS 20%</a:t>
            </a:r>
          </a:p>
          <a:p>
            <a:pPr lvl="1"/>
            <a:r>
              <a:rPr lang="en-US" sz="1700" dirty="0"/>
              <a:t>chromosome 17p deletions </a:t>
            </a:r>
            <a:r>
              <a:rPr lang="en-US" sz="1700" i="1" dirty="0"/>
              <a:t>(</a:t>
            </a:r>
            <a:r>
              <a:rPr lang="en-US" sz="1700" i="1" dirty="0" err="1"/>
              <a:t>Eskelund</a:t>
            </a:r>
            <a:r>
              <a:rPr lang="en-US" sz="1700" i="1" dirty="0"/>
              <a:t> C. Blood 2017) 2 </a:t>
            </a:r>
            <a:r>
              <a:rPr lang="en-US" sz="1700" i="1" dirty="0" err="1"/>
              <a:t>yr</a:t>
            </a:r>
            <a:r>
              <a:rPr lang="en-US" sz="1700" i="1" dirty="0"/>
              <a:t> PFS 50%</a:t>
            </a:r>
            <a:endParaRPr lang="en-US" sz="1700" dirty="0"/>
          </a:p>
          <a:p>
            <a:pPr lvl="1"/>
            <a:r>
              <a:rPr lang="en-US" sz="1700" dirty="0"/>
              <a:t>complex karyotype </a:t>
            </a:r>
            <a:r>
              <a:rPr lang="en-US" sz="1700" i="1" dirty="0"/>
              <a:t>(4. Greenwell I. Cancer. 2018) 2-year PFS 45%</a:t>
            </a:r>
          </a:p>
          <a:p>
            <a:pPr lvl="1"/>
            <a:r>
              <a:rPr lang="en-US" sz="1700" dirty="0" err="1"/>
              <a:t>blastoid</a:t>
            </a:r>
            <a:r>
              <a:rPr lang="en-US" sz="1700" dirty="0"/>
              <a:t> histology </a:t>
            </a:r>
            <a:r>
              <a:rPr lang="en-US" sz="1700" i="1" dirty="0"/>
              <a:t>(</a:t>
            </a:r>
            <a:r>
              <a:rPr lang="en-US" sz="1700" i="1" dirty="0" err="1"/>
              <a:t>Hoster</a:t>
            </a:r>
            <a:r>
              <a:rPr lang="en-US" sz="1700" i="1" dirty="0"/>
              <a:t> E. JCO. 2016) 2 </a:t>
            </a:r>
            <a:r>
              <a:rPr lang="en-US" sz="1700" i="1" dirty="0" err="1"/>
              <a:t>yr</a:t>
            </a:r>
            <a:r>
              <a:rPr lang="en-US" sz="1700" i="1" dirty="0"/>
              <a:t> PFS 45% </a:t>
            </a:r>
          </a:p>
          <a:p>
            <a:endParaRPr lang="en-US" dirty="0"/>
          </a:p>
          <a:p>
            <a:endParaRPr lang="en-US" dirty="0"/>
          </a:p>
          <a:p>
            <a:r>
              <a:rPr lang="en-US" dirty="0"/>
              <a:t>Even in the era of novel agents, or with consolidative ASCT, these patients fare poorly. In particular, many clinicians no longer offer ASCT for TP53 mutated patients given dismal OS outcomes for these patients (median OS ~2years). Clearly this represents an UNMET need. </a:t>
            </a:r>
          </a:p>
        </p:txBody>
      </p:sp>
      <p:sp>
        <p:nvSpPr>
          <p:cNvPr id="4" name="Slide Number Placeholder 3"/>
          <p:cNvSpPr>
            <a:spLocks noGrp="1"/>
          </p:cNvSpPr>
          <p:nvPr>
            <p:ph type="sldNum" sz="quarter" idx="5"/>
          </p:nvPr>
        </p:nvSpPr>
        <p:spPr/>
        <p:txBody>
          <a:bodyPr/>
          <a:lstStyle/>
          <a:p>
            <a:fld id="{F2811B2F-B7A4-4416-8D41-02EBE22E8F09}" type="slidenum">
              <a:rPr lang="en-US" smtClean="0"/>
              <a:pPr/>
              <a:t>8</a:t>
            </a:fld>
            <a:endParaRPr lang="en-US"/>
          </a:p>
        </p:txBody>
      </p:sp>
    </p:spTree>
    <p:extLst>
      <p:ext uri="{BB962C8B-B14F-4D97-AF65-F5344CB8AC3E}">
        <p14:creationId xmlns:p14="http://schemas.microsoft.com/office/powerpoint/2010/main" val="317939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700" dirty="0"/>
              <a:t>Even with novel agents, adverse features still denotes poor prognosis (1. Maddocks. Blood 2019) </a:t>
            </a:r>
          </a:p>
          <a:p>
            <a:pPr lvl="1"/>
            <a:r>
              <a:rPr lang="en-US" sz="1700" dirty="0"/>
              <a:t>high MCL International Prognostic Index (MIPI) or MIPI-c </a:t>
            </a:r>
            <a:r>
              <a:rPr lang="en-US" sz="1700" i="1" dirty="0"/>
              <a:t>(2. </a:t>
            </a:r>
            <a:r>
              <a:rPr lang="en-US" sz="1700" i="1" dirty="0" err="1"/>
              <a:t>Hoster</a:t>
            </a:r>
            <a:r>
              <a:rPr lang="en-US" sz="1700" i="1" dirty="0"/>
              <a:t> E. JCO. 2016) high-intermediate/ high MIPI-c 2-year PFS 30-50% </a:t>
            </a:r>
          </a:p>
          <a:p>
            <a:pPr lvl="1"/>
            <a:r>
              <a:rPr lang="en-US" sz="1700" dirty="0"/>
              <a:t>high proliferation index (e.g. Ki-67 &gt;30%) </a:t>
            </a:r>
            <a:r>
              <a:rPr lang="en-US" sz="1700" i="1" dirty="0"/>
              <a:t>(</a:t>
            </a:r>
            <a:r>
              <a:rPr lang="en-US" sz="1700" i="1" dirty="0" err="1"/>
              <a:t>Hoster</a:t>
            </a:r>
            <a:r>
              <a:rPr lang="en-US" sz="1700" i="1" dirty="0"/>
              <a:t> E. JCO. 2016) 2 </a:t>
            </a:r>
            <a:r>
              <a:rPr lang="en-US" sz="1700" i="1" dirty="0" err="1"/>
              <a:t>yr</a:t>
            </a:r>
            <a:r>
              <a:rPr lang="en-US" sz="1700" i="1" dirty="0"/>
              <a:t> PFS 50% </a:t>
            </a:r>
          </a:p>
          <a:p>
            <a:pPr lvl="1"/>
            <a:r>
              <a:rPr lang="en-US" sz="1700" dirty="0"/>
              <a:t>presence of </a:t>
            </a:r>
            <a:r>
              <a:rPr lang="en-US" sz="1700" i="1" dirty="0"/>
              <a:t>TP53</a:t>
            </a:r>
            <a:r>
              <a:rPr lang="en-US" sz="1700" dirty="0"/>
              <a:t> mutation </a:t>
            </a:r>
            <a:r>
              <a:rPr lang="en-US" sz="1700" i="1" dirty="0"/>
              <a:t>(3. </a:t>
            </a:r>
            <a:r>
              <a:rPr lang="en-US" sz="1700" i="1" dirty="0" err="1"/>
              <a:t>Eskelund</a:t>
            </a:r>
            <a:r>
              <a:rPr lang="en-US" sz="1700" i="1" dirty="0"/>
              <a:t> C. Blood 2017) 2-year PFS 20%</a:t>
            </a:r>
          </a:p>
          <a:p>
            <a:pPr lvl="1"/>
            <a:r>
              <a:rPr lang="en-US" sz="1700" dirty="0"/>
              <a:t>chromosome 17p deletions </a:t>
            </a:r>
            <a:r>
              <a:rPr lang="en-US" sz="1700" i="1" dirty="0"/>
              <a:t>(</a:t>
            </a:r>
            <a:r>
              <a:rPr lang="en-US" sz="1700" i="1" dirty="0" err="1"/>
              <a:t>Eskelund</a:t>
            </a:r>
            <a:r>
              <a:rPr lang="en-US" sz="1700" i="1" dirty="0"/>
              <a:t> C. Blood 2017) 2 </a:t>
            </a:r>
            <a:r>
              <a:rPr lang="en-US" sz="1700" i="1" dirty="0" err="1"/>
              <a:t>yr</a:t>
            </a:r>
            <a:r>
              <a:rPr lang="en-US" sz="1700" i="1" dirty="0"/>
              <a:t> PFS 50%</a:t>
            </a:r>
            <a:endParaRPr lang="en-US" sz="1700" dirty="0"/>
          </a:p>
          <a:p>
            <a:pPr lvl="1"/>
            <a:r>
              <a:rPr lang="en-US" sz="1700" dirty="0"/>
              <a:t>complex karyotype </a:t>
            </a:r>
            <a:r>
              <a:rPr lang="en-US" sz="1700" i="1" dirty="0"/>
              <a:t>(4. Greenwell I. Cancer. 2018) 2-year PFS 45%</a:t>
            </a:r>
          </a:p>
          <a:p>
            <a:pPr lvl="1"/>
            <a:r>
              <a:rPr lang="en-US" sz="1700" dirty="0" err="1"/>
              <a:t>blastoid</a:t>
            </a:r>
            <a:r>
              <a:rPr lang="en-US" sz="1700" dirty="0"/>
              <a:t> histology </a:t>
            </a:r>
            <a:r>
              <a:rPr lang="en-US" sz="1700" i="1" dirty="0"/>
              <a:t>(</a:t>
            </a:r>
            <a:r>
              <a:rPr lang="en-US" sz="1700" i="1" dirty="0" err="1"/>
              <a:t>Hoster</a:t>
            </a:r>
            <a:r>
              <a:rPr lang="en-US" sz="1700" i="1" dirty="0"/>
              <a:t> E. JCO. 2016) 2 </a:t>
            </a:r>
            <a:r>
              <a:rPr lang="en-US" sz="1700" i="1" dirty="0" err="1"/>
              <a:t>yr</a:t>
            </a:r>
            <a:r>
              <a:rPr lang="en-US" sz="1700" i="1" dirty="0"/>
              <a:t> PFS 45% </a:t>
            </a:r>
          </a:p>
          <a:p>
            <a:endParaRPr lang="en-US" dirty="0"/>
          </a:p>
          <a:p>
            <a:endParaRPr lang="en-US" dirty="0"/>
          </a:p>
          <a:p>
            <a:r>
              <a:rPr lang="en-US" dirty="0"/>
              <a:t>Even in the era of novel agents, or with consolidative ASCT, these patients fare poorly. In particular, many clinicians no longer offer ASCT for TP53 mutated patients given dismal OS outcomes for these patients (median OS ~2years). Clearly this represents an UNMET need. </a:t>
            </a:r>
          </a:p>
        </p:txBody>
      </p:sp>
      <p:sp>
        <p:nvSpPr>
          <p:cNvPr id="4" name="Slide Number Placeholder 3"/>
          <p:cNvSpPr>
            <a:spLocks noGrp="1"/>
          </p:cNvSpPr>
          <p:nvPr>
            <p:ph type="sldNum" sz="quarter" idx="5"/>
          </p:nvPr>
        </p:nvSpPr>
        <p:spPr/>
        <p:txBody>
          <a:bodyPr/>
          <a:lstStyle/>
          <a:p>
            <a:fld id="{F2811B2F-B7A4-4416-8D41-02EBE22E8F09}" type="slidenum">
              <a:rPr lang="en-US" smtClean="0"/>
              <a:pPr/>
              <a:t>9</a:t>
            </a:fld>
            <a:endParaRPr lang="en-US"/>
          </a:p>
        </p:txBody>
      </p:sp>
    </p:spTree>
    <p:extLst>
      <p:ext uri="{BB962C8B-B14F-4D97-AF65-F5344CB8AC3E}">
        <p14:creationId xmlns:p14="http://schemas.microsoft.com/office/powerpoint/2010/main" val="365197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700" dirty="0"/>
              <a:t>Even with novel agents, adverse features still denotes poor prognosis (1. Maddocks. Blood 2019) </a:t>
            </a:r>
          </a:p>
          <a:p>
            <a:pPr lvl="1"/>
            <a:r>
              <a:rPr lang="en-US" sz="1700" dirty="0"/>
              <a:t>high MCL International Prognostic Index (MIPI) or MIPI-c </a:t>
            </a:r>
            <a:r>
              <a:rPr lang="en-US" sz="1700" i="1" dirty="0"/>
              <a:t>(2. </a:t>
            </a:r>
            <a:r>
              <a:rPr lang="en-US" sz="1700" i="1" dirty="0" err="1"/>
              <a:t>Hoster</a:t>
            </a:r>
            <a:r>
              <a:rPr lang="en-US" sz="1700" i="1" dirty="0"/>
              <a:t> E. JCO. 2016) high-intermediate/ high MIPI-c 2-year PFS 30-50% </a:t>
            </a:r>
          </a:p>
          <a:p>
            <a:pPr lvl="1"/>
            <a:r>
              <a:rPr lang="en-US" sz="1700" dirty="0"/>
              <a:t>high proliferation index (e.g. Ki-67 &gt;30%) </a:t>
            </a:r>
            <a:r>
              <a:rPr lang="en-US" sz="1700" i="1" dirty="0"/>
              <a:t>(</a:t>
            </a:r>
            <a:r>
              <a:rPr lang="en-US" sz="1700" i="1" dirty="0" err="1"/>
              <a:t>Hoster</a:t>
            </a:r>
            <a:r>
              <a:rPr lang="en-US" sz="1700" i="1" dirty="0"/>
              <a:t> E. JCO. 2016) 2 </a:t>
            </a:r>
            <a:r>
              <a:rPr lang="en-US" sz="1700" i="1" dirty="0" err="1"/>
              <a:t>yr</a:t>
            </a:r>
            <a:r>
              <a:rPr lang="en-US" sz="1700" i="1" dirty="0"/>
              <a:t> PFS 50% </a:t>
            </a:r>
          </a:p>
          <a:p>
            <a:pPr lvl="1"/>
            <a:r>
              <a:rPr lang="en-US" sz="1700" dirty="0"/>
              <a:t>presence of </a:t>
            </a:r>
            <a:r>
              <a:rPr lang="en-US" sz="1700" i="1" dirty="0"/>
              <a:t>TP53</a:t>
            </a:r>
            <a:r>
              <a:rPr lang="en-US" sz="1700" dirty="0"/>
              <a:t> mutation </a:t>
            </a:r>
            <a:r>
              <a:rPr lang="en-US" sz="1700" i="1" dirty="0"/>
              <a:t>(3. </a:t>
            </a:r>
            <a:r>
              <a:rPr lang="en-US" sz="1700" i="1" dirty="0" err="1"/>
              <a:t>Eskelund</a:t>
            </a:r>
            <a:r>
              <a:rPr lang="en-US" sz="1700" i="1" dirty="0"/>
              <a:t> C. Blood 2017) 2-year PFS 20%</a:t>
            </a:r>
          </a:p>
          <a:p>
            <a:pPr lvl="1"/>
            <a:r>
              <a:rPr lang="en-US" sz="1700" dirty="0"/>
              <a:t>chromosome 17p deletions </a:t>
            </a:r>
            <a:r>
              <a:rPr lang="en-US" sz="1700" i="1" dirty="0"/>
              <a:t>(</a:t>
            </a:r>
            <a:r>
              <a:rPr lang="en-US" sz="1700" i="1" dirty="0" err="1"/>
              <a:t>Eskelund</a:t>
            </a:r>
            <a:r>
              <a:rPr lang="en-US" sz="1700" i="1" dirty="0"/>
              <a:t> C. Blood 2017) 2 </a:t>
            </a:r>
            <a:r>
              <a:rPr lang="en-US" sz="1700" i="1" dirty="0" err="1"/>
              <a:t>yr</a:t>
            </a:r>
            <a:r>
              <a:rPr lang="en-US" sz="1700" i="1" dirty="0"/>
              <a:t> PFS 50%</a:t>
            </a:r>
            <a:endParaRPr lang="en-US" sz="1700" dirty="0"/>
          </a:p>
          <a:p>
            <a:pPr lvl="1"/>
            <a:r>
              <a:rPr lang="en-US" sz="1700" dirty="0"/>
              <a:t>complex karyotype </a:t>
            </a:r>
            <a:r>
              <a:rPr lang="en-US" sz="1700" i="1" dirty="0"/>
              <a:t>(4. Greenwell I. Cancer. 2018) 2-year PFS 45%</a:t>
            </a:r>
          </a:p>
          <a:p>
            <a:pPr lvl="1"/>
            <a:r>
              <a:rPr lang="en-US" sz="1700" dirty="0" err="1"/>
              <a:t>blastoid</a:t>
            </a:r>
            <a:r>
              <a:rPr lang="en-US" sz="1700" dirty="0"/>
              <a:t> histology </a:t>
            </a:r>
            <a:r>
              <a:rPr lang="en-US" sz="1700" i="1" dirty="0"/>
              <a:t>(</a:t>
            </a:r>
            <a:r>
              <a:rPr lang="en-US" sz="1700" i="1" dirty="0" err="1"/>
              <a:t>Hoster</a:t>
            </a:r>
            <a:r>
              <a:rPr lang="en-US" sz="1700" i="1" dirty="0"/>
              <a:t> E. JCO. 2016) 2 </a:t>
            </a:r>
            <a:r>
              <a:rPr lang="en-US" sz="1700" i="1" dirty="0" err="1"/>
              <a:t>yr</a:t>
            </a:r>
            <a:r>
              <a:rPr lang="en-US" sz="1700" i="1" dirty="0"/>
              <a:t> PFS 45% </a:t>
            </a:r>
          </a:p>
          <a:p>
            <a:endParaRPr lang="en-US" dirty="0"/>
          </a:p>
          <a:p>
            <a:endParaRPr lang="en-US" dirty="0"/>
          </a:p>
          <a:p>
            <a:r>
              <a:rPr lang="en-US" dirty="0"/>
              <a:t>Even in the era of novel agents, or with consolidative ASCT, these patients fare poorly. In particular, many clinicians no longer offer ASCT for TP53 mutated patients given dismal OS outcomes for these patients (median OS ~2years). Clearly this represents an UNMET need. </a:t>
            </a:r>
          </a:p>
        </p:txBody>
      </p:sp>
      <p:sp>
        <p:nvSpPr>
          <p:cNvPr id="4" name="Slide Number Placeholder 3"/>
          <p:cNvSpPr>
            <a:spLocks noGrp="1"/>
          </p:cNvSpPr>
          <p:nvPr>
            <p:ph type="sldNum" sz="quarter" idx="5"/>
          </p:nvPr>
        </p:nvSpPr>
        <p:spPr/>
        <p:txBody>
          <a:bodyPr/>
          <a:lstStyle/>
          <a:p>
            <a:fld id="{F2811B2F-B7A4-4416-8D41-02EBE22E8F09}" type="slidenum">
              <a:rPr lang="en-US" smtClean="0"/>
              <a:pPr/>
              <a:t>10</a:t>
            </a:fld>
            <a:endParaRPr lang="en-US"/>
          </a:p>
        </p:txBody>
      </p:sp>
    </p:spTree>
    <p:extLst>
      <p:ext uri="{BB962C8B-B14F-4D97-AF65-F5344CB8AC3E}">
        <p14:creationId xmlns:p14="http://schemas.microsoft.com/office/powerpoint/2010/main" val="35761992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Patients with R/R MCL who progress after BTKi therapy have poor clinical outcomes. The expected ORR 25-42%, and OS is 6-10 months with salvage therapies. </a:t>
            </a:r>
          </a:p>
          <a:p>
            <a:r>
              <a:rPr lang="en-US" dirty="0"/>
              <a:t>At a median f/u of 17.5 </a:t>
            </a:r>
            <a:r>
              <a:rPr lang="en-US" dirty="0" err="1"/>
              <a:t>mo</a:t>
            </a:r>
            <a:r>
              <a:rPr lang="en-US" dirty="0"/>
              <a:t>, in 60 evaluable patients.  </a:t>
            </a:r>
          </a:p>
          <a:p>
            <a:r>
              <a:rPr lang="en-US" dirty="0"/>
              <a:t>Ongoing response rate did not differ in </a:t>
            </a:r>
            <a:r>
              <a:rPr lang="en-US" dirty="0" err="1"/>
              <a:t>patinets</a:t>
            </a:r>
            <a:r>
              <a:rPr lang="en-US" dirty="0"/>
              <a:t> with TP53 mutations 6/30 (20%); hi Ki67 &gt;30% n=40; </a:t>
            </a:r>
            <a:r>
              <a:rPr lang="en-US" dirty="0" err="1"/>
              <a:t>Blastoid</a:t>
            </a:r>
            <a:r>
              <a:rPr lang="en-US" dirty="0"/>
              <a:t> (n=14) vs Classical; n=35</a:t>
            </a:r>
          </a:p>
          <a:p>
            <a:r>
              <a:rPr lang="en-US" dirty="0"/>
              <a:t>Early results in patients treated with </a:t>
            </a:r>
            <a:r>
              <a:rPr lang="en-US" dirty="0" err="1"/>
              <a:t>lisocabtagene</a:t>
            </a:r>
            <a:r>
              <a:rPr lang="en-US" dirty="0"/>
              <a:t> </a:t>
            </a:r>
            <a:r>
              <a:rPr lang="en-US" dirty="0" err="1"/>
              <a:t>maraleucel</a:t>
            </a:r>
            <a:r>
              <a:rPr lang="en-US" dirty="0"/>
              <a:t> suggest similar outcomes</a:t>
            </a:r>
          </a:p>
        </p:txBody>
      </p:sp>
      <p:sp>
        <p:nvSpPr>
          <p:cNvPr id="4" name="Slide Number Placeholder 3"/>
          <p:cNvSpPr>
            <a:spLocks noGrp="1"/>
          </p:cNvSpPr>
          <p:nvPr>
            <p:ph type="sldNum" sz="quarter" idx="5"/>
          </p:nvPr>
        </p:nvSpPr>
        <p:spPr/>
        <p:txBody>
          <a:bodyPr/>
          <a:lstStyle/>
          <a:p>
            <a:fld id="{F2811B2F-B7A4-4416-8D41-02EBE22E8F09}" type="slidenum">
              <a:rPr lang="en-US" smtClean="0"/>
              <a:pPr/>
              <a:t>11</a:t>
            </a:fld>
            <a:endParaRPr lang="en-US"/>
          </a:p>
        </p:txBody>
      </p:sp>
    </p:spTree>
    <p:extLst>
      <p:ext uri="{BB962C8B-B14F-4D97-AF65-F5344CB8AC3E}">
        <p14:creationId xmlns:p14="http://schemas.microsoft.com/office/powerpoint/2010/main" val="687275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Given patients may be responding following 2 cycles thereby confounding results of this as a frontline regimen, may consider an alternate design allowing only one prior cycle of induction.</a:t>
            </a:r>
          </a:p>
        </p:txBody>
      </p:sp>
      <p:sp>
        <p:nvSpPr>
          <p:cNvPr id="4" name="Slide Number Placeholder 3"/>
          <p:cNvSpPr>
            <a:spLocks noGrp="1"/>
          </p:cNvSpPr>
          <p:nvPr>
            <p:ph type="sldNum" sz="quarter" idx="5"/>
          </p:nvPr>
        </p:nvSpPr>
        <p:spPr/>
        <p:txBody>
          <a:bodyPr/>
          <a:lstStyle/>
          <a:p>
            <a:fld id="{F2811B2F-B7A4-4416-8D41-02EBE22E8F09}" type="slidenum">
              <a:rPr lang="en-US" smtClean="0"/>
              <a:pPr/>
              <a:t>12</a:t>
            </a:fld>
            <a:endParaRPr lang="en-US"/>
          </a:p>
        </p:txBody>
      </p:sp>
    </p:spTree>
    <p:extLst>
      <p:ext uri="{BB962C8B-B14F-4D97-AF65-F5344CB8AC3E}">
        <p14:creationId xmlns:p14="http://schemas.microsoft.com/office/powerpoint/2010/main" val="3017752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rationale for single arm phase 2.  Issue with randomized trial, do we really want to take to auto. BTKi maintenance: Idea is to look at CAR T in isolation. BTKi maintenance may cloud outcomes. Must have industry sponsorship: IF can get indication by a single arm Phase 2 trial.. Must have an FDA discussion regarding registration (May require Randomized Phase 3, May not). Consider 1 cycle only of upfront therapy.</a:t>
            </a:r>
          </a:p>
        </p:txBody>
      </p:sp>
      <p:sp>
        <p:nvSpPr>
          <p:cNvPr id="4" name="Slide Number Placeholder 3"/>
          <p:cNvSpPr>
            <a:spLocks noGrp="1"/>
          </p:cNvSpPr>
          <p:nvPr>
            <p:ph type="sldNum" sz="quarter" idx="5"/>
          </p:nvPr>
        </p:nvSpPr>
        <p:spPr/>
        <p:txBody>
          <a:bodyPr/>
          <a:lstStyle/>
          <a:p>
            <a:fld id="{F2811B2F-B7A4-4416-8D41-02EBE22E8F09}" type="slidenum">
              <a:rPr lang="en-US" smtClean="0"/>
              <a:pPr/>
              <a:t>13</a:t>
            </a:fld>
            <a:endParaRPr lang="en-US"/>
          </a:p>
        </p:txBody>
      </p:sp>
    </p:spTree>
    <p:extLst>
      <p:ext uri="{BB962C8B-B14F-4D97-AF65-F5344CB8AC3E}">
        <p14:creationId xmlns:p14="http://schemas.microsoft.com/office/powerpoint/2010/main" val="4172805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11B2F-B7A4-4416-8D41-02EBE22E8F09}" type="slidenum">
              <a:rPr lang="en-US" smtClean="0"/>
              <a:pPr/>
              <a:t>15</a:t>
            </a:fld>
            <a:endParaRPr lang="en-US"/>
          </a:p>
        </p:txBody>
      </p:sp>
    </p:spTree>
    <p:extLst>
      <p:ext uri="{BB962C8B-B14F-4D97-AF65-F5344CB8AC3E}">
        <p14:creationId xmlns:p14="http://schemas.microsoft.com/office/powerpoint/2010/main" val="767882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not overemphasize the intervention. Rationale Novel therapies should be considered.</a:t>
            </a:r>
          </a:p>
        </p:txBody>
      </p:sp>
      <p:sp>
        <p:nvSpPr>
          <p:cNvPr id="4" name="Slide Number Placeholder 3"/>
          <p:cNvSpPr>
            <a:spLocks noGrp="1"/>
          </p:cNvSpPr>
          <p:nvPr>
            <p:ph type="sldNum" sz="quarter" idx="5"/>
          </p:nvPr>
        </p:nvSpPr>
        <p:spPr/>
        <p:txBody>
          <a:bodyPr/>
          <a:lstStyle/>
          <a:p>
            <a:fld id="{F2811B2F-B7A4-4416-8D41-02EBE22E8F09}" type="slidenum">
              <a:rPr lang="en-US" smtClean="0"/>
              <a:pPr/>
              <a:t>25</a:t>
            </a:fld>
            <a:endParaRPr lang="en-US"/>
          </a:p>
        </p:txBody>
      </p:sp>
    </p:spTree>
    <p:extLst>
      <p:ext uri="{BB962C8B-B14F-4D97-AF65-F5344CB8AC3E}">
        <p14:creationId xmlns:p14="http://schemas.microsoft.com/office/powerpoint/2010/main" val="3303460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5" y="0"/>
            <a:ext cx="12192000" cy="6858000"/>
          </a:xfrm>
          <a:prstGeom prst="rect">
            <a:avLst/>
          </a:prstGeom>
        </p:spPr>
      </p:pic>
      <p:sp>
        <p:nvSpPr>
          <p:cNvPr id="4" name="Text Placeholder 3"/>
          <p:cNvSpPr>
            <a:spLocks noGrp="1"/>
          </p:cNvSpPr>
          <p:nvPr>
            <p:ph type="body" sz="quarter" idx="12" hasCustomPrompt="1"/>
          </p:nvPr>
        </p:nvSpPr>
        <p:spPr>
          <a:xfrm>
            <a:off x="2031999" y="2971800"/>
            <a:ext cx="9479660" cy="711920"/>
          </a:xfrm>
          <a:prstGeom prst="rect">
            <a:avLst/>
          </a:prstGeom>
        </p:spPr>
        <p:txBody>
          <a:bodyPr/>
          <a:lstStyle>
            <a:lvl1pPr marL="0" indent="0" algn="r">
              <a:buNone/>
              <a:defRPr sz="3800" baseline="0">
                <a:solidFill>
                  <a:srgbClr val="000000"/>
                </a:solidFill>
              </a:defRPr>
            </a:lvl1pPr>
          </a:lstStyle>
          <a:p>
            <a:pPr lvl="0"/>
            <a:r>
              <a:rPr lang="en-US" dirty="0"/>
              <a:t>Click to enter title</a:t>
            </a:r>
          </a:p>
        </p:txBody>
      </p:sp>
      <p:sp>
        <p:nvSpPr>
          <p:cNvPr id="8" name="Text Placeholder 7"/>
          <p:cNvSpPr>
            <a:spLocks noGrp="1"/>
          </p:cNvSpPr>
          <p:nvPr>
            <p:ph type="body" sz="quarter" idx="13" hasCustomPrompt="1"/>
          </p:nvPr>
        </p:nvSpPr>
        <p:spPr>
          <a:xfrm>
            <a:off x="2031999" y="3757639"/>
            <a:ext cx="9479660" cy="487881"/>
          </a:xfrm>
          <a:prstGeom prst="rect">
            <a:avLst/>
          </a:prstGeom>
        </p:spPr>
        <p:txBody>
          <a:bodyPr/>
          <a:lstStyle>
            <a:lvl1pPr marL="0" indent="0" algn="r">
              <a:buNone/>
              <a:defRPr sz="2800" baseline="0"/>
            </a:lvl1pPr>
          </a:lstStyle>
          <a:p>
            <a:pPr lvl="0"/>
            <a:r>
              <a:rPr lang="en-US" dirty="0"/>
              <a:t>Click to enter sub title</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25000" y="6000200"/>
            <a:ext cx="2161309" cy="7315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0972800" cy="1143000"/>
          </a:xfrm>
        </p:spPr>
        <p:txBody>
          <a:bodyPr anchor="b"/>
          <a:lstStyle/>
          <a:p>
            <a:r>
              <a:rPr lang="en-US" dirty="0"/>
              <a:t>Click to edit Master title style</a:t>
            </a:r>
          </a:p>
        </p:txBody>
      </p:sp>
      <p:sp>
        <p:nvSpPr>
          <p:cNvPr id="3"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000000"/>
                </a:solidFill>
              </a:defRPr>
            </a:lvl1pPr>
          </a:lstStyle>
          <a:p>
            <a:fld id="{23A446DA-D2FC-491E-A26B-6B2D41D55751}" type="slidenum">
              <a:rPr lang="en-US" smtClean="0"/>
              <a:pPr/>
              <a:t>‹#›</a:t>
            </a:fld>
            <a:endParaRPr lang="en-US" dirty="0"/>
          </a:p>
        </p:txBody>
      </p:sp>
      <p:cxnSp>
        <p:nvCxnSpPr>
          <p:cNvPr id="7" name="Straight Connector 6"/>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No 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p>
        </p:txBody>
      </p:sp>
      <p:sp>
        <p:nvSpPr>
          <p:cNvPr id="4" name="Slide Number Placeholder 3"/>
          <p:cNvSpPr>
            <a:spLocks noGrp="1"/>
          </p:cNvSpPr>
          <p:nvPr>
            <p:ph type="sldNum" sz="quarter" idx="11"/>
          </p:nvPr>
        </p:nvSpPr>
        <p:spPr/>
        <p:txBody>
          <a:bodyPr/>
          <a:lstStyle>
            <a:lvl1pPr>
              <a:defRPr>
                <a:solidFill>
                  <a:srgbClr val="000000"/>
                </a:solidFill>
              </a:defRPr>
            </a:lvl1pPr>
          </a:lstStyle>
          <a:p>
            <a:fld id="{7D9A75CE-7F8A-4968-A013-5FFD1A976351}" type="slidenum">
              <a:rPr lang="en-US" smtClean="0"/>
              <a:pPr/>
              <a:t>‹#›</a:t>
            </a:fld>
            <a:endParaRPr lang="en-US" dirty="0"/>
          </a:p>
        </p:txBody>
      </p:sp>
      <p:sp>
        <p:nvSpPr>
          <p:cNvPr id="5" name="Content Placeholder 2"/>
          <p:cNvSpPr>
            <a:spLocks noGrp="1"/>
          </p:cNvSpPr>
          <p:nvPr>
            <p:ph idx="1"/>
          </p:nvPr>
        </p:nvSpPr>
        <p:spPr>
          <a:xfrm>
            <a:off x="609600" y="1371601"/>
            <a:ext cx="10972800" cy="46482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371600"/>
            <a:ext cx="5384800" cy="464820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cxnSp>
        <p:nvCxnSpPr>
          <p:cNvPr id="8" name="Straight Connector 7"/>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p:nvPr>
        </p:nvSpPr>
        <p:spPr>
          <a:xfrm>
            <a:off x="609600" y="152400"/>
            <a:ext cx="10972800" cy="1143000"/>
          </a:xfrm>
        </p:spPr>
        <p:txBody>
          <a:bodyPr anchor="b"/>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371600"/>
            <a:ext cx="5386917"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371600"/>
            <a:ext cx="5389033" cy="803275"/>
          </a:xfrm>
          <a:prstGeom prst="rect">
            <a:avLst/>
          </a:prstGeo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A446DA-D2FC-491E-A26B-6B2D41D55751}" type="slidenum">
              <a:rPr lang="en-US" smtClean="0"/>
              <a:pPr/>
              <a:t>‹#›</a:t>
            </a:fld>
            <a:endParaRPr lang="en-US"/>
          </a:p>
        </p:txBody>
      </p:sp>
      <p:cxnSp>
        <p:nvCxnSpPr>
          <p:cNvPr id="10" name="Straight Connector 9"/>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609600" y="152400"/>
            <a:ext cx="10972800" cy="1143000"/>
          </a:xfrm>
        </p:spPr>
        <p:txBody>
          <a:bodyPr anchor="b"/>
          <a:lstStyle/>
          <a:p>
            <a:r>
              <a:rPr lang="en-US" dirty="0"/>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A446DA-D2FC-491E-A26B-6B2D41D55751}" type="slidenum">
              <a:rPr lang="en-US" smtClean="0"/>
              <a:pPr/>
              <a:t>‹#›</a:t>
            </a:fld>
            <a:endParaRPr lang="en-US"/>
          </a:p>
        </p:txBody>
      </p:sp>
      <p:cxnSp>
        <p:nvCxnSpPr>
          <p:cNvPr id="6" name="Straight Connector 5"/>
          <p:cNvCxnSpPr/>
          <p:nvPr userDrawn="1"/>
        </p:nvCxnSpPr>
        <p:spPr>
          <a:xfrm>
            <a:off x="609600" y="1295400"/>
            <a:ext cx="11582400" cy="0"/>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A446DA-D2FC-491E-A26B-6B2D41D5575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tif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020762"/>
          </a:xfrm>
          <a:prstGeom prst="rect">
            <a:avLst/>
          </a:prstGeom>
          <a:solidFill>
            <a:schemeClr val="bg1"/>
          </a:solidFill>
        </p:spPr>
        <p:txBody>
          <a:bodyPr vert="horz" lIns="91440" tIns="45720" rIns="91440" bIns="45720" rtlCol="0" anchor="b">
            <a:normAutofit/>
          </a:bodyPr>
          <a:lstStyle/>
          <a:p>
            <a:r>
              <a:rPr lang="en-US" dirty="0"/>
              <a:t>Click to edit Master title style</a:t>
            </a:r>
          </a:p>
        </p:txBody>
      </p:sp>
      <p:sp>
        <p:nvSpPr>
          <p:cNvPr id="5" name="Footer Placeholder 4"/>
          <p:cNvSpPr>
            <a:spLocks noGrp="1"/>
          </p:cNvSpPr>
          <p:nvPr>
            <p:ph type="ftr" sz="quarter" idx="3"/>
          </p:nvPr>
        </p:nvSpPr>
        <p:spPr>
          <a:xfrm>
            <a:off x="4165600" y="6356351"/>
            <a:ext cx="6705600" cy="365125"/>
          </a:xfrm>
          <a:prstGeom prst="rect">
            <a:avLst/>
          </a:prstGeom>
          <a:noFill/>
        </p:spPr>
        <p:txBody>
          <a:bodyPr vert="horz" lIns="91440" tIns="45720" rIns="91440" bIns="45720" rtlCol="0" anchor="ctr"/>
          <a:lstStyle>
            <a:lvl1pPr algn="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10972800" y="6356351"/>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A75CE-7F8A-4968-A013-5FFD1A976351}" type="slidenum">
              <a:rPr lang="en-US" smtClean="0"/>
              <a:pPr/>
              <a:t>‹#›</a:t>
            </a:fld>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04800" y="5880844"/>
            <a:ext cx="2161309" cy="73152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Lst>
  <p:hf hdr="0" dt="0"/>
  <p:txStyles>
    <p:titleStyle>
      <a:lvl1pPr algn="l" defTabSz="914400" rtl="0" eaLnBrk="1" latinLnBrk="0" hangingPunct="1">
        <a:spcBef>
          <a:spcPct val="0"/>
        </a:spcBef>
        <a:buNone/>
        <a:defRPr sz="3800" kern="1200" cap="none" baseline="0">
          <a:solidFill>
            <a:srgbClr val="693C74"/>
          </a:solidFill>
          <a:latin typeface="+mn-lt"/>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000" kern="1200">
          <a:solidFill>
            <a:srgbClr val="000000"/>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rgbClr val="000000"/>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1066800" y="1435492"/>
            <a:ext cx="10444859" cy="2562277"/>
          </a:xfrm>
        </p:spPr>
        <p:txBody>
          <a:bodyPr>
            <a:noAutofit/>
          </a:bodyPr>
          <a:lstStyle/>
          <a:p>
            <a:pPr algn="l">
              <a:spcBef>
                <a:spcPts val="0"/>
              </a:spcBef>
              <a:spcAft>
                <a:spcPts val="1200"/>
              </a:spcAft>
            </a:pPr>
            <a:r>
              <a:rPr lang="en-US" sz="3200" dirty="0"/>
              <a:t>Lymphoma: </a:t>
            </a:r>
          </a:p>
          <a:p>
            <a:pPr marL="457200" indent="-457200" algn="l">
              <a:spcBef>
                <a:spcPts val="0"/>
              </a:spcBef>
              <a:spcAft>
                <a:spcPts val="1200"/>
              </a:spcAft>
              <a:buFont typeface="Arial" panose="020B0604020202020204" pitchFamily="34" charset="0"/>
              <a:buChar char="•"/>
            </a:pPr>
            <a:r>
              <a:rPr lang="en-US" sz="3200" dirty="0"/>
              <a:t>Upfront CAR-T for high-risk mantle cell lymphoma</a:t>
            </a:r>
          </a:p>
          <a:p>
            <a:pPr marL="457200" indent="-457200" algn="l">
              <a:spcBef>
                <a:spcPts val="0"/>
              </a:spcBef>
              <a:spcAft>
                <a:spcPts val="1200"/>
              </a:spcAft>
              <a:buFont typeface="Arial" panose="020B0604020202020204" pitchFamily="34" charset="0"/>
              <a:buChar char="•"/>
            </a:pPr>
            <a:r>
              <a:rPr lang="fr-FR" sz="3200" dirty="0"/>
              <a:t>Consolidation for CAR-T incomplete responders in Diffuse Large B Cell Lymphoma</a:t>
            </a:r>
            <a:endParaRPr lang="en-US" sz="3200" dirty="0"/>
          </a:p>
          <a:p>
            <a:endParaRPr lang="en-US" dirty="0">
              <a:highlight>
                <a:srgbClr val="FFFF00"/>
              </a:highlight>
            </a:endParaRPr>
          </a:p>
        </p:txBody>
      </p:sp>
      <p:sp>
        <p:nvSpPr>
          <p:cNvPr id="3" name="Text Placeholder 2"/>
          <p:cNvSpPr>
            <a:spLocks noGrp="1"/>
          </p:cNvSpPr>
          <p:nvPr>
            <p:ph type="body" sz="quarter" idx="13"/>
          </p:nvPr>
        </p:nvSpPr>
        <p:spPr>
          <a:xfrm>
            <a:off x="1070610" y="4191000"/>
            <a:ext cx="9479660" cy="487881"/>
          </a:xfrm>
        </p:spPr>
        <p:txBody>
          <a:bodyPr>
            <a:normAutofit lnSpcReduction="10000"/>
          </a:bodyPr>
          <a:lstStyle/>
          <a:p>
            <a:pPr algn="l"/>
            <a:r>
              <a:rPr lang="en-US" dirty="0"/>
              <a:t>Frederick L. Locke, MD</a:t>
            </a:r>
          </a:p>
        </p:txBody>
      </p:sp>
    </p:spTree>
    <p:extLst>
      <p:ext uri="{BB962C8B-B14F-4D97-AF65-F5344CB8AC3E}">
        <p14:creationId xmlns:p14="http://schemas.microsoft.com/office/powerpoint/2010/main" val="2055428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p:txBody>
          <a:bodyPr/>
          <a:lstStyle/>
          <a:p>
            <a:pPr marL="0" indent="0">
              <a:buNone/>
            </a:pPr>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10</a:t>
            </a:fld>
            <a:endParaRPr lang="en-US" dirty="0"/>
          </a:p>
        </p:txBody>
      </p:sp>
      <p:sp>
        <p:nvSpPr>
          <p:cNvPr id="5" name="TextBox 4">
            <a:extLst>
              <a:ext uri="{FF2B5EF4-FFF2-40B4-BE49-F238E27FC236}">
                <a16:creationId xmlns:a16="http://schemas.microsoft.com/office/drawing/2014/main" id="{A6366286-01E7-40C1-ADF6-34E12A6564DE}"/>
              </a:ext>
            </a:extLst>
          </p:cNvPr>
          <p:cNvSpPr txBox="1"/>
          <p:nvPr/>
        </p:nvSpPr>
        <p:spPr>
          <a:xfrm>
            <a:off x="653143" y="1425849"/>
            <a:ext cx="10972800" cy="4539704"/>
          </a:xfrm>
          <a:prstGeom prst="rect">
            <a:avLst/>
          </a:prstGeom>
          <a:noFill/>
        </p:spPr>
        <p:txBody>
          <a:bodyPr wrap="square" rtlCol="0">
            <a:spAutoFit/>
          </a:bodyPr>
          <a:lstStyle/>
          <a:p>
            <a:pPr>
              <a:spcAft>
                <a:spcPts val="900"/>
              </a:spcAft>
            </a:pPr>
            <a:r>
              <a:rPr lang="en-US" sz="2400" dirty="0"/>
              <a:t>2-year </a:t>
            </a:r>
            <a:r>
              <a:rPr lang="en-US" sz="2400" dirty="0">
                <a:solidFill>
                  <a:srgbClr val="000000"/>
                </a:solidFill>
              </a:rPr>
              <a:t>PFS ranges from 20-50% in MCL patients with adverse-risk features</a:t>
            </a:r>
            <a:r>
              <a:rPr lang="en-US" sz="2400" baseline="30000" dirty="0">
                <a:solidFill>
                  <a:srgbClr val="000000"/>
                </a:solidFill>
              </a:rPr>
              <a:t>1</a:t>
            </a:r>
            <a:r>
              <a:rPr lang="en-US" sz="2400" dirty="0">
                <a:solidFill>
                  <a:srgbClr val="000000"/>
                </a:solidFill>
              </a:rPr>
              <a:t>:</a:t>
            </a:r>
          </a:p>
          <a:p>
            <a:pPr marL="739775" lvl="2" indent="-231775">
              <a:spcAft>
                <a:spcPts val="900"/>
              </a:spcAft>
              <a:buFont typeface="Arial" panose="020B0604020202020204" pitchFamily="34" charset="0"/>
              <a:buChar char="•"/>
            </a:pPr>
            <a:r>
              <a:rPr lang="en-US" sz="2000" dirty="0">
                <a:solidFill>
                  <a:srgbClr val="000000"/>
                </a:solidFill>
              </a:rPr>
              <a:t>High International Prognostic Index (MIPI) and high-intermediate/high MIPI-c</a:t>
            </a:r>
          </a:p>
          <a:p>
            <a:pPr marL="739775" lvl="2" indent="-231775">
              <a:spcAft>
                <a:spcPts val="900"/>
              </a:spcAft>
            </a:pPr>
            <a:r>
              <a:rPr lang="en-US" dirty="0">
                <a:solidFill>
                  <a:srgbClr val="000000"/>
                </a:solidFill>
              </a:rPr>
              <a:t>	   2-year PFS 30-50% </a:t>
            </a:r>
            <a:r>
              <a:rPr lang="en-US" baseline="30000" dirty="0">
                <a:solidFill>
                  <a:srgbClr val="000000"/>
                </a:solidFill>
              </a:rPr>
              <a:t>2</a:t>
            </a:r>
          </a:p>
          <a:p>
            <a:pPr marL="739775" lvl="2" indent="-231775">
              <a:spcAft>
                <a:spcPts val="900"/>
              </a:spcAft>
              <a:buFont typeface="Arial" panose="020B0604020202020204" pitchFamily="34" charset="0"/>
              <a:buChar char="•"/>
            </a:pPr>
            <a:r>
              <a:rPr lang="en-US" sz="2000" dirty="0">
                <a:solidFill>
                  <a:srgbClr val="000000"/>
                </a:solidFill>
              </a:rPr>
              <a:t>TP53 mutation</a:t>
            </a:r>
          </a:p>
          <a:p>
            <a:pPr marL="739775" lvl="2" indent="-231775">
              <a:spcAft>
                <a:spcPts val="900"/>
              </a:spcAft>
            </a:pPr>
            <a:r>
              <a:rPr lang="en-US" dirty="0">
                <a:solidFill>
                  <a:srgbClr val="000000"/>
                </a:solidFill>
              </a:rPr>
              <a:t>	  	2-year PFS 20% </a:t>
            </a:r>
            <a:r>
              <a:rPr lang="en-US" baseline="30000" dirty="0">
                <a:solidFill>
                  <a:srgbClr val="000000"/>
                </a:solidFill>
              </a:rPr>
              <a:t>3</a:t>
            </a:r>
          </a:p>
          <a:p>
            <a:pPr marL="739775" lvl="2" indent="-231775">
              <a:spcAft>
                <a:spcPts val="900"/>
              </a:spcAft>
              <a:buFont typeface="Arial" panose="020B0604020202020204" pitchFamily="34" charset="0"/>
              <a:buChar char="•"/>
            </a:pPr>
            <a:r>
              <a:rPr lang="en-US" sz="2000" dirty="0">
                <a:solidFill>
                  <a:srgbClr val="000000"/>
                </a:solidFill>
              </a:rPr>
              <a:t>Chromosomal 17p deletions</a:t>
            </a:r>
          </a:p>
          <a:p>
            <a:pPr marL="739775" lvl="2" indent="-231775">
              <a:spcAft>
                <a:spcPts val="900"/>
              </a:spcAft>
            </a:pPr>
            <a:r>
              <a:rPr lang="en-US" dirty="0">
                <a:solidFill>
                  <a:srgbClr val="000000"/>
                </a:solidFill>
              </a:rPr>
              <a:t>	  	2-year PFS 50% </a:t>
            </a:r>
            <a:r>
              <a:rPr lang="en-US" baseline="30000" dirty="0">
                <a:solidFill>
                  <a:srgbClr val="000000"/>
                </a:solidFill>
              </a:rPr>
              <a:t>3</a:t>
            </a:r>
          </a:p>
          <a:p>
            <a:pPr marL="739775" lvl="2" indent="-231775">
              <a:spcAft>
                <a:spcPts val="900"/>
              </a:spcAft>
              <a:buFont typeface="Arial" panose="020B0604020202020204" pitchFamily="34" charset="0"/>
              <a:buChar char="•"/>
            </a:pPr>
            <a:r>
              <a:rPr lang="en-US" sz="2000" dirty="0">
                <a:solidFill>
                  <a:srgbClr val="000000"/>
                </a:solidFill>
              </a:rPr>
              <a:t>Complex karyotype</a:t>
            </a:r>
          </a:p>
          <a:p>
            <a:pPr marL="739775" lvl="2" indent="-231775">
              <a:spcAft>
                <a:spcPts val="900"/>
              </a:spcAft>
            </a:pPr>
            <a:r>
              <a:rPr lang="en-US" dirty="0">
                <a:solidFill>
                  <a:srgbClr val="000000"/>
                </a:solidFill>
              </a:rPr>
              <a:t>	   2-year PFS 45% </a:t>
            </a:r>
            <a:r>
              <a:rPr lang="en-US" baseline="30000" dirty="0">
                <a:solidFill>
                  <a:srgbClr val="000000"/>
                </a:solidFill>
              </a:rPr>
              <a:t>4</a:t>
            </a:r>
          </a:p>
          <a:p>
            <a:pPr marL="739775" lvl="2" indent="-231775">
              <a:spcAft>
                <a:spcPts val="900"/>
              </a:spcAft>
              <a:buFont typeface="Arial" panose="020B0604020202020204" pitchFamily="34" charset="0"/>
              <a:buChar char="•"/>
            </a:pPr>
            <a:r>
              <a:rPr lang="en-US" sz="2000" dirty="0" err="1">
                <a:solidFill>
                  <a:srgbClr val="000000"/>
                </a:solidFill>
              </a:rPr>
              <a:t>Blastoid</a:t>
            </a:r>
            <a:r>
              <a:rPr lang="en-US" sz="2000" dirty="0">
                <a:solidFill>
                  <a:srgbClr val="000000"/>
                </a:solidFill>
              </a:rPr>
              <a:t> histology</a:t>
            </a:r>
          </a:p>
          <a:p>
            <a:pPr marL="739775" lvl="2" indent="-231775">
              <a:spcAft>
                <a:spcPts val="900"/>
              </a:spcAft>
            </a:pPr>
            <a:r>
              <a:rPr lang="en-US" dirty="0">
                <a:solidFill>
                  <a:srgbClr val="000000"/>
                </a:solidFill>
              </a:rPr>
              <a:t>	   2-year PFS 45% </a:t>
            </a:r>
            <a:r>
              <a:rPr lang="en-US" baseline="30000" dirty="0">
                <a:solidFill>
                  <a:srgbClr val="000000"/>
                </a:solidFill>
              </a:rPr>
              <a:t>2</a:t>
            </a:r>
          </a:p>
        </p:txBody>
      </p:sp>
      <p:sp>
        <p:nvSpPr>
          <p:cNvPr id="6" name="Footer Placeholder 4">
            <a:extLst>
              <a:ext uri="{FF2B5EF4-FFF2-40B4-BE49-F238E27FC236}">
                <a16:creationId xmlns:a16="http://schemas.microsoft.com/office/drawing/2014/main" id="{A39C8420-29D0-4E47-AC66-707AC06F54AD}"/>
              </a:ext>
            </a:extLst>
          </p:cNvPr>
          <p:cNvSpPr>
            <a:spLocks noGrp="1"/>
          </p:cNvSpPr>
          <p:nvPr>
            <p:ph type="ftr" sz="quarter" idx="11"/>
          </p:nvPr>
        </p:nvSpPr>
        <p:spPr>
          <a:xfrm>
            <a:off x="2743200" y="6407595"/>
            <a:ext cx="8128000" cy="349249"/>
          </a:xfrm>
        </p:spPr>
        <p:txBody>
          <a:bodyPr/>
          <a:lstStyle/>
          <a:p>
            <a:pPr marL="228600" indent="-228600" algn="l">
              <a:buAutoNum type="arabicPeriod"/>
            </a:pPr>
            <a:r>
              <a:rPr lang="en-US" sz="1200" dirty="0"/>
              <a:t>Maddocks. Blood 2019 ; 2. </a:t>
            </a:r>
            <a:r>
              <a:rPr lang="en-US" sz="1200" dirty="0" err="1"/>
              <a:t>Hoster</a:t>
            </a:r>
            <a:r>
              <a:rPr lang="en-US" sz="1200" dirty="0"/>
              <a:t> E. JCO 2016; 3. </a:t>
            </a:r>
            <a:r>
              <a:rPr lang="en-US" sz="1200" dirty="0" err="1"/>
              <a:t>Eskelund</a:t>
            </a:r>
            <a:r>
              <a:rPr lang="en-US" sz="1200" dirty="0"/>
              <a:t> C. Blood 2017; 4. Greenwell I. Cancer. 2018</a:t>
            </a:r>
          </a:p>
          <a:p>
            <a:pPr marL="228600" indent="-228600">
              <a:buAutoNum type="arabicPeriod"/>
            </a:pPr>
            <a:endParaRPr lang="en-US" dirty="0"/>
          </a:p>
        </p:txBody>
      </p:sp>
      <p:sp>
        <p:nvSpPr>
          <p:cNvPr id="10" name="TextBox 9">
            <a:extLst>
              <a:ext uri="{FF2B5EF4-FFF2-40B4-BE49-F238E27FC236}">
                <a16:creationId xmlns:a16="http://schemas.microsoft.com/office/drawing/2014/main" id="{E2D2AF66-0A37-4330-B084-F01555EB9CF1}"/>
              </a:ext>
            </a:extLst>
          </p:cNvPr>
          <p:cNvSpPr txBox="1"/>
          <p:nvPr/>
        </p:nvSpPr>
        <p:spPr>
          <a:xfrm>
            <a:off x="4876800" y="2895600"/>
            <a:ext cx="6585858" cy="2400657"/>
          </a:xfrm>
          <a:prstGeom prst="rect">
            <a:avLst/>
          </a:prstGeom>
        </p:spPr>
        <p:style>
          <a:lnRef idx="3">
            <a:schemeClr val="lt1"/>
          </a:lnRef>
          <a:fillRef idx="1">
            <a:schemeClr val="accent1"/>
          </a:fillRef>
          <a:effectRef idx="1">
            <a:schemeClr val="accent1"/>
          </a:effectRef>
          <a:fontRef idx="minor">
            <a:schemeClr val="lt1"/>
          </a:fontRef>
        </p:style>
        <p:txBody>
          <a:bodyPr wrap="square" lIns="182880" tIns="274320" rIns="182880" bIns="274320" rtlCol="0">
            <a:spAutoFit/>
          </a:bodyPr>
          <a:lstStyle/>
          <a:p>
            <a:pPr marL="174625"/>
            <a:r>
              <a:rPr lang="en-US" sz="2400" b="1" dirty="0">
                <a:solidFill>
                  <a:schemeClr val="bg1"/>
                </a:solidFill>
              </a:rPr>
              <a:t>Newly diagnosed MCL patients w/ ultra- high-risk features have dismal outcomes</a:t>
            </a:r>
          </a:p>
          <a:p>
            <a:pPr marL="174625"/>
            <a:endParaRPr lang="en-US" sz="2400" b="1" dirty="0">
              <a:solidFill>
                <a:schemeClr val="bg1"/>
              </a:solidFill>
            </a:endParaRPr>
          </a:p>
          <a:p>
            <a:pPr marL="174625"/>
            <a:r>
              <a:rPr lang="en-US" sz="2400" b="1" dirty="0">
                <a:solidFill>
                  <a:schemeClr val="bg1"/>
                </a:solidFill>
              </a:rPr>
              <a:t>New therapies and approaches are desperately needed to improve outcomes</a:t>
            </a:r>
          </a:p>
        </p:txBody>
      </p:sp>
    </p:spTree>
    <p:extLst>
      <p:ext uri="{BB962C8B-B14F-4D97-AF65-F5344CB8AC3E}">
        <p14:creationId xmlns:p14="http://schemas.microsoft.com/office/powerpoint/2010/main" val="680003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p:txBody>
          <a:bodyPr/>
          <a:lstStyle/>
          <a:p>
            <a:pPr marL="0" indent="0">
              <a:buNone/>
            </a:pPr>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11</a:t>
            </a:fld>
            <a:endParaRPr lang="en-US" dirty="0"/>
          </a:p>
        </p:txBody>
      </p:sp>
      <p:sp>
        <p:nvSpPr>
          <p:cNvPr id="5" name="TextBox 4">
            <a:extLst>
              <a:ext uri="{FF2B5EF4-FFF2-40B4-BE49-F238E27FC236}">
                <a16:creationId xmlns:a16="http://schemas.microsoft.com/office/drawing/2014/main" id="{A6366286-01E7-40C1-ADF6-34E12A6564DE}"/>
              </a:ext>
            </a:extLst>
          </p:cNvPr>
          <p:cNvSpPr txBox="1"/>
          <p:nvPr/>
        </p:nvSpPr>
        <p:spPr>
          <a:xfrm>
            <a:off x="609600" y="1371601"/>
            <a:ext cx="11430000" cy="95410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800" dirty="0" err="1"/>
              <a:t>Brexucabtagene</a:t>
            </a:r>
            <a:r>
              <a:rPr lang="en-US" sz="2800" dirty="0"/>
              <a:t> </a:t>
            </a:r>
            <a:r>
              <a:rPr lang="en-US" sz="2800" dirty="0" err="1"/>
              <a:t>autoleucel</a:t>
            </a:r>
            <a:r>
              <a:rPr lang="en-US" sz="2800" dirty="0"/>
              <a:t> CD19-CAR-T demonstrated remarkable efficacy in refractory MCL patients that previously received BTKi.</a:t>
            </a:r>
          </a:p>
        </p:txBody>
      </p:sp>
      <p:pic>
        <p:nvPicPr>
          <p:cNvPr id="6" name="Picture 5">
            <a:extLst>
              <a:ext uri="{FF2B5EF4-FFF2-40B4-BE49-F238E27FC236}">
                <a16:creationId xmlns:a16="http://schemas.microsoft.com/office/drawing/2014/main" id="{79BC5B43-60D9-4488-9914-158D603721D3}"/>
              </a:ext>
            </a:extLst>
          </p:cNvPr>
          <p:cNvPicPr>
            <a:picLocks noChangeAspect="1"/>
          </p:cNvPicPr>
          <p:nvPr/>
        </p:nvPicPr>
        <p:blipFill rotWithShape="1">
          <a:blip r:embed="rId3"/>
          <a:srcRect l="33746" t="7531" r="32743" b="37702"/>
          <a:stretch/>
        </p:blipFill>
        <p:spPr>
          <a:xfrm>
            <a:off x="5029200" y="2307291"/>
            <a:ext cx="5562600" cy="4077635"/>
          </a:xfrm>
          <a:prstGeom prst="rect">
            <a:avLst/>
          </a:prstGeom>
        </p:spPr>
      </p:pic>
      <p:sp>
        <p:nvSpPr>
          <p:cNvPr id="7" name="Rectangle 6">
            <a:extLst>
              <a:ext uri="{FF2B5EF4-FFF2-40B4-BE49-F238E27FC236}">
                <a16:creationId xmlns:a16="http://schemas.microsoft.com/office/drawing/2014/main" id="{8018E189-0D12-472D-9529-62E526703FCC}"/>
              </a:ext>
            </a:extLst>
          </p:cNvPr>
          <p:cNvSpPr/>
          <p:nvPr/>
        </p:nvSpPr>
        <p:spPr>
          <a:xfrm>
            <a:off x="584200" y="2578272"/>
            <a:ext cx="4038600" cy="1800493"/>
          </a:xfrm>
          <a:prstGeom prst="rect">
            <a:avLst/>
          </a:prstGeom>
        </p:spPr>
        <p:txBody>
          <a:bodyPr wrap="square">
            <a:spAutoFit/>
          </a:bodyPr>
          <a:lstStyle/>
          <a:p>
            <a:pPr marL="742950" lvl="1" indent="-285750">
              <a:spcAft>
                <a:spcPts val="600"/>
              </a:spcAft>
              <a:buFont typeface="Arial" panose="020B0604020202020204" pitchFamily="34" charset="0"/>
              <a:buChar char="•"/>
            </a:pPr>
            <a:r>
              <a:rPr lang="en-US" sz="2400" dirty="0"/>
              <a:t>92% ORR</a:t>
            </a:r>
          </a:p>
          <a:p>
            <a:pPr marL="742950" lvl="1" indent="-285750">
              <a:spcAft>
                <a:spcPts val="600"/>
              </a:spcAft>
              <a:buFont typeface="Arial" panose="020B0604020202020204" pitchFamily="34" charset="0"/>
              <a:buChar char="•"/>
            </a:pPr>
            <a:r>
              <a:rPr lang="en-US" sz="2400" dirty="0"/>
              <a:t>67% CR </a:t>
            </a:r>
          </a:p>
          <a:p>
            <a:pPr marL="742950" lvl="1" indent="-285750">
              <a:spcAft>
                <a:spcPts val="600"/>
              </a:spcAft>
              <a:buFont typeface="Arial" panose="020B0604020202020204" pitchFamily="34" charset="0"/>
              <a:buChar char="•"/>
            </a:pPr>
            <a:r>
              <a:rPr lang="en-US" sz="2400" dirty="0"/>
              <a:t>61% 12-month PFS</a:t>
            </a:r>
          </a:p>
          <a:p>
            <a:pPr marL="742950" lvl="1" indent="-285750">
              <a:spcAft>
                <a:spcPts val="600"/>
              </a:spcAft>
              <a:buFont typeface="Arial" panose="020B0604020202020204" pitchFamily="34" charset="0"/>
              <a:buChar char="•"/>
            </a:pPr>
            <a:r>
              <a:rPr lang="en-US" sz="2400" dirty="0"/>
              <a:t>59% 15-month PFS </a:t>
            </a:r>
          </a:p>
        </p:txBody>
      </p:sp>
      <p:sp>
        <p:nvSpPr>
          <p:cNvPr id="9" name="Footer Placeholder 4">
            <a:extLst>
              <a:ext uri="{FF2B5EF4-FFF2-40B4-BE49-F238E27FC236}">
                <a16:creationId xmlns:a16="http://schemas.microsoft.com/office/drawing/2014/main" id="{6195FB80-137C-4670-85E1-36FD49D5883A}"/>
              </a:ext>
            </a:extLst>
          </p:cNvPr>
          <p:cNvSpPr>
            <a:spLocks noGrp="1"/>
          </p:cNvSpPr>
          <p:nvPr>
            <p:ph type="ftr" sz="quarter" idx="11"/>
          </p:nvPr>
        </p:nvSpPr>
        <p:spPr>
          <a:xfrm>
            <a:off x="2743200" y="6407595"/>
            <a:ext cx="8128000" cy="349249"/>
          </a:xfrm>
        </p:spPr>
        <p:txBody>
          <a:bodyPr/>
          <a:lstStyle/>
          <a:p>
            <a:pPr marL="228600" indent="-228600" algn="l">
              <a:buAutoNum type="arabicPeriod"/>
            </a:pPr>
            <a:r>
              <a:rPr lang="en-US" sz="1200" dirty="0"/>
              <a:t>Wang N. NEJM 2021 </a:t>
            </a:r>
          </a:p>
          <a:p>
            <a:pPr marL="228600" indent="-228600">
              <a:buAutoNum type="arabicPeriod"/>
            </a:pPr>
            <a:endParaRPr lang="en-US" dirty="0"/>
          </a:p>
        </p:txBody>
      </p:sp>
    </p:spTree>
    <p:extLst>
      <p:ext uri="{BB962C8B-B14F-4D97-AF65-F5344CB8AC3E}">
        <p14:creationId xmlns:p14="http://schemas.microsoft.com/office/powerpoint/2010/main" val="1533804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Design</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12</a:t>
            </a:fld>
            <a:endParaRPr lang="en-US" dirty="0"/>
          </a:p>
        </p:txBody>
      </p:sp>
      <p:sp>
        <p:nvSpPr>
          <p:cNvPr id="5" name="TextBox 4">
            <a:extLst>
              <a:ext uri="{FF2B5EF4-FFF2-40B4-BE49-F238E27FC236}">
                <a16:creationId xmlns:a16="http://schemas.microsoft.com/office/drawing/2014/main" id="{195340E0-D27B-405F-8964-F06AFE9D2EE4}"/>
              </a:ext>
            </a:extLst>
          </p:cNvPr>
          <p:cNvSpPr txBox="1"/>
          <p:nvPr/>
        </p:nvSpPr>
        <p:spPr>
          <a:xfrm>
            <a:off x="609600" y="1371601"/>
            <a:ext cx="11125200" cy="25391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Single arm phase II trial for UHR MCL evaluating front-line CD19-CAR-T after lead-in of BTKi+/-rituximab. </a:t>
            </a:r>
          </a:p>
          <a:p>
            <a:pPr marL="285750" indent="-285750">
              <a:spcAft>
                <a:spcPts val="600"/>
              </a:spcAft>
              <a:buFont typeface="Arial" panose="020B0604020202020204" pitchFamily="34" charset="0"/>
              <a:buChar char="•"/>
            </a:pPr>
            <a:r>
              <a:rPr lang="en-US" sz="2400" dirty="0"/>
              <a:t>Before enrollment, &lt;=2 standard induction cycles are permitted.</a:t>
            </a:r>
          </a:p>
          <a:p>
            <a:pPr marL="285750" indent="-285750">
              <a:spcAft>
                <a:spcPts val="600"/>
              </a:spcAft>
              <a:buFont typeface="Arial" panose="020B0604020202020204" pitchFamily="34" charset="0"/>
              <a:buChar char="•"/>
            </a:pPr>
            <a:r>
              <a:rPr lang="en-US" sz="2400" dirty="0"/>
              <a:t>Primary endpoint: 2-year PFS from enrollment. </a:t>
            </a:r>
          </a:p>
          <a:p>
            <a:pPr marL="285750" indent="-285750">
              <a:spcAft>
                <a:spcPts val="300"/>
              </a:spcAft>
              <a:buFont typeface="Arial" panose="020B0604020202020204" pitchFamily="34" charset="0"/>
              <a:buChar char="•"/>
            </a:pPr>
            <a:r>
              <a:rPr lang="en-US" sz="2400" dirty="0"/>
              <a:t>Secondary endpoints: Adverse events; OS; ORR; Achievement of MRD; Apheresis and CAR-T phenotype; CAR-T levels in the blood </a:t>
            </a:r>
          </a:p>
        </p:txBody>
      </p:sp>
      <p:graphicFrame>
        <p:nvGraphicFramePr>
          <p:cNvPr id="6" name="Diagram 5">
            <a:extLst>
              <a:ext uri="{FF2B5EF4-FFF2-40B4-BE49-F238E27FC236}">
                <a16:creationId xmlns:a16="http://schemas.microsoft.com/office/drawing/2014/main" id="{54FE74C1-43B0-4742-941F-DD36B5A98203}"/>
              </a:ext>
            </a:extLst>
          </p:cNvPr>
          <p:cNvGraphicFramePr/>
          <p:nvPr>
            <p:extLst>
              <p:ext uri="{D42A27DB-BD31-4B8C-83A1-F6EECF244321}">
                <p14:modId xmlns:p14="http://schemas.microsoft.com/office/powerpoint/2010/main" val="513425871"/>
              </p:ext>
            </p:extLst>
          </p:nvPr>
        </p:nvGraphicFramePr>
        <p:xfrm>
          <a:off x="609600" y="3728678"/>
          <a:ext cx="11016842" cy="24828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39268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Design: Options or Alternatives</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13</a:t>
            </a:fld>
            <a:endParaRPr lang="en-US" dirty="0"/>
          </a:p>
        </p:txBody>
      </p:sp>
      <p:sp>
        <p:nvSpPr>
          <p:cNvPr id="5" name="TextBox 4">
            <a:extLst>
              <a:ext uri="{FF2B5EF4-FFF2-40B4-BE49-F238E27FC236}">
                <a16:creationId xmlns:a16="http://schemas.microsoft.com/office/drawing/2014/main" id="{195340E0-D27B-405F-8964-F06AFE9D2EE4}"/>
              </a:ext>
            </a:extLst>
          </p:cNvPr>
          <p:cNvSpPr txBox="1"/>
          <p:nvPr/>
        </p:nvSpPr>
        <p:spPr>
          <a:xfrm>
            <a:off x="609600" y="1631950"/>
            <a:ext cx="11125200" cy="343170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a:t>For consideration: </a:t>
            </a:r>
          </a:p>
          <a:p>
            <a:pPr marL="742950" lvl="1" indent="-285750">
              <a:spcAft>
                <a:spcPts val="600"/>
              </a:spcAft>
              <a:buFont typeface="Arial" panose="020B0604020202020204" pitchFamily="34" charset="0"/>
              <a:buChar char="•"/>
            </a:pPr>
            <a:r>
              <a:rPr lang="en-US" sz="2400" dirty="0"/>
              <a:t>Patients with MRD receive BTKi maintenance.</a:t>
            </a:r>
          </a:p>
          <a:p>
            <a:pPr lvl="1">
              <a:spcAft>
                <a:spcPts val="600"/>
              </a:spcAft>
            </a:pPr>
            <a:endParaRPr lang="en-US" sz="2400" dirty="0"/>
          </a:p>
          <a:p>
            <a:pPr marL="285750" indent="-285750">
              <a:spcAft>
                <a:spcPts val="600"/>
              </a:spcAft>
              <a:buFont typeface="Arial" panose="020B0604020202020204" pitchFamily="34" charset="0"/>
              <a:buChar char="•"/>
            </a:pPr>
            <a:r>
              <a:rPr lang="en-US" sz="2400" dirty="0"/>
              <a:t>Alternative Designs:</a:t>
            </a:r>
          </a:p>
          <a:p>
            <a:pPr marL="742950" lvl="1" indent="-285750">
              <a:spcAft>
                <a:spcPts val="600"/>
              </a:spcAft>
              <a:buFont typeface="Arial" panose="020B0604020202020204" pitchFamily="34" charset="0"/>
              <a:buChar char="•"/>
            </a:pPr>
            <a:r>
              <a:rPr lang="en-US" sz="2400" dirty="0"/>
              <a:t>Randomized phase II against best available care in frontline</a:t>
            </a:r>
          </a:p>
          <a:p>
            <a:pPr marL="742950" lvl="1" indent="-285750">
              <a:spcAft>
                <a:spcPts val="600"/>
              </a:spcAft>
              <a:buFont typeface="Arial" panose="020B0604020202020204" pitchFamily="34" charset="0"/>
              <a:buChar char="•"/>
            </a:pPr>
            <a:r>
              <a:rPr lang="en-US" sz="2400" dirty="0"/>
              <a:t>CAR-T consolidation following standard induction as a phase 2 and then compared in a randomized phase III against induction followed by ASCT in responders.</a:t>
            </a:r>
          </a:p>
        </p:txBody>
      </p:sp>
    </p:spTree>
    <p:extLst>
      <p:ext uri="{BB962C8B-B14F-4D97-AF65-F5344CB8AC3E}">
        <p14:creationId xmlns:p14="http://schemas.microsoft.com/office/powerpoint/2010/main" val="1277821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&amp; Logistics</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14</a:t>
            </a:fld>
            <a:endParaRPr lang="en-US" dirty="0"/>
          </a:p>
        </p:txBody>
      </p:sp>
      <p:sp>
        <p:nvSpPr>
          <p:cNvPr id="5" name="TextBox 4">
            <a:extLst>
              <a:ext uri="{FF2B5EF4-FFF2-40B4-BE49-F238E27FC236}">
                <a16:creationId xmlns:a16="http://schemas.microsoft.com/office/drawing/2014/main" id="{00939070-79D8-46D2-963E-E1EDA86C1F57}"/>
              </a:ext>
            </a:extLst>
          </p:cNvPr>
          <p:cNvSpPr txBox="1"/>
          <p:nvPr/>
        </p:nvSpPr>
        <p:spPr>
          <a:xfrm>
            <a:off x="609600" y="1409701"/>
            <a:ext cx="11125200" cy="4339650"/>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2-year PFS, based upon historical controls, is estimated to be 45% </a:t>
            </a:r>
          </a:p>
          <a:p>
            <a:pPr marL="285750" indent="-285750">
              <a:spcAft>
                <a:spcPts val="1200"/>
              </a:spcAft>
              <a:buFont typeface="Arial" panose="020B0604020202020204" pitchFamily="34" charset="0"/>
              <a:buChar char="•"/>
            </a:pPr>
            <a:r>
              <a:rPr lang="en-US" sz="2400" dirty="0"/>
              <a:t>We estimate this approach could increase 2-year PFS to 65%</a:t>
            </a:r>
          </a:p>
          <a:p>
            <a:pPr marL="285750" indent="-285750">
              <a:spcAft>
                <a:spcPts val="1200"/>
              </a:spcAft>
              <a:buFont typeface="Arial" panose="020B0604020202020204" pitchFamily="34" charset="0"/>
              <a:buChar char="•"/>
            </a:pPr>
            <a:r>
              <a:rPr lang="en-US" sz="2400" dirty="0"/>
              <a:t>54 patients are needed to detect 20% improvement, with 90% power and one-sided 0.05 alpha for an exact-binomial test. </a:t>
            </a:r>
          </a:p>
          <a:p>
            <a:pPr marL="285750" indent="-285750">
              <a:spcAft>
                <a:spcPts val="1200"/>
              </a:spcAft>
              <a:buFont typeface="Arial" panose="020B0604020202020204" pitchFamily="34" charset="0"/>
              <a:buChar char="•"/>
            </a:pPr>
            <a:r>
              <a:rPr lang="en-US" sz="2400" dirty="0"/>
              <a:t>For interim monitoring, sample size is inflated to 60. </a:t>
            </a:r>
          </a:p>
          <a:p>
            <a:pPr marL="285750" indent="-285750">
              <a:spcAft>
                <a:spcPts val="1200"/>
              </a:spcAft>
              <a:buFont typeface="Arial" panose="020B0604020202020204" pitchFamily="34" charset="0"/>
              <a:buChar char="•"/>
            </a:pPr>
            <a:r>
              <a:rPr lang="en-US" sz="2400" dirty="0"/>
              <a:t>18-month accrual and 24-month follow-up is estimated. </a:t>
            </a:r>
          </a:p>
          <a:p>
            <a:pPr marL="285750" indent="-285750">
              <a:spcAft>
                <a:spcPts val="1200"/>
              </a:spcAft>
              <a:buFont typeface="Arial" panose="020B0604020202020204" pitchFamily="34" charset="0"/>
              <a:buChar char="•"/>
            </a:pPr>
            <a:r>
              <a:rPr lang="en-US" sz="2400" dirty="0"/>
              <a:t>CAR-T manufacturer support is required: several are interested to pursue upfront MCL indications. </a:t>
            </a:r>
          </a:p>
          <a:p>
            <a:pPr marL="285750" indent="-285750">
              <a:spcAft>
                <a:spcPts val="1200"/>
              </a:spcAft>
              <a:buFont typeface="Arial" panose="020B0604020202020204" pitchFamily="34" charset="0"/>
              <a:buChar char="•"/>
            </a:pPr>
            <a:r>
              <a:rPr lang="en-US" sz="2400" dirty="0"/>
              <a:t>BTKi may garner industry support given the crowded market. </a:t>
            </a:r>
            <a:endParaRPr lang="en-US" sz="2000" dirty="0"/>
          </a:p>
        </p:txBody>
      </p:sp>
    </p:spTree>
    <p:extLst>
      <p:ext uri="{BB962C8B-B14F-4D97-AF65-F5344CB8AC3E}">
        <p14:creationId xmlns:p14="http://schemas.microsoft.com/office/powerpoint/2010/main" val="3114186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 &amp; Online Feedback</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15</a:t>
            </a:fld>
            <a:endParaRPr lang="en-US" dirty="0"/>
          </a:p>
        </p:txBody>
      </p:sp>
      <p:sp>
        <p:nvSpPr>
          <p:cNvPr id="5" name="TextBox 4">
            <a:extLst>
              <a:ext uri="{FF2B5EF4-FFF2-40B4-BE49-F238E27FC236}">
                <a16:creationId xmlns:a16="http://schemas.microsoft.com/office/drawing/2014/main" id="{CD4AB59A-AF93-47C3-8AE1-255AE24855BF}"/>
              </a:ext>
            </a:extLst>
          </p:cNvPr>
          <p:cNvSpPr txBox="1"/>
          <p:nvPr/>
        </p:nvSpPr>
        <p:spPr>
          <a:xfrm>
            <a:off x="533400" y="1304926"/>
            <a:ext cx="11277600" cy="2139047"/>
          </a:xfrm>
          <a:prstGeom prst="rect">
            <a:avLst/>
          </a:prstGeom>
          <a:noFill/>
        </p:spPr>
        <p:txBody>
          <a:bodyPr wrap="square" rtlCol="0">
            <a:spAutoFit/>
          </a:bodyPr>
          <a:lstStyle/>
          <a:p>
            <a:pPr>
              <a:spcAft>
                <a:spcPts val="600"/>
              </a:spcAft>
            </a:pPr>
            <a:r>
              <a:rPr lang="en-US" sz="2400" dirty="0"/>
              <a:t>External Expert Reviewers:</a:t>
            </a:r>
          </a:p>
          <a:p>
            <a:pPr>
              <a:spcAft>
                <a:spcPts val="1200"/>
              </a:spcAft>
            </a:pPr>
            <a:r>
              <a:rPr lang="en-US" sz="2400" dirty="0"/>
              <a:t>Reviewer #1</a:t>
            </a:r>
          </a:p>
          <a:p>
            <a:pPr marL="285750" indent="-285750">
              <a:spcAft>
                <a:spcPts val="1200"/>
              </a:spcAft>
              <a:buFont typeface="Arial" panose="020B0604020202020204" pitchFamily="34" charset="0"/>
              <a:buChar char="•"/>
            </a:pPr>
            <a:r>
              <a:rPr lang="en-US" sz="2000" dirty="0"/>
              <a:t>[This is] </a:t>
            </a:r>
            <a:r>
              <a:rPr lang="en-US" sz="2000" b="1" dirty="0"/>
              <a:t>an area of significant unmet need</a:t>
            </a:r>
            <a:r>
              <a:rPr lang="en-US" sz="2000" dirty="0"/>
              <a:t>. The key will be an appropriate definition of high risk.  Could definitely change practice and </a:t>
            </a:r>
            <a:r>
              <a:rPr lang="en-US" sz="2000" b="1" dirty="0"/>
              <a:t>would need a network to complete a trial like this</a:t>
            </a:r>
            <a:r>
              <a:rPr lang="en-US" sz="2000" dirty="0"/>
              <a:t>.  </a:t>
            </a:r>
          </a:p>
          <a:p>
            <a:pPr marL="285750" indent="-285750">
              <a:spcAft>
                <a:spcPts val="1200"/>
              </a:spcAft>
              <a:buFont typeface="Arial" panose="020B0604020202020204" pitchFamily="34" charset="0"/>
              <a:buChar char="•"/>
            </a:pPr>
            <a:r>
              <a:rPr lang="en-US" sz="2000" dirty="0"/>
              <a:t>In theory, </a:t>
            </a:r>
            <a:r>
              <a:rPr lang="en-US" sz="2000" b="1" dirty="0"/>
              <a:t>industry could do a trial like this</a:t>
            </a:r>
            <a:r>
              <a:rPr lang="en-US" sz="2000" dirty="0"/>
              <a:t>, so that would be the only weakness. </a:t>
            </a:r>
          </a:p>
        </p:txBody>
      </p:sp>
    </p:spTree>
    <p:extLst>
      <p:ext uri="{BB962C8B-B14F-4D97-AF65-F5344CB8AC3E}">
        <p14:creationId xmlns:p14="http://schemas.microsoft.com/office/powerpoint/2010/main" val="3371038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 &amp; Online Feedback</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16</a:t>
            </a:fld>
            <a:endParaRPr lang="en-US" dirty="0"/>
          </a:p>
        </p:txBody>
      </p:sp>
      <p:sp>
        <p:nvSpPr>
          <p:cNvPr id="5" name="TextBox 4">
            <a:extLst>
              <a:ext uri="{FF2B5EF4-FFF2-40B4-BE49-F238E27FC236}">
                <a16:creationId xmlns:a16="http://schemas.microsoft.com/office/drawing/2014/main" id="{CD4AB59A-AF93-47C3-8AE1-255AE24855BF}"/>
              </a:ext>
            </a:extLst>
          </p:cNvPr>
          <p:cNvSpPr txBox="1"/>
          <p:nvPr/>
        </p:nvSpPr>
        <p:spPr>
          <a:xfrm>
            <a:off x="533400" y="1304926"/>
            <a:ext cx="11125200" cy="4524315"/>
          </a:xfrm>
          <a:prstGeom prst="rect">
            <a:avLst/>
          </a:prstGeom>
          <a:noFill/>
        </p:spPr>
        <p:txBody>
          <a:bodyPr wrap="square" rtlCol="0">
            <a:spAutoFit/>
          </a:bodyPr>
          <a:lstStyle/>
          <a:p>
            <a:pPr>
              <a:spcAft>
                <a:spcPts val="600"/>
              </a:spcAft>
            </a:pPr>
            <a:r>
              <a:rPr lang="en-US" sz="2400" dirty="0"/>
              <a:t>External Expert Reviewers:</a:t>
            </a:r>
          </a:p>
          <a:p>
            <a:pPr>
              <a:spcAft>
                <a:spcPts val="600"/>
              </a:spcAft>
            </a:pPr>
            <a:r>
              <a:rPr lang="en-US" sz="2400" dirty="0"/>
              <a:t>Reviewer #2</a:t>
            </a:r>
          </a:p>
          <a:p>
            <a:pPr marL="342900" indent="-342900">
              <a:spcAft>
                <a:spcPts val="1200"/>
              </a:spcAft>
              <a:buFont typeface="Arial" panose="020B0604020202020204" pitchFamily="34" charset="0"/>
              <a:buChar char="•"/>
            </a:pPr>
            <a:r>
              <a:rPr lang="en-US" sz="2000" dirty="0"/>
              <a:t>This is </a:t>
            </a:r>
            <a:r>
              <a:rPr lang="en-US" sz="2000" b="1" dirty="0"/>
              <a:t>a very important question</a:t>
            </a:r>
            <a:r>
              <a:rPr lang="en-US" sz="2000" dirty="0"/>
              <a:t>, as we now can better define high risk MCL, and we know that </a:t>
            </a:r>
            <a:r>
              <a:rPr lang="en-US" sz="2000" b="1" dirty="0"/>
              <a:t>standard therapy is not adequate in this situation</a:t>
            </a:r>
            <a:r>
              <a:rPr lang="en-US" sz="2000" dirty="0"/>
              <a:t>. </a:t>
            </a:r>
          </a:p>
          <a:p>
            <a:pPr marL="342900" indent="-342900">
              <a:spcAft>
                <a:spcPts val="1200"/>
              </a:spcAft>
              <a:buFont typeface="Arial" panose="020B0604020202020204" pitchFamily="34" charset="0"/>
              <a:buChar char="•"/>
            </a:pPr>
            <a:r>
              <a:rPr lang="en-US" sz="2000" dirty="0"/>
              <a:t>My major concern with the proposed design is the </a:t>
            </a:r>
            <a:r>
              <a:rPr lang="en-US" sz="2000" b="1" dirty="0"/>
              <a:t>single arm nature </a:t>
            </a:r>
            <a:r>
              <a:rPr lang="en-US" sz="2000" dirty="0"/>
              <a:t>of this proposal. In CLL, high risk predictive markers in the setting of chemoimmunotherapy do not hold when novel agents such as BTK inhibitors are utilized. The same situation could be true for MCL. </a:t>
            </a:r>
          </a:p>
          <a:p>
            <a:pPr marL="342900" indent="-342900">
              <a:spcAft>
                <a:spcPts val="1200"/>
              </a:spcAft>
              <a:buFont typeface="Arial" panose="020B0604020202020204" pitchFamily="34" charset="0"/>
              <a:buChar char="•"/>
            </a:pPr>
            <a:r>
              <a:rPr lang="en-US" sz="2000" dirty="0"/>
              <a:t>ECOG as well as the German Mantle Cell Consortium are studying non chemotherapy regimens in this setting. I would </a:t>
            </a:r>
            <a:r>
              <a:rPr lang="en-US" sz="2000" b="1" dirty="0"/>
              <a:t>strongly endorse a randomized design </a:t>
            </a:r>
            <a:r>
              <a:rPr lang="en-US" sz="2000" dirty="0"/>
              <a:t>where CAR-T is one arm, and the other arm would include other alternatives to chemotherapy.  </a:t>
            </a:r>
          </a:p>
          <a:p>
            <a:pPr marL="342900" indent="-342900">
              <a:spcAft>
                <a:spcPts val="1200"/>
              </a:spcAft>
              <a:buFont typeface="Arial" panose="020B0604020202020204" pitchFamily="34" charset="0"/>
              <a:buChar char="•"/>
            </a:pPr>
            <a:r>
              <a:rPr lang="en-US" sz="2000" dirty="0"/>
              <a:t>The other issue with this trial is that the majority of patients with high risk mantle cell lymphoma are older and </a:t>
            </a:r>
            <a:r>
              <a:rPr lang="en-US" sz="2000" b="1" dirty="0"/>
              <a:t>may not be eligible for CAR-T</a:t>
            </a:r>
            <a:r>
              <a:rPr lang="en-US" sz="2000" dirty="0"/>
              <a:t>.</a:t>
            </a:r>
            <a:endParaRPr lang="en-US" dirty="0"/>
          </a:p>
        </p:txBody>
      </p:sp>
    </p:spTree>
    <p:extLst>
      <p:ext uri="{BB962C8B-B14F-4D97-AF65-F5344CB8AC3E}">
        <p14:creationId xmlns:p14="http://schemas.microsoft.com/office/powerpoint/2010/main" val="5243775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 &amp; Online Feedback</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17</a:t>
            </a:fld>
            <a:endParaRPr lang="en-US" dirty="0"/>
          </a:p>
        </p:txBody>
      </p:sp>
      <p:sp>
        <p:nvSpPr>
          <p:cNvPr id="5" name="TextBox 4">
            <a:extLst>
              <a:ext uri="{FF2B5EF4-FFF2-40B4-BE49-F238E27FC236}">
                <a16:creationId xmlns:a16="http://schemas.microsoft.com/office/drawing/2014/main" id="{CD4AB59A-AF93-47C3-8AE1-255AE24855BF}"/>
              </a:ext>
            </a:extLst>
          </p:cNvPr>
          <p:cNvSpPr txBox="1"/>
          <p:nvPr/>
        </p:nvSpPr>
        <p:spPr>
          <a:xfrm>
            <a:off x="609600" y="1295400"/>
            <a:ext cx="11125200" cy="4308872"/>
          </a:xfrm>
          <a:prstGeom prst="rect">
            <a:avLst/>
          </a:prstGeom>
          <a:noFill/>
        </p:spPr>
        <p:txBody>
          <a:bodyPr wrap="square" rtlCol="0">
            <a:spAutoFit/>
          </a:bodyPr>
          <a:lstStyle/>
          <a:p>
            <a:pPr>
              <a:spcAft>
                <a:spcPts val="1200"/>
              </a:spcAft>
            </a:pPr>
            <a:r>
              <a:rPr lang="en-US" sz="2400" dirty="0"/>
              <a:t>Online Feedback:</a:t>
            </a:r>
          </a:p>
          <a:p>
            <a:pPr marL="285750" indent="-285750">
              <a:spcAft>
                <a:spcPts val="1200"/>
              </a:spcAft>
              <a:buFont typeface="Arial" panose="020B0604020202020204" pitchFamily="34" charset="0"/>
              <a:buChar char="•"/>
            </a:pPr>
            <a:r>
              <a:rPr lang="en-US" sz="2000" dirty="0"/>
              <a:t>I think </a:t>
            </a:r>
            <a:r>
              <a:rPr lang="en-US" sz="2000" b="1" dirty="0"/>
              <a:t>bifunctional antibodies </a:t>
            </a:r>
            <a:r>
              <a:rPr lang="en-US" sz="2000" dirty="0"/>
              <a:t>are going to be cheaper, easier, and at least as effective as CART - why not go with </a:t>
            </a:r>
            <a:r>
              <a:rPr lang="en-US" sz="2000" dirty="0" err="1"/>
              <a:t>mosunetuzumab</a:t>
            </a:r>
            <a:r>
              <a:rPr lang="en-US" sz="2000" dirty="0"/>
              <a:t> or RGN 1979 instead and CART if it fails</a:t>
            </a:r>
          </a:p>
          <a:p>
            <a:pPr marL="285750" indent="-285750">
              <a:spcAft>
                <a:spcPts val="1200"/>
              </a:spcAft>
              <a:buFont typeface="Arial" panose="020B0604020202020204" pitchFamily="34" charset="0"/>
              <a:buChar char="•"/>
            </a:pPr>
            <a:r>
              <a:rPr lang="en-US" sz="2000" dirty="0"/>
              <a:t>Patient specific CAR T products may be replaced by </a:t>
            </a:r>
            <a:r>
              <a:rPr lang="en-US" sz="2000" b="1" dirty="0" err="1"/>
              <a:t>allo</a:t>
            </a:r>
            <a:r>
              <a:rPr lang="en-US" sz="2000" b="1" dirty="0"/>
              <a:t> products </a:t>
            </a:r>
            <a:r>
              <a:rPr lang="en-US" sz="2000" dirty="0"/>
              <a:t>so this is modest set of proposals</a:t>
            </a:r>
          </a:p>
          <a:p>
            <a:pPr marL="285750" indent="-285750">
              <a:spcAft>
                <a:spcPts val="1200"/>
              </a:spcAft>
              <a:buFont typeface="Arial" panose="020B0604020202020204" pitchFamily="34" charset="0"/>
              <a:buChar char="•"/>
            </a:pPr>
            <a:r>
              <a:rPr lang="en-US" sz="2000" dirty="0"/>
              <a:t>The concept of bringing CAR T into the frontline therapy of high risk MCL is </a:t>
            </a:r>
            <a:r>
              <a:rPr lang="en-US" sz="2000" b="1" dirty="0"/>
              <a:t>clinically very interesting</a:t>
            </a:r>
            <a:r>
              <a:rPr lang="en-US" sz="2000" dirty="0"/>
              <a:t>. </a:t>
            </a:r>
          </a:p>
          <a:p>
            <a:pPr marL="742950" lvl="1" indent="-285750">
              <a:spcAft>
                <a:spcPts val="1200"/>
              </a:spcAft>
              <a:buFont typeface="Arial" panose="020B0604020202020204" pitchFamily="34" charset="0"/>
              <a:buChar char="•"/>
            </a:pPr>
            <a:r>
              <a:rPr lang="en-US" sz="2000" dirty="0"/>
              <a:t>Concerns would be </a:t>
            </a:r>
            <a:r>
              <a:rPr lang="en-US" sz="2000" b="1" dirty="0"/>
              <a:t>if the patients develop prolonged </a:t>
            </a:r>
            <a:r>
              <a:rPr lang="en-US" sz="2000" b="1" dirty="0" err="1"/>
              <a:t>cytopenias</a:t>
            </a:r>
            <a:r>
              <a:rPr lang="en-US" sz="2000" dirty="0"/>
              <a:t> after CAR T - would this affect collection ability at later time point ? </a:t>
            </a:r>
          </a:p>
          <a:p>
            <a:pPr marL="742950" lvl="1" indent="-285750">
              <a:spcAft>
                <a:spcPts val="1200"/>
              </a:spcAft>
              <a:buFont typeface="Arial" panose="020B0604020202020204" pitchFamily="34" charset="0"/>
              <a:buChar char="•"/>
            </a:pPr>
            <a:r>
              <a:rPr lang="en-US" sz="2000" dirty="0"/>
              <a:t>It may be more reasonable to do </a:t>
            </a:r>
            <a:r>
              <a:rPr lang="en-US" sz="2000" b="1" dirty="0"/>
              <a:t>MCL CAR T cell therapy as true second line </a:t>
            </a:r>
            <a:r>
              <a:rPr lang="en-US" sz="2000" dirty="0"/>
              <a:t>instead of salvage plus auto, similar as this is being done for JCAR 17 for DLBCL.</a:t>
            </a:r>
          </a:p>
        </p:txBody>
      </p:sp>
    </p:spTree>
    <p:extLst>
      <p:ext uri="{BB962C8B-B14F-4D97-AF65-F5344CB8AC3E}">
        <p14:creationId xmlns:p14="http://schemas.microsoft.com/office/powerpoint/2010/main" val="42712055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 &amp; Online Feedback</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18</a:t>
            </a:fld>
            <a:endParaRPr lang="en-US" dirty="0"/>
          </a:p>
        </p:txBody>
      </p:sp>
      <p:sp>
        <p:nvSpPr>
          <p:cNvPr id="5" name="TextBox 4">
            <a:extLst>
              <a:ext uri="{FF2B5EF4-FFF2-40B4-BE49-F238E27FC236}">
                <a16:creationId xmlns:a16="http://schemas.microsoft.com/office/drawing/2014/main" id="{CD4AB59A-AF93-47C3-8AE1-255AE24855BF}"/>
              </a:ext>
            </a:extLst>
          </p:cNvPr>
          <p:cNvSpPr txBox="1"/>
          <p:nvPr/>
        </p:nvSpPr>
        <p:spPr>
          <a:xfrm>
            <a:off x="609600" y="1409701"/>
            <a:ext cx="11125200" cy="2000548"/>
          </a:xfrm>
          <a:prstGeom prst="rect">
            <a:avLst/>
          </a:prstGeom>
          <a:noFill/>
        </p:spPr>
        <p:txBody>
          <a:bodyPr wrap="square" rtlCol="0">
            <a:spAutoFit/>
          </a:bodyPr>
          <a:lstStyle/>
          <a:p>
            <a:pPr>
              <a:spcAft>
                <a:spcPts val="1200"/>
              </a:spcAft>
            </a:pPr>
            <a:r>
              <a:rPr lang="en-US" sz="2400" dirty="0"/>
              <a:t>Online Feedback (Continued):</a:t>
            </a:r>
          </a:p>
          <a:p>
            <a:pPr marL="285750" indent="-285750">
              <a:spcAft>
                <a:spcPts val="1200"/>
              </a:spcAft>
              <a:buFont typeface="Arial" panose="020B0604020202020204" pitchFamily="34" charset="0"/>
              <a:buChar char="•"/>
            </a:pPr>
            <a:r>
              <a:rPr lang="en-US" sz="2000" dirty="0"/>
              <a:t>Could be </a:t>
            </a:r>
            <a:r>
              <a:rPr lang="en-US" sz="2000" b="1" dirty="0"/>
              <a:t>improved either by randomization </a:t>
            </a:r>
            <a:r>
              <a:rPr lang="en-US" sz="2000" dirty="0"/>
              <a:t>or change the primary endpoint to CR rate.  </a:t>
            </a:r>
            <a:r>
              <a:rPr lang="en-US" sz="2000" b="1" dirty="0"/>
              <a:t>PFS in single arm is non interpretable</a:t>
            </a:r>
          </a:p>
          <a:p>
            <a:pPr marL="285750" indent="-285750">
              <a:spcAft>
                <a:spcPts val="1200"/>
              </a:spcAft>
              <a:buFont typeface="Arial" panose="020B0604020202020204" pitchFamily="34" charset="0"/>
              <a:buChar char="•"/>
            </a:pPr>
            <a:r>
              <a:rPr lang="en-US" sz="2000" dirty="0"/>
              <a:t>[The] Concept is good but </a:t>
            </a:r>
            <a:r>
              <a:rPr lang="en-US" sz="2000" b="1" dirty="0"/>
              <a:t>needs a strong comparison group </a:t>
            </a:r>
            <a:r>
              <a:rPr lang="en-US" sz="2000" dirty="0"/>
              <a:t>- </a:t>
            </a:r>
            <a:r>
              <a:rPr lang="en-US" sz="2000" dirty="0" err="1"/>
              <a:t>eg</a:t>
            </a:r>
            <a:r>
              <a:rPr lang="en-US" sz="2000" dirty="0"/>
              <a:t> concurrent controls from </a:t>
            </a:r>
            <a:r>
              <a:rPr lang="en-US" sz="2000" dirty="0" err="1"/>
              <a:t>eg</a:t>
            </a:r>
            <a:r>
              <a:rPr lang="en-US" sz="2000" dirty="0"/>
              <a:t> the CIBMTR database or other database </a:t>
            </a:r>
          </a:p>
        </p:txBody>
      </p:sp>
    </p:spTree>
    <p:extLst>
      <p:ext uri="{BB962C8B-B14F-4D97-AF65-F5344CB8AC3E}">
        <p14:creationId xmlns:p14="http://schemas.microsoft.com/office/powerpoint/2010/main" val="3172252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25200" cy="1143000"/>
          </a:xfrm>
        </p:spPr>
        <p:txBody>
          <a:bodyPr>
            <a:normAutofit fontScale="90000"/>
          </a:bodyPr>
          <a:lstStyle/>
          <a:p>
            <a:r>
              <a:rPr lang="en-US" dirty="0"/>
              <a:t>Consolidation for CAR-T incomplete responders in Diffuse Large B Cell Lymphoma (DLBCL)</a:t>
            </a:r>
          </a:p>
        </p:txBody>
      </p:sp>
      <p:sp>
        <p:nvSpPr>
          <p:cNvPr id="4" name="Slide Number Placeholder 3"/>
          <p:cNvSpPr>
            <a:spLocks noGrp="1"/>
          </p:cNvSpPr>
          <p:nvPr>
            <p:ph type="sldNum" sz="quarter" idx="12"/>
          </p:nvPr>
        </p:nvSpPr>
        <p:spPr/>
        <p:txBody>
          <a:bodyPr/>
          <a:lstStyle/>
          <a:p>
            <a:fld id="{23A446DA-D2FC-491E-A26B-6B2D41D55751}" type="slidenum">
              <a:rPr lang="en-US" smtClean="0"/>
              <a:pPr/>
              <a:t>19</a:t>
            </a:fld>
            <a:endParaRPr lang="en-US" dirty="0"/>
          </a:p>
        </p:txBody>
      </p:sp>
      <p:sp>
        <p:nvSpPr>
          <p:cNvPr id="5" name="Content Placeholder 2">
            <a:extLst>
              <a:ext uri="{FF2B5EF4-FFF2-40B4-BE49-F238E27FC236}">
                <a16:creationId xmlns:a16="http://schemas.microsoft.com/office/drawing/2014/main" id="{1ADA3B23-A47E-4FA9-BF7D-A1844E628172}"/>
              </a:ext>
            </a:extLst>
          </p:cNvPr>
          <p:cNvSpPr txBox="1">
            <a:spLocks/>
          </p:cNvSpPr>
          <p:nvPr/>
        </p:nvSpPr>
        <p:spPr>
          <a:xfrm>
            <a:off x="609600" y="1371601"/>
            <a:ext cx="109728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000000"/>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rgbClr val="000000"/>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Hypothesis:</a:t>
            </a:r>
          </a:p>
          <a:p>
            <a:pPr marL="0" indent="0">
              <a:buNone/>
            </a:pPr>
            <a:r>
              <a:rPr lang="en-US" dirty="0"/>
              <a:t>Consolidation therapy will improve PFS for DLBCL patients at high risk for progression following first disease assessment after CAR-T.</a:t>
            </a:r>
          </a:p>
          <a:p>
            <a:pPr marL="0" indent="0">
              <a:buFont typeface="Arial" pitchFamily="34" charset="0"/>
              <a:buNone/>
            </a:pPr>
            <a:endParaRPr lang="en-US" sz="1400" dirty="0"/>
          </a:p>
        </p:txBody>
      </p:sp>
    </p:spTree>
    <p:extLst>
      <p:ext uri="{BB962C8B-B14F-4D97-AF65-F5344CB8AC3E}">
        <p14:creationId xmlns:p14="http://schemas.microsoft.com/office/powerpoint/2010/main" val="34112171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ltLang="en-US" dirty="0"/>
              <a:t>Conflict of Interest Disclosure</a:t>
            </a:r>
            <a:endParaRPr lang="en-US" altLang="en-US" sz="2000" dirty="0">
              <a:solidFill>
                <a:srgbClr val="FF0000"/>
              </a:solidFill>
            </a:endParaRPr>
          </a:p>
        </p:txBody>
      </p:sp>
      <p:sp>
        <p:nvSpPr>
          <p:cNvPr id="6" name="Content Placeholder 2"/>
          <p:cNvSpPr txBox="1">
            <a:spLocks/>
          </p:cNvSpPr>
          <p:nvPr/>
        </p:nvSpPr>
        <p:spPr bwMode="auto">
          <a:xfrm>
            <a:off x="457200" y="1600200"/>
            <a:ext cx="11277600" cy="4267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000" kern="1200">
                <a:solidFill>
                  <a:srgbClr val="000000"/>
                </a:solidFill>
                <a:latin typeface="+mj-lt"/>
                <a:ea typeface="+mn-ea"/>
                <a:cs typeface="Arial" pitchFamily="34" charset="0"/>
              </a:defRPr>
            </a:lvl1pPr>
            <a:lvl2pPr marL="742950" indent="-285750" algn="l" rtl="0" eaLnBrk="0" fontAlgn="base" hangingPunct="0">
              <a:spcBef>
                <a:spcPct val="20000"/>
              </a:spcBef>
              <a:spcAft>
                <a:spcPct val="0"/>
              </a:spcAft>
              <a:buFont typeface="Arial" charset="0"/>
              <a:buChar char="–"/>
              <a:defRPr sz="2600" kern="1200">
                <a:solidFill>
                  <a:srgbClr val="000000"/>
                </a:solidFill>
                <a:latin typeface="+mj-lt"/>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mj-lt"/>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mj-lt"/>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Aft>
                <a:spcPts val="1200"/>
              </a:spcAft>
              <a:buNone/>
            </a:pPr>
            <a:r>
              <a:rPr lang="en-US" sz="2400" b="1" dirty="0"/>
              <a:t>Frederick L. Locke:</a:t>
            </a:r>
          </a:p>
          <a:p>
            <a:pPr>
              <a:spcAft>
                <a:spcPts val="1200"/>
              </a:spcAft>
            </a:pPr>
            <a:r>
              <a:rPr lang="en-US" sz="2400" b="1" dirty="0"/>
              <a:t>Scientific Advisory Role:</a:t>
            </a:r>
            <a:r>
              <a:rPr lang="en-US" sz="2400" dirty="0"/>
              <a:t> </a:t>
            </a:r>
            <a:r>
              <a:rPr lang="en-US" sz="2400" dirty="0" err="1"/>
              <a:t>Allogene</a:t>
            </a:r>
            <a:r>
              <a:rPr lang="en-US" sz="2400" dirty="0"/>
              <a:t>, Amgen, Bluebird Bio, BMS/Celgene, Cellular </a:t>
            </a:r>
            <a:r>
              <a:rPr lang="en-US" sz="2400" dirty="0" err="1"/>
              <a:t>BioMedicine</a:t>
            </a:r>
            <a:r>
              <a:rPr lang="en-US" sz="2400" dirty="0"/>
              <a:t> Group Inc, </a:t>
            </a:r>
            <a:r>
              <a:rPr lang="en-US" sz="2400" dirty="0" err="1"/>
              <a:t>Calibr</a:t>
            </a:r>
            <a:r>
              <a:rPr lang="en-US" sz="2400" dirty="0"/>
              <a:t>, </a:t>
            </a:r>
            <a:r>
              <a:rPr lang="en-US" sz="2400" dirty="0" err="1"/>
              <a:t>GammaDelta</a:t>
            </a:r>
            <a:r>
              <a:rPr lang="en-US" sz="2400" dirty="0"/>
              <a:t> Therapeutics, </a:t>
            </a:r>
            <a:r>
              <a:rPr lang="en-US" sz="2400" dirty="0" err="1"/>
              <a:t>Iovance</a:t>
            </a:r>
            <a:r>
              <a:rPr lang="en-US" sz="2400" dirty="0"/>
              <a:t>, Janssen, Legend Biotech, Novartis, </a:t>
            </a:r>
            <a:r>
              <a:rPr lang="en-US" sz="2400" dirty="0" err="1"/>
              <a:t>Wugen</a:t>
            </a:r>
            <a:endParaRPr lang="en-US" sz="2400" dirty="0"/>
          </a:p>
          <a:p>
            <a:pPr>
              <a:spcAft>
                <a:spcPts val="1200"/>
              </a:spcAft>
            </a:pPr>
            <a:r>
              <a:rPr lang="en-US" sz="2400" b="1" dirty="0"/>
              <a:t>Research Funding:</a:t>
            </a:r>
            <a:r>
              <a:rPr lang="en-US" sz="2400" dirty="0"/>
              <a:t> Kite Pharma (Institutional), </a:t>
            </a:r>
            <a:r>
              <a:rPr lang="en-US" sz="2400" dirty="0" err="1"/>
              <a:t>Allogene</a:t>
            </a:r>
            <a:r>
              <a:rPr lang="en-US" sz="2400" dirty="0"/>
              <a:t> (Institutional), Novartis (Institutional)</a:t>
            </a:r>
          </a:p>
          <a:p>
            <a:pPr>
              <a:spcAft>
                <a:spcPts val="1200"/>
              </a:spcAft>
            </a:pPr>
            <a:r>
              <a:rPr lang="en-US" sz="2400" dirty="0"/>
              <a:t>Unlicensed patents in the filed of Cellular Immunotherapy.</a:t>
            </a:r>
          </a:p>
          <a:p>
            <a:pPr eaLnBrk="1" hangingPunct="1">
              <a:defRPr/>
            </a:pPr>
            <a:endParaRPr lang="en-US" altLang="en-US" dirty="0">
              <a:cs typeface="Arial" charset="0"/>
            </a:endParaRPr>
          </a:p>
          <a:p>
            <a:pPr marL="0" indent="0" algn="ctr" eaLnBrk="1" hangingPunct="1">
              <a:buNone/>
              <a:defRPr/>
            </a:pPr>
            <a:endParaRPr lang="en-US" altLang="en-US" sz="3400" dirty="0">
              <a:cs typeface="Arial" charset="0"/>
            </a:endParaRPr>
          </a:p>
        </p:txBody>
      </p:sp>
      <p:sp>
        <p:nvSpPr>
          <p:cNvPr id="11" name="Footer Placeholder 4">
            <a:extLst>
              <a:ext uri="{FF2B5EF4-FFF2-40B4-BE49-F238E27FC236}">
                <a16:creationId xmlns:a16="http://schemas.microsoft.com/office/drawing/2014/main" id="{89A98D76-1530-4196-841F-D12179253AF1}"/>
              </a:ext>
            </a:extLst>
          </p:cNvPr>
          <p:cNvSpPr>
            <a:spLocks noGrp="1"/>
          </p:cNvSpPr>
          <p:nvPr>
            <p:ph type="ftr" sz="quarter" idx="11"/>
          </p:nvPr>
        </p:nvSpPr>
        <p:spPr>
          <a:xfrm>
            <a:off x="4165600" y="6356351"/>
            <a:ext cx="6705600" cy="365125"/>
          </a:xfrm>
        </p:spPr>
        <p:txBody>
          <a:bodyPr/>
          <a:lstStyle/>
          <a:p>
            <a:endParaRPr lang="en-US" dirty="0"/>
          </a:p>
        </p:txBody>
      </p:sp>
      <p:sp>
        <p:nvSpPr>
          <p:cNvPr id="12" name="Slide Number Placeholder 3">
            <a:extLst>
              <a:ext uri="{FF2B5EF4-FFF2-40B4-BE49-F238E27FC236}">
                <a16:creationId xmlns:a16="http://schemas.microsoft.com/office/drawing/2014/main" id="{6186F4C8-FC28-4029-B45A-18D37279C390}"/>
              </a:ext>
            </a:extLst>
          </p:cNvPr>
          <p:cNvSpPr>
            <a:spLocks noGrp="1"/>
          </p:cNvSpPr>
          <p:nvPr>
            <p:ph type="sldNum" sz="quarter" idx="12"/>
          </p:nvPr>
        </p:nvSpPr>
        <p:spPr>
          <a:xfrm>
            <a:off x="10972800" y="6356351"/>
            <a:ext cx="609600" cy="365125"/>
          </a:xfrm>
        </p:spPr>
        <p:txBody>
          <a:bodyPr/>
          <a:lstStyle/>
          <a:p>
            <a:fld id="{23A446DA-D2FC-491E-A26B-6B2D41D55751}" type="slidenum">
              <a:rPr lang="en-US" smtClean="0"/>
              <a:pPr/>
              <a:t>2</a:t>
            </a:fld>
            <a:endParaRPr lang="en-US" dirty="0"/>
          </a:p>
        </p:txBody>
      </p:sp>
    </p:spTree>
    <p:extLst>
      <p:ext uri="{BB962C8B-B14F-4D97-AF65-F5344CB8AC3E}">
        <p14:creationId xmlns:p14="http://schemas.microsoft.com/office/powerpoint/2010/main" val="2014307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25200" cy="1143000"/>
          </a:xfrm>
        </p:spPr>
        <p:txBody>
          <a:bodyPr>
            <a:normAutofit fontScale="90000"/>
          </a:bodyPr>
          <a:lstStyle/>
          <a:p>
            <a:r>
              <a:rPr lang="en-US" dirty="0"/>
              <a:t>Consolidation for CAR-T incomplete responders in Diffuse Large B Cell Lymphoma (DLBCL)</a:t>
            </a:r>
          </a:p>
        </p:txBody>
      </p:sp>
      <p:sp>
        <p:nvSpPr>
          <p:cNvPr id="4" name="Slide Number Placeholder 3"/>
          <p:cNvSpPr>
            <a:spLocks noGrp="1"/>
          </p:cNvSpPr>
          <p:nvPr>
            <p:ph type="sldNum" sz="quarter" idx="12"/>
          </p:nvPr>
        </p:nvSpPr>
        <p:spPr/>
        <p:txBody>
          <a:bodyPr/>
          <a:lstStyle/>
          <a:p>
            <a:fld id="{23A446DA-D2FC-491E-A26B-6B2D41D55751}" type="slidenum">
              <a:rPr lang="en-US" smtClean="0"/>
              <a:pPr/>
              <a:t>20</a:t>
            </a:fld>
            <a:endParaRPr lang="en-US" dirty="0"/>
          </a:p>
        </p:txBody>
      </p:sp>
      <p:sp>
        <p:nvSpPr>
          <p:cNvPr id="5" name="Content Placeholder 2">
            <a:extLst>
              <a:ext uri="{FF2B5EF4-FFF2-40B4-BE49-F238E27FC236}">
                <a16:creationId xmlns:a16="http://schemas.microsoft.com/office/drawing/2014/main" id="{1ADA3B23-A47E-4FA9-BF7D-A1844E628172}"/>
              </a:ext>
            </a:extLst>
          </p:cNvPr>
          <p:cNvSpPr txBox="1">
            <a:spLocks/>
          </p:cNvSpPr>
          <p:nvPr/>
        </p:nvSpPr>
        <p:spPr>
          <a:xfrm>
            <a:off x="609600" y="1371601"/>
            <a:ext cx="10972800" cy="4648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000" kern="1200">
                <a:solidFill>
                  <a:srgbClr val="000000"/>
                </a:solidFill>
                <a:latin typeface="+mj-lt"/>
                <a:ea typeface="+mn-ea"/>
                <a:cs typeface="Arial" pitchFamily="34" charset="0"/>
              </a:defRPr>
            </a:lvl1pPr>
            <a:lvl2pPr marL="742950" indent="-285750" algn="l" defTabSz="914400" rtl="0" eaLnBrk="1" latinLnBrk="0" hangingPunct="1">
              <a:spcBef>
                <a:spcPct val="20000"/>
              </a:spcBef>
              <a:buFont typeface="Arial" pitchFamily="34" charset="0"/>
              <a:buChar char="–"/>
              <a:defRPr sz="2600" kern="1200">
                <a:solidFill>
                  <a:srgbClr val="000000"/>
                </a:solidFill>
                <a:latin typeface="+mj-lt"/>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000000"/>
                </a:solidFill>
                <a:latin typeface="+mj-lt"/>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000000"/>
                </a:solidFill>
                <a:latin typeface="+mj-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t>Hypothesis:</a:t>
            </a:r>
          </a:p>
          <a:p>
            <a:pPr marL="0" indent="0">
              <a:buNone/>
            </a:pPr>
            <a:r>
              <a:rPr lang="en-US" dirty="0"/>
              <a:t>Consolidation therapy will improve PFS for DLBCL patients at high risk for progression following first disease assessment after CAR-T.</a:t>
            </a:r>
          </a:p>
          <a:p>
            <a:pPr marL="0" indent="0">
              <a:buFont typeface="Arial" pitchFamily="34" charset="0"/>
              <a:buNone/>
            </a:pPr>
            <a:endParaRPr lang="en-US" sz="1400" dirty="0"/>
          </a:p>
          <a:p>
            <a:pPr marL="0" indent="0">
              <a:buFont typeface="Arial" pitchFamily="34" charset="0"/>
              <a:buNone/>
            </a:pPr>
            <a:r>
              <a:rPr lang="en-US" b="1" dirty="0"/>
              <a:t>Trial Concept:</a:t>
            </a:r>
          </a:p>
          <a:p>
            <a:pPr marL="0" indent="0">
              <a:buNone/>
            </a:pPr>
            <a:r>
              <a:rPr lang="en-US" dirty="0"/>
              <a:t>A randomized trial evaluating immunotherapy consolidation in DLBCL with stable disease (SD) or partial remission (PR) on first imaging after CD19-CAR-T. </a:t>
            </a:r>
          </a:p>
        </p:txBody>
      </p:sp>
    </p:spTree>
    <p:extLst>
      <p:ext uri="{BB962C8B-B14F-4D97-AF65-F5344CB8AC3E}">
        <p14:creationId xmlns:p14="http://schemas.microsoft.com/office/powerpoint/2010/main" val="2507953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21</a:t>
            </a:fld>
            <a:endParaRPr lang="en-US" dirty="0"/>
          </a:p>
        </p:txBody>
      </p:sp>
      <p:sp>
        <p:nvSpPr>
          <p:cNvPr id="5" name="TextBox 4">
            <a:extLst>
              <a:ext uri="{FF2B5EF4-FFF2-40B4-BE49-F238E27FC236}">
                <a16:creationId xmlns:a16="http://schemas.microsoft.com/office/drawing/2014/main" id="{39F95B14-B296-4D4C-AEE6-88B86D18A92A}"/>
              </a:ext>
            </a:extLst>
          </p:cNvPr>
          <p:cNvSpPr txBox="1"/>
          <p:nvPr/>
        </p:nvSpPr>
        <p:spPr>
          <a:xfrm>
            <a:off x="609600" y="1371601"/>
            <a:ext cx="11353800" cy="41242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Autologous CD19 directed CAR-T cell therapy leads to remarkable durable response rates in relapsed and refractory DLBCL.</a:t>
            </a:r>
          </a:p>
          <a:p>
            <a:pPr marL="285750" indent="-285750">
              <a:spcAft>
                <a:spcPts val="1200"/>
              </a:spcAft>
              <a:buFont typeface="Arial" panose="020B0604020202020204" pitchFamily="34" charset="0"/>
              <a:buChar char="•"/>
            </a:pPr>
            <a:r>
              <a:rPr lang="en-US" sz="2400" dirty="0"/>
              <a:t>The majority of patients progress after CAR-T. </a:t>
            </a:r>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endParaRPr lang="en-US" sz="2000" dirty="0"/>
          </a:p>
        </p:txBody>
      </p:sp>
      <p:pic>
        <p:nvPicPr>
          <p:cNvPr id="6" name="Picture 5" descr="A close up of a map&#10;&#10;Description generated with very high confidence">
            <a:extLst>
              <a:ext uri="{FF2B5EF4-FFF2-40B4-BE49-F238E27FC236}">
                <a16:creationId xmlns:a16="http://schemas.microsoft.com/office/drawing/2014/main" id="{736D36CE-81BE-40B1-BF33-A6572D07E32D}"/>
              </a:ext>
            </a:extLst>
          </p:cNvPr>
          <p:cNvPicPr>
            <a:picLocks noChangeAspect="1"/>
          </p:cNvPicPr>
          <p:nvPr/>
        </p:nvPicPr>
        <p:blipFill rotWithShape="1">
          <a:blip r:embed="rId2"/>
          <a:srcRect t="8246" r="33" b="16230"/>
          <a:stretch/>
        </p:blipFill>
        <p:spPr>
          <a:xfrm>
            <a:off x="1600200" y="2878680"/>
            <a:ext cx="8710174" cy="3047399"/>
          </a:xfrm>
          <a:prstGeom prst="rect">
            <a:avLst/>
          </a:prstGeom>
          <a:ln>
            <a:noFill/>
          </a:ln>
        </p:spPr>
      </p:pic>
      <p:sp>
        <p:nvSpPr>
          <p:cNvPr id="7" name="Footer Placeholder 4">
            <a:extLst>
              <a:ext uri="{FF2B5EF4-FFF2-40B4-BE49-F238E27FC236}">
                <a16:creationId xmlns:a16="http://schemas.microsoft.com/office/drawing/2014/main" id="{7C8597B5-306E-4B96-BF64-C09869027710}"/>
              </a:ext>
            </a:extLst>
          </p:cNvPr>
          <p:cNvSpPr>
            <a:spLocks noGrp="1"/>
          </p:cNvSpPr>
          <p:nvPr>
            <p:ph type="ftr" sz="quarter" idx="11"/>
          </p:nvPr>
        </p:nvSpPr>
        <p:spPr>
          <a:xfrm>
            <a:off x="2743200" y="6407595"/>
            <a:ext cx="8128000" cy="349249"/>
          </a:xfrm>
        </p:spPr>
        <p:txBody>
          <a:bodyPr/>
          <a:lstStyle/>
          <a:p>
            <a:pPr marL="228600" indent="-228600" algn="l">
              <a:buAutoNum type="arabicPeriod"/>
            </a:pPr>
            <a:r>
              <a:rPr lang="en-US" sz="1200" dirty="0"/>
              <a:t>Locke. Lancet Oncology 2018; 2. Locke. JAMA Oncology 2020.</a:t>
            </a:r>
          </a:p>
          <a:p>
            <a:pPr marL="228600" indent="-228600">
              <a:buAutoNum type="arabicPeriod"/>
            </a:pPr>
            <a:endParaRPr lang="en-US" dirty="0"/>
          </a:p>
        </p:txBody>
      </p:sp>
    </p:spTree>
    <p:extLst>
      <p:ext uri="{BB962C8B-B14F-4D97-AF65-F5344CB8AC3E}">
        <p14:creationId xmlns:p14="http://schemas.microsoft.com/office/powerpoint/2010/main" val="215704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22</a:t>
            </a:fld>
            <a:endParaRPr lang="en-US" dirty="0"/>
          </a:p>
        </p:txBody>
      </p:sp>
      <p:sp>
        <p:nvSpPr>
          <p:cNvPr id="5" name="TextBox 4">
            <a:extLst>
              <a:ext uri="{FF2B5EF4-FFF2-40B4-BE49-F238E27FC236}">
                <a16:creationId xmlns:a16="http://schemas.microsoft.com/office/drawing/2014/main" id="{39F95B14-B296-4D4C-AEE6-88B86D18A92A}"/>
              </a:ext>
            </a:extLst>
          </p:cNvPr>
          <p:cNvSpPr txBox="1"/>
          <p:nvPr/>
        </p:nvSpPr>
        <p:spPr>
          <a:xfrm>
            <a:off x="609600" y="1371601"/>
            <a:ext cx="11353800" cy="98488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Responses are highly dynamic in the first 90 days after CAR-T.</a:t>
            </a:r>
          </a:p>
          <a:p>
            <a:pPr marL="285750" indent="-285750">
              <a:spcAft>
                <a:spcPts val="1200"/>
              </a:spcAft>
              <a:buFont typeface="Arial" panose="020B0604020202020204" pitchFamily="34" charset="0"/>
              <a:buChar char="•"/>
            </a:pPr>
            <a:r>
              <a:rPr lang="en-US" sz="2400" dirty="0"/>
              <a:t>Ongoing response at day 90 is associated with durable response beyond 1 year.</a:t>
            </a:r>
          </a:p>
        </p:txBody>
      </p:sp>
      <p:grpSp>
        <p:nvGrpSpPr>
          <p:cNvPr id="10" name="Group 9">
            <a:extLst>
              <a:ext uri="{FF2B5EF4-FFF2-40B4-BE49-F238E27FC236}">
                <a16:creationId xmlns:a16="http://schemas.microsoft.com/office/drawing/2014/main" id="{A976FDC4-CD19-43D0-A9DD-199519CA0121}"/>
              </a:ext>
            </a:extLst>
          </p:cNvPr>
          <p:cNvGrpSpPr>
            <a:grpSpLocks noChangeAspect="1"/>
          </p:cNvGrpSpPr>
          <p:nvPr/>
        </p:nvGrpSpPr>
        <p:grpSpPr>
          <a:xfrm>
            <a:off x="894907" y="2514600"/>
            <a:ext cx="10058400" cy="3256974"/>
            <a:chOff x="838200" y="2438400"/>
            <a:chExt cx="10058400" cy="3256974"/>
          </a:xfrm>
        </p:grpSpPr>
        <p:pic>
          <p:nvPicPr>
            <p:cNvPr id="8" name="Picture 2">
              <a:extLst>
                <a:ext uri="{FF2B5EF4-FFF2-40B4-BE49-F238E27FC236}">
                  <a16:creationId xmlns:a16="http://schemas.microsoft.com/office/drawing/2014/main" id="{DFCFFBB4-B509-4310-BE86-7F5EBCA44E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23" r="100" b="30134"/>
            <a:stretch/>
          </p:blipFill>
          <p:spPr bwMode="auto">
            <a:xfrm>
              <a:off x="838200" y="2438400"/>
              <a:ext cx="10058400" cy="3256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1BA20DC4-6B9D-4367-82E5-5E3C80240F37}"/>
                </a:ext>
              </a:extLst>
            </p:cNvPr>
            <p:cNvSpPr/>
            <p:nvPr/>
          </p:nvSpPr>
          <p:spPr>
            <a:xfrm>
              <a:off x="838200" y="5277160"/>
              <a:ext cx="750924" cy="4182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ooter Placeholder 4">
            <a:extLst>
              <a:ext uri="{FF2B5EF4-FFF2-40B4-BE49-F238E27FC236}">
                <a16:creationId xmlns:a16="http://schemas.microsoft.com/office/drawing/2014/main" id="{7C2855CC-8574-4B8F-A69B-BBF9884B96B0}"/>
              </a:ext>
            </a:extLst>
          </p:cNvPr>
          <p:cNvSpPr>
            <a:spLocks noGrp="1"/>
          </p:cNvSpPr>
          <p:nvPr>
            <p:ph type="ftr" sz="quarter" idx="11"/>
          </p:nvPr>
        </p:nvSpPr>
        <p:spPr>
          <a:xfrm>
            <a:off x="2743200" y="6407595"/>
            <a:ext cx="8128000" cy="349249"/>
          </a:xfrm>
        </p:spPr>
        <p:txBody>
          <a:bodyPr/>
          <a:lstStyle/>
          <a:p>
            <a:pPr marL="228600" indent="-228600" algn="l">
              <a:buAutoNum type="arabicPeriod"/>
            </a:pPr>
            <a:r>
              <a:rPr lang="en-US" sz="1200" dirty="0"/>
              <a:t>Locke. Lancet Oncology 2018;</a:t>
            </a:r>
          </a:p>
          <a:p>
            <a:pPr marL="228600" indent="-228600">
              <a:buAutoNum type="arabicPeriod"/>
            </a:pPr>
            <a:endParaRPr lang="en-US" dirty="0"/>
          </a:p>
        </p:txBody>
      </p:sp>
    </p:spTree>
    <p:extLst>
      <p:ext uri="{BB962C8B-B14F-4D97-AF65-F5344CB8AC3E}">
        <p14:creationId xmlns:p14="http://schemas.microsoft.com/office/powerpoint/2010/main" val="11833222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23</a:t>
            </a:fld>
            <a:endParaRPr lang="en-US" dirty="0"/>
          </a:p>
        </p:txBody>
      </p:sp>
      <p:sp>
        <p:nvSpPr>
          <p:cNvPr id="5" name="TextBox 4">
            <a:extLst>
              <a:ext uri="{FF2B5EF4-FFF2-40B4-BE49-F238E27FC236}">
                <a16:creationId xmlns:a16="http://schemas.microsoft.com/office/drawing/2014/main" id="{39F95B14-B296-4D4C-AEE6-88B86D18A92A}"/>
              </a:ext>
            </a:extLst>
          </p:cNvPr>
          <p:cNvSpPr txBox="1"/>
          <p:nvPr/>
        </p:nvSpPr>
        <p:spPr>
          <a:xfrm>
            <a:off x="609600" y="1479095"/>
            <a:ext cx="11125200" cy="180049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400" dirty="0"/>
              <a:t>65-75% of DLBCL patients with PR, and 90-95% with SD, on day+28 PET-CT scan after CAR-T will ultimately progress by 1-year.</a:t>
            </a:r>
            <a:r>
              <a:rPr lang="en-US" sz="2400" baseline="30000" dirty="0"/>
              <a:t>1-4</a:t>
            </a:r>
            <a:r>
              <a:rPr lang="en-US" sz="2400" dirty="0"/>
              <a:t> </a:t>
            </a:r>
          </a:p>
          <a:p>
            <a:pPr marL="285750" indent="-285750">
              <a:spcAft>
                <a:spcPts val="1800"/>
              </a:spcAft>
              <a:buFont typeface="Arial" panose="020B0604020202020204" pitchFamily="34" charset="0"/>
              <a:buChar char="•"/>
            </a:pPr>
            <a:r>
              <a:rPr lang="en-US" sz="2400" dirty="0"/>
              <a:t>This group comprises ~40% of CAR-T patients and as responses can deepen, observation is the current standard. </a:t>
            </a:r>
          </a:p>
        </p:txBody>
      </p:sp>
      <p:sp>
        <p:nvSpPr>
          <p:cNvPr id="9" name="Footer Placeholder 4">
            <a:extLst>
              <a:ext uri="{FF2B5EF4-FFF2-40B4-BE49-F238E27FC236}">
                <a16:creationId xmlns:a16="http://schemas.microsoft.com/office/drawing/2014/main" id="{51188BF3-92F6-4CAD-975E-DD7F2F55A888}"/>
              </a:ext>
            </a:extLst>
          </p:cNvPr>
          <p:cNvSpPr txBox="1">
            <a:spLocks/>
          </p:cNvSpPr>
          <p:nvPr/>
        </p:nvSpPr>
        <p:spPr>
          <a:xfrm>
            <a:off x="2590800" y="6030075"/>
            <a:ext cx="3124200" cy="77787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a:buAutoNum type="arabicPeriod"/>
            </a:pPr>
            <a:r>
              <a:rPr lang="en-US" dirty="0" err="1"/>
              <a:t>Neelapu</a:t>
            </a:r>
            <a:r>
              <a:rPr lang="en-US" dirty="0"/>
              <a:t> SS, NEJM 2017</a:t>
            </a:r>
          </a:p>
          <a:p>
            <a:pPr marL="228600" indent="-228600" algn="l">
              <a:buAutoNum type="arabicPeriod"/>
            </a:pPr>
            <a:r>
              <a:rPr lang="en-US" dirty="0"/>
              <a:t>Schuster S, NEJM 2019</a:t>
            </a:r>
          </a:p>
          <a:p>
            <a:pPr marL="228600" indent="-228600" algn="l">
              <a:buAutoNum type="arabicPeriod"/>
            </a:pPr>
            <a:r>
              <a:rPr lang="en-US" dirty="0"/>
              <a:t>Abramson JS, Lancet 2021</a:t>
            </a:r>
          </a:p>
          <a:p>
            <a:pPr marL="228600" indent="-228600" algn="l">
              <a:buAutoNum type="arabicPeriod"/>
            </a:pPr>
            <a:r>
              <a:rPr lang="en-US" dirty="0" err="1"/>
              <a:t>Nastoupil</a:t>
            </a:r>
            <a:r>
              <a:rPr lang="en-US" dirty="0"/>
              <a:t> L, JCO 2020</a:t>
            </a:r>
          </a:p>
          <a:p>
            <a:pPr algn="l"/>
            <a:endParaRPr lang="en-US" dirty="0"/>
          </a:p>
          <a:p>
            <a:pPr marL="228600" indent="-228600">
              <a:buFontTx/>
              <a:buAutoNum type="arabicPeriod"/>
            </a:pPr>
            <a:endParaRPr lang="en-US" dirty="0"/>
          </a:p>
        </p:txBody>
      </p:sp>
    </p:spTree>
    <p:extLst>
      <p:ext uri="{BB962C8B-B14F-4D97-AF65-F5344CB8AC3E}">
        <p14:creationId xmlns:p14="http://schemas.microsoft.com/office/powerpoint/2010/main" val="1317138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24</a:t>
            </a:fld>
            <a:endParaRPr lang="en-US" dirty="0"/>
          </a:p>
        </p:txBody>
      </p:sp>
      <p:sp>
        <p:nvSpPr>
          <p:cNvPr id="5" name="TextBox 4">
            <a:extLst>
              <a:ext uri="{FF2B5EF4-FFF2-40B4-BE49-F238E27FC236}">
                <a16:creationId xmlns:a16="http://schemas.microsoft.com/office/drawing/2014/main" id="{39F95B14-B296-4D4C-AEE6-88B86D18A92A}"/>
              </a:ext>
            </a:extLst>
          </p:cNvPr>
          <p:cNvSpPr txBox="1"/>
          <p:nvPr/>
        </p:nvSpPr>
        <p:spPr>
          <a:xfrm>
            <a:off x="609600" y="1479095"/>
            <a:ext cx="11125200" cy="1800493"/>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en-US" sz="2400" dirty="0"/>
              <a:t>65-75% of DLBCL patients with PR, and 90-95% with SD, on day+28 PET-CT scan after CAR-T will ultimately progress by 1-year.</a:t>
            </a:r>
            <a:r>
              <a:rPr lang="en-US" sz="2400" baseline="30000" dirty="0"/>
              <a:t>1-4</a:t>
            </a:r>
            <a:endParaRPr lang="en-US" sz="2400" dirty="0"/>
          </a:p>
          <a:p>
            <a:pPr marL="285750" indent="-285750">
              <a:spcAft>
                <a:spcPts val="1800"/>
              </a:spcAft>
              <a:buFont typeface="Arial" panose="020B0604020202020204" pitchFamily="34" charset="0"/>
              <a:buChar char="•"/>
            </a:pPr>
            <a:r>
              <a:rPr lang="en-US" sz="2400" dirty="0"/>
              <a:t>This group comprises ~40% of CAR-T patients and as responses can deepen, observation is the current standard. </a:t>
            </a:r>
          </a:p>
        </p:txBody>
      </p:sp>
      <p:pic>
        <p:nvPicPr>
          <p:cNvPr id="6" name="Picture 5">
            <a:extLst>
              <a:ext uri="{FF2B5EF4-FFF2-40B4-BE49-F238E27FC236}">
                <a16:creationId xmlns:a16="http://schemas.microsoft.com/office/drawing/2014/main" id="{79B0FED0-E0A8-4757-8658-C7311DD03BFF}"/>
              </a:ext>
            </a:extLst>
          </p:cNvPr>
          <p:cNvPicPr>
            <a:picLocks noChangeAspect="1"/>
          </p:cNvPicPr>
          <p:nvPr/>
        </p:nvPicPr>
        <p:blipFill rotWithShape="1">
          <a:blip r:embed="rId2"/>
          <a:srcRect l="47728" t="56175" r="3172" b="3001"/>
          <a:stretch/>
        </p:blipFill>
        <p:spPr>
          <a:xfrm>
            <a:off x="5986130" y="3098914"/>
            <a:ext cx="4800600" cy="3438112"/>
          </a:xfrm>
          <a:prstGeom prst="rect">
            <a:avLst/>
          </a:prstGeom>
        </p:spPr>
      </p:pic>
      <p:sp>
        <p:nvSpPr>
          <p:cNvPr id="8" name="TextBox 7">
            <a:extLst>
              <a:ext uri="{FF2B5EF4-FFF2-40B4-BE49-F238E27FC236}">
                <a16:creationId xmlns:a16="http://schemas.microsoft.com/office/drawing/2014/main" id="{C4FED5F6-3B8B-4E16-8578-B5E953420CE0}"/>
              </a:ext>
            </a:extLst>
          </p:cNvPr>
          <p:cNvSpPr txBox="1"/>
          <p:nvPr/>
        </p:nvSpPr>
        <p:spPr>
          <a:xfrm>
            <a:off x="609600" y="3505200"/>
            <a:ext cx="5371214" cy="830997"/>
          </a:xfrm>
          <a:prstGeom prst="rect">
            <a:avLst/>
          </a:prstGeom>
          <a:noFill/>
        </p:spPr>
        <p:txBody>
          <a:bodyPr wrap="square">
            <a:spAutoFit/>
          </a:bodyPr>
          <a:lstStyle/>
          <a:p>
            <a:pPr marL="285750" indent="-285750">
              <a:spcAft>
                <a:spcPts val="1800"/>
              </a:spcAft>
              <a:buFont typeface="Arial" panose="020B0604020202020204" pitchFamily="34" charset="0"/>
              <a:buChar char="•"/>
            </a:pPr>
            <a:r>
              <a:rPr lang="en-US" sz="2400" dirty="0"/>
              <a:t>MRD monitoring at day+28 may identify those destined to progress.</a:t>
            </a:r>
            <a:r>
              <a:rPr lang="en-US" sz="2400" baseline="30000" dirty="0"/>
              <a:t>5</a:t>
            </a:r>
          </a:p>
        </p:txBody>
      </p:sp>
      <p:sp>
        <p:nvSpPr>
          <p:cNvPr id="10" name="Footer Placeholder 4">
            <a:extLst>
              <a:ext uri="{FF2B5EF4-FFF2-40B4-BE49-F238E27FC236}">
                <a16:creationId xmlns:a16="http://schemas.microsoft.com/office/drawing/2014/main" id="{5E3E53F8-077A-49F3-AE99-C60F50728599}"/>
              </a:ext>
            </a:extLst>
          </p:cNvPr>
          <p:cNvSpPr txBox="1">
            <a:spLocks/>
          </p:cNvSpPr>
          <p:nvPr/>
        </p:nvSpPr>
        <p:spPr>
          <a:xfrm>
            <a:off x="2590800" y="6030075"/>
            <a:ext cx="3124200" cy="777877"/>
          </a:xfrm>
          <a:prstGeom prst="rect">
            <a:avLst/>
          </a:prstGeom>
          <a:noFill/>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lgn="l">
              <a:buAutoNum type="arabicPeriod"/>
            </a:pPr>
            <a:r>
              <a:rPr lang="en-US" dirty="0" err="1"/>
              <a:t>Neelapu</a:t>
            </a:r>
            <a:r>
              <a:rPr lang="en-US" dirty="0"/>
              <a:t> SS, NEJM 2017</a:t>
            </a:r>
          </a:p>
          <a:p>
            <a:pPr marL="228600" indent="-228600" algn="l">
              <a:buAutoNum type="arabicPeriod"/>
            </a:pPr>
            <a:r>
              <a:rPr lang="en-US" dirty="0"/>
              <a:t>Schuster S, NEJM 2019</a:t>
            </a:r>
          </a:p>
          <a:p>
            <a:pPr marL="228600" indent="-228600" algn="l">
              <a:buAutoNum type="arabicPeriod"/>
            </a:pPr>
            <a:r>
              <a:rPr lang="en-US" dirty="0"/>
              <a:t>Abramson JS, Lancet 2021</a:t>
            </a:r>
          </a:p>
          <a:p>
            <a:pPr marL="228600" indent="-228600" algn="l">
              <a:buAutoNum type="arabicPeriod"/>
            </a:pPr>
            <a:r>
              <a:rPr lang="en-US" dirty="0" err="1"/>
              <a:t>Nastoupil</a:t>
            </a:r>
            <a:r>
              <a:rPr lang="en-US" dirty="0"/>
              <a:t> L, JCO 2020</a:t>
            </a:r>
          </a:p>
          <a:p>
            <a:pPr marL="228600" indent="-228600" algn="l">
              <a:buAutoNum type="arabicPeriod"/>
            </a:pPr>
            <a:r>
              <a:rPr lang="en-US" dirty="0"/>
              <a:t>Hossain NM, ASH 2019 #609</a:t>
            </a:r>
          </a:p>
          <a:p>
            <a:pPr marL="228600" indent="-228600">
              <a:buFontTx/>
              <a:buAutoNum type="arabicPeriod"/>
            </a:pPr>
            <a:endParaRPr lang="en-US" dirty="0"/>
          </a:p>
        </p:txBody>
      </p:sp>
    </p:spTree>
    <p:extLst>
      <p:ext uri="{BB962C8B-B14F-4D97-AF65-F5344CB8AC3E}">
        <p14:creationId xmlns:p14="http://schemas.microsoft.com/office/powerpoint/2010/main" val="26975925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Trial Design</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25</a:t>
            </a:fld>
            <a:endParaRPr lang="en-US" dirty="0"/>
          </a:p>
        </p:txBody>
      </p:sp>
      <p:sp>
        <p:nvSpPr>
          <p:cNvPr id="5" name="TextBox 4">
            <a:extLst>
              <a:ext uri="{FF2B5EF4-FFF2-40B4-BE49-F238E27FC236}">
                <a16:creationId xmlns:a16="http://schemas.microsoft.com/office/drawing/2014/main" id="{466AE2AA-CAC5-454D-849E-138D19C980DF}"/>
              </a:ext>
            </a:extLst>
          </p:cNvPr>
          <p:cNvSpPr txBox="1"/>
          <p:nvPr/>
        </p:nvSpPr>
        <p:spPr>
          <a:xfrm>
            <a:off x="609600" y="1371601"/>
            <a:ext cx="11125200" cy="5016758"/>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400" dirty="0"/>
              <a:t>Phase II randomized 3-arm study evaluates 6-months of </a:t>
            </a:r>
            <a:r>
              <a:rPr lang="en-US" sz="2400" dirty="0" err="1"/>
              <a:t>tafasitamab</a:t>
            </a:r>
            <a:r>
              <a:rPr lang="en-US" sz="2400" dirty="0"/>
              <a:t>+ lenalidomide or </a:t>
            </a:r>
            <a:r>
              <a:rPr lang="en-US" sz="2400" dirty="0" err="1"/>
              <a:t>polotuzumab</a:t>
            </a:r>
            <a:r>
              <a:rPr lang="en-US" sz="2400" dirty="0"/>
              <a:t>+ </a:t>
            </a:r>
            <a:r>
              <a:rPr lang="en-US" sz="2400" dirty="0" err="1"/>
              <a:t>mosunetuzumab</a:t>
            </a:r>
            <a:r>
              <a:rPr lang="en-US" sz="2400" dirty="0"/>
              <a:t>*, compared to observation, for incomplete responders to commercial CAR-T at Day+28 by PET-CT.</a:t>
            </a:r>
          </a:p>
          <a:p>
            <a:pPr marL="285750" indent="-285750">
              <a:spcAft>
                <a:spcPts val="1200"/>
              </a:spcAft>
              <a:buFont typeface="Arial" panose="020B0604020202020204" pitchFamily="34" charset="0"/>
              <a:buChar char="•"/>
            </a:pPr>
            <a:r>
              <a:rPr lang="en-US" sz="2400" dirty="0"/>
              <a:t>Patients are randomized following the day+28 PET. </a:t>
            </a:r>
          </a:p>
          <a:p>
            <a:pPr marL="285750" indent="-285750">
              <a:spcAft>
                <a:spcPts val="1200"/>
              </a:spcAft>
              <a:buFont typeface="Arial" panose="020B0604020202020204" pitchFamily="34" charset="0"/>
              <a:buChar char="•"/>
            </a:pPr>
            <a:r>
              <a:rPr lang="en-US" sz="2400" dirty="0"/>
              <a:t>Primary endpoint: 1-year PFS after randomization. </a:t>
            </a:r>
          </a:p>
          <a:p>
            <a:pPr marL="285750" indent="-285750">
              <a:spcAft>
                <a:spcPts val="1200"/>
              </a:spcAft>
              <a:buFont typeface="Arial" panose="020B0604020202020204" pitchFamily="34" charset="0"/>
              <a:buChar char="•"/>
            </a:pPr>
            <a:r>
              <a:rPr lang="en-US" sz="2400" dirty="0"/>
              <a:t>Secondary endpoints: CR rate, OS, MRD assay progression predictability, and CAR-T persistence.</a:t>
            </a:r>
          </a:p>
          <a:p>
            <a:pPr marL="285750" indent="-285750">
              <a:spcAft>
                <a:spcPts val="1200"/>
              </a:spcAft>
              <a:buFont typeface="Arial" panose="020B0604020202020204" pitchFamily="34" charset="0"/>
              <a:buChar char="•"/>
            </a:pPr>
            <a:r>
              <a:rPr lang="en-US" sz="2400" dirty="0"/>
              <a:t>An alternate design may allow enrollment prior to day+28, and patients achieving CR are monitored for MRD. </a:t>
            </a:r>
          </a:p>
          <a:p>
            <a:pPr>
              <a:spcAft>
                <a:spcPts val="1200"/>
              </a:spcAft>
            </a:pPr>
            <a:r>
              <a:rPr lang="en-US" sz="2400" dirty="0"/>
              <a:t>   </a:t>
            </a:r>
            <a:r>
              <a:rPr lang="en-US" sz="2000" dirty="0"/>
              <a:t>*Alternative agents and combinations could be considered.</a:t>
            </a:r>
          </a:p>
          <a:p>
            <a:pPr marL="285750" indent="-285750">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2723195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Feasibility &amp; Logistics</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26</a:t>
            </a:fld>
            <a:endParaRPr lang="en-US" dirty="0"/>
          </a:p>
        </p:txBody>
      </p:sp>
      <p:sp>
        <p:nvSpPr>
          <p:cNvPr id="6" name="TextBox 5">
            <a:extLst>
              <a:ext uri="{FF2B5EF4-FFF2-40B4-BE49-F238E27FC236}">
                <a16:creationId xmlns:a16="http://schemas.microsoft.com/office/drawing/2014/main" id="{B1783E1C-890A-40DC-BD34-5FFB8F786350}"/>
              </a:ext>
            </a:extLst>
          </p:cNvPr>
          <p:cNvSpPr txBox="1"/>
          <p:nvPr/>
        </p:nvSpPr>
        <p:spPr>
          <a:xfrm>
            <a:off x="591127" y="1524000"/>
            <a:ext cx="11125200" cy="3293209"/>
          </a:xfrm>
          <a:prstGeom prst="rect">
            <a:avLst/>
          </a:prstGeom>
          <a:noFill/>
        </p:spPr>
        <p:txBody>
          <a:bodyPr wrap="square" rtlCol="0">
            <a:spAutoFit/>
          </a:bodyPr>
          <a:lstStyle/>
          <a:p>
            <a:pPr marL="285750" indent="-285750">
              <a:spcAft>
                <a:spcPts val="2400"/>
              </a:spcAft>
              <a:buFont typeface="Arial" panose="020B0604020202020204" pitchFamily="34" charset="0"/>
              <a:buChar char="•"/>
            </a:pPr>
            <a:r>
              <a:rPr lang="en-US" sz="2400" dirty="0"/>
              <a:t>After CD19-CAR-T, 5% of SD and 30% of PR patients at day+28 will be in remission at day+90, and only 75% of those will persist at 1 year.</a:t>
            </a:r>
          </a:p>
          <a:p>
            <a:pPr marL="285750" indent="-285750">
              <a:spcAft>
                <a:spcPts val="2400"/>
              </a:spcAft>
              <a:buFont typeface="Arial" panose="020B0604020202020204" pitchFamily="34" charset="0"/>
              <a:buChar char="•"/>
            </a:pPr>
            <a:r>
              <a:rPr lang="en-US" sz="2400" dirty="0"/>
              <a:t>57 patients per arm must be randomized to detect an increase in aggregate 1-year PFS from 20% to 40% using Fisher’s Exact test with 80% power and a one-sided 10% alpha for each comparison against the standard arm.  </a:t>
            </a:r>
          </a:p>
          <a:p>
            <a:pPr marL="285750" indent="-285750">
              <a:spcAft>
                <a:spcPts val="2400"/>
              </a:spcAft>
              <a:buFont typeface="Arial" panose="020B0604020202020204" pitchFamily="34" charset="0"/>
              <a:buChar char="•"/>
            </a:pPr>
            <a:r>
              <a:rPr lang="en-US" sz="2400" dirty="0"/>
              <a:t>Patients relapsing after CAR-T have dismal outcomes and pharmaceutical companies are enthusiastic to demonstrate efficacy in this population. </a:t>
            </a:r>
          </a:p>
        </p:txBody>
      </p:sp>
    </p:spTree>
    <p:extLst>
      <p:ext uri="{BB962C8B-B14F-4D97-AF65-F5344CB8AC3E}">
        <p14:creationId xmlns:p14="http://schemas.microsoft.com/office/powerpoint/2010/main" val="3662227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 &amp; Online Feedback</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27</a:t>
            </a:fld>
            <a:endParaRPr lang="en-US" dirty="0"/>
          </a:p>
        </p:txBody>
      </p:sp>
      <p:sp>
        <p:nvSpPr>
          <p:cNvPr id="5" name="TextBox 4">
            <a:extLst>
              <a:ext uri="{FF2B5EF4-FFF2-40B4-BE49-F238E27FC236}">
                <a16:creationId xmlns:a16="http://schemas.microsoft.com/office/drawing/2014/main" id="{CD4AB59A-AF93-47C3-8AE1-255AE24855BF}"/>
              </a:ext>
            </a:extLst>
          </p:cNvPr>
          <p:cNvSpPr txBox="1"/>
          <p:nvPr/>
        </p:nvSpPr>
        <p:spPr>
          <a:xfrm>
            <a:off x="609600" y="1352551"/>
            <a:ext cx="11125200" cy="4355038"/>
          </a:xfrm>
          <a:prstGeom prst="rect">
            <a:avLst/>
          </a:prstGeom>
          <a:noFill/>
        </p:spPr>
        <p:txBody>
          <a:bodyPr wrap="square" rtlCol="0">
            <a:spAutoFit/>
          </a:bodyPr>
          <a:lstStyle/>
          <a:p>
            <a:pPr>
              <a:spcAft>
                <a:spcPts val="600"/>
              </a:spcAft>
            </a:pPr>
            <a:r>
              <a:rPr lang="en-US" sz="2400" dirty="0"/>
              <a:t>External Expert Reviewers:</a:t>
            </a:r>
          </a:p>
          <a:p>
            <a:pPr>
              <a:spcAft>
                <a:spcPts val="1200"/>
              </a:spcAft>
            </a:pPr>
            <a:r>
              <a:rPr lang="en-US" sz="2400" dirty="0"/>
              <a:t>Reviewer #1</a:t>
            </a:r>
          </a:p>
          <a:p>
            <a:pPr marL="285750" indent="-285750">
              <a:spcAft>
                <a:spcPts val="1200"/>
              </a:spcAft>
              <a:buFont typeface="Arial" panose="020B0604020202020204" pitchFamily="34" charset="0"/>
              <a:buChar char="•"/>
            </a:pPr>
            <a:r>
              <a:rPr lang="en-US" sz="2000" dirty="0"/>
              <a:t>[An] area of </a:t>
            </a:r>
            <a:r>
              <a:rPr lang="en-US" sz="2000" b="1" dirty="0"/>
              <a:t>high unmet need</a:t>
            </a:r>
            <a:r>
              <a:rPr lang="en-US" sz="2000" dirty="0"/>
              <a:t> and I think it would be well received at academic sites. Several good interventions that could be contemplated. </a:t>
            </a:r>
            <a:r>
              <a:rPr lang="en-US" sz="2000" b="1" dirty="0"/>
              <a:t>Would enroll well</a:t>
            </a:r>
            <a:r>
              <a:rPr lang="en-US" sz="2000" dirty="0"/>
              <a:t>. </a:t>
            </a:r>
          </a:p>
          <a:p>
            <a:pPr>
              <a:spcAft>
                <a:spcPts val="1200"/>
              </a:spcAft>
            </a:pPr>
            <a:r>
              <a:rPr lang="en-US" sz="2400" dirty="0"/>
              <a:t>Reviewer #2</a:t>
            </a:r>
          </a:p>
          <a:p>
            <a:pPr marL="342900" indent="-342900">
              <a:spcAft>
                <a:spcPts val="1200"/>
              </a:spcAft>
              <a:buFont typeface="Arial" panose="020B0604020202020204" pitchFamily="34" charset="0"/>
              <a:buChar char="•"/>
            </a:pPr>
            <a:r>
              <a:rPr lang="en-US" sz="2000" dirty="0"/>
              <a:t>This is a </a:t>
            </a:r>
            <a:r>
              <a:rPr lang="en-US" sz="2000" b="1" dirty="0"/>
              <a:t>very important area and has direct potential to change practice</a:t>
            </a:r>
            <a:r>
              <a:rPr lang="en-US" sz="2000" dirty="0"/>
              <a:t>. </a:t>
            </a:r>
          </a:p>
          <a:p>
            <a:pPr marL="342900" indent="-342900">
              <a:spcAft>
                <a:spcPts val="1200"/>
              </a:spcAft>
              <a:buFont typeface="Arial" panose="020B0604020202020204" pitchFamily="34" charset="0"/>
              <a:buChar char="•"/>
            </a:pPr>
            <a:r>
              <a:rPr lang="en-US" sz="2000" dirty="0"/>
              <a:t>Given the rarity of this scenario, it </a:t>
            </a:r>
            <a:r>
              <a:rPr lang="en-US" sz="2000" b="1" dirty="0"/>
              <a:t>would require a multicenter network </a:t>
            </a:r>
            <a:r>
              <a:rPr lang="en-US" sz="2000" dirty="0"/>
              <a:t>study to be done effectively. </a:t>
            </a:r>
          </a:p>
          <a:p>
            <a:pPr marL="342900" indent="-342900">
              <a:spcAft>
                <a:spcPts val="1200"/>
              </a:spcAft>
              <a:buFont typeface="Arial" panose="020B0604020202020204" pitchFamily="34" charset="0"/>
              <a:buChar char="•"/>
            </a:pPr>
            <a:r>
              <a:rPr lang="en-US" sz="2000" dirty="0"/>
              <a:t>There are current discussions about this approach in the NCTN. </a:t>
            </a:r>
          </a:p>
          <a:p>
            <a:pPr marL="342900" indent="-342900">
              <a:spcAft>
                <a:spcPts val="1200"/>
              </a:spcAft>
              <a:buFont typeface="Arial" panose="020B0604020202020204" pitchFamily="34" charset="0"/>
              <a:buChar char="•"/>
            </a:pPr>
            <a:r>
              <a:rPr lang="en-US" sz="2000" dirty="0"/>
              <a:t>… to succeed, </a:t>
            </a:r>
            <a:r>
              <a:rPr lang="en-US" sz="2000" b="1" dirty="0"/>
              <a:t>it will be important to have broad by-in on the experimental arms</a:t>
            </a:r>
            <a:r>
              <a:rPr lang="en-US" sz="2000" dirty="0"/>
              <a:t>.</a:t>
            </a:r>
            <a:endParaRPr lang="en-US" dirty="0"/>
          </a:p>
        </p:txBody>
      </p:sp>
    </p:spTree>
    <p:extLst>
      <p:ext uri="{BB962C8B-B14F-4D97-AF65-F5344CB8AC3E}">
        <p14:creationId xmlns:p14="http://schemas.microsoft.com/office/powerpoint/2010/main" val="428574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Review &amp; Online Feedback</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28</a:t>
            </a:fld>
            <a:endParaRPr lang="en-US" dirty="0"/>
          </a:p>
        </p:txBody>
      </p:sp>
      <p:sp>
        <p:nvSpPr>
          <p:cNvPr id="5" name="TextBox 4">
            <a:extLst>
              <a:ext uri="{FF2B5EF4-FFF2-40B4-BE49-F238E27FC236}">
                <a16:creationId xmlns:a16="http://schemas.microsoft.com/office/drawing/2014/main" id="{CD4AB59A-AF93-47C3-8AE1-255AE24855BF}"/>
              </a:ext>
            </a:extLst>
          </p:cNvPr>
          <p:cNvSpPr txBox="1"/>
          <p:nvPr/>
        </p:nvSpPr>
        <p:spPr>
          <a:xfrm>
            <a:off x="609600" y="1409701"/>
            <a:ext cx="11125200" cy="3077766"/>
          </a:xfrm>
          <a:prstGeom prst="rect">
            <a:avLst/>
          </a:prstGeom>
          <a:noFill/>
        </p:spPr>
        <p:txBody>
          <a:bodyPr wrap="square" rtlCol="0">
            <a:spAutoFit/>
          </a:bodyPr>
          <a:lstStyle/>
          <a:p>
            <a:pPr>
              <a:spcAft>
                <a:spcPts val="1200"/>
              </a:spcAft>
            </a:pPr>
            <a:r>
              <a:rPr lang="en-US" sz="2400" dirty="0"/>
              <a:t>Online Feedback :</a:t>
            </a:r>
          </a:p>
          <a:p>
            <a:pPr marL="285750" indent="-285750">
              <a:spcAft>
                <a:spcPts val="2400"/>
              </a:spcAft>
              <a:buFont typeface="Arial" panose="020B0604020202020204" pitchFamily="34" charset="0"/>
              <a:buChar char="•"/>
            </a:pPr>
            <a:r>
              <a:rPr lang="en-US" sz="2000" dirty="0"/>
              <a:t>The </a:t>
            </a:r>
            <a:r>
              <a:rPr lang="en-US" sz="2000" b="1" dirty="0"/>
              <a:t>concept is certainly meaningful </a:t>
            </a:r>
            <a:r>
              <a:rPr lang="en-US" sz="2000" dirty="0"/>
              <a:t>and already being practiced off label at different places, often trying lenalidomide or check point inhibitor off label if approved and paid for. </a:t>
            </a:r>
          </a:p>
          <a:p>
            <a:pPr marL="285750" indent="-285750">
              <a:spcAft>
                <a:spcPts val="2400"/>
              </a:spcAft>
              <a:buFont typeface="Arial" panose="020B0604020202020204" pitchFamily="34" charset="0"/>
              <a:buChar char="•"/>
            </a:pPr>
            <a:r>
              <a:rPr lang="en-US" sz="2000" dirty="0"/>
              <a:t>Would there be </a:t>
            </a:r>
            <a:r>
              <a:rPr lang="en-US" sz="2000" b="1" dirty="0"/>
              <a:t>concerns with tolerability </a:t>
            </a:r>
            <a:r>
              <a:rPr lang="en-US" sz="2000" dirty="0"/>
              <a:t>- especially from a marrow suppressive point of view for the </a:t>
            </a:r>
            <a:r>
              <a:rPr lang="en-US" sz="2000" dirty="0" err="1"/>
              <a:t>tafa</a:t>
            </a:r>
            <a:r>
              <a:rPr lang="en-US" sz="2000" dirty="0"/>
              <a:t>/rev arm? </a:t>
            </a:r>
          </a:p>
          <a:p>
            <a:pPr marL="285750" indent="-285750">
              <a:spcAft>
                <a:spcPts val="2400"/>
              </a:spcAft>
              <a:buFont typeface="Arial" panose="020B0604020202020204" pitchFamily="34" charset="0"/>
              <a:buChar char="•"/>
            </a:pPr>
            <a:r>
              <a:rPr lang="en-US" sz="2000" b="1" dirty="0" err="1"/>
              <a:t>polotuzumab</a:t>
            </a:r>
            <a:r>
              <a:rPr lang="en-US" sz="2000" b="1" dirty="0"/>
              <a:t>+ </a:t>
            </a:r>
            <a:r>
              <a:rPr lang="en-US" sz="2000" b="1" dirty="0" err="1"/>
              <a:t>mosunetuzumab</a:t>
            </a:r>
            <a:r>
              <a:rPr lang="en-US" sz="2000" b="1" dirty="0"/>
              <a:t> - not sure if this is approved already </a:t>
            </a:r>
            <a:r>
              <a:rPr lang="en-US" sz="2000" dirty="0"/>
              <a:t>in this combination and if this has been shown to be safe, study design would depend on this</a:t>
            </a:r>
            <a:endParaRPr lang="en-US" dirty="0"/>
          </a:p>
        </p:txBody>
      </p:sp>
    </p:spTree>
    <p:extLst>
      <p:ext uri="{BB962C8B-B14F-4D97-AF65-F5344CB8AC3E}">
        <p14:creationId xmlns:p14="http://schemas.microsoft.com/office/powerpoint/2010/main" val="2563988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95600" y="2179638"/>
            <a:ext cx="8229600" cy="1249362"/>
          </a:xfrm>
        </p:spPr>
        <p:txBody>
          <a:bodyPr>
            <a:noAutofit/>
          </a:bodyPr>
          <a:lstStyle/>
          <a:p>
            <a:br>
              <a:rPr lang="en-US" sz="8000" dirty="0"/>
            </a:br>
            <a:br>
              <a:rPr lang="en-US" sz="8000" dirty="0"/>
            </a:br>
            <a:r>
              <a:rPr lang="en-US" sz="8000" dirty="0"/>
              <a:t>Q&amp;A Session</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23A446DA-D2FC-491E-A26B-6B2D41D55751}"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Members</a:t>
            </a:r>
          </a:p>
        </p:txBody>
      </p:sp>
      <p:sp>
        <p:nvSpPr>
          <p:cNvPr id="3" name="Content Placeholder 2"/>
          <p:cNvSpPr>
            <a:spLocks noGrp="1"/>
          </p:cNvSpPr>
          <p:nvPr>
            <p:ph idx="1"/>
          </p:nvPr>
        </p:nvSpPr>
        <p:spPr/>
        <p:txBody>
          <a:bodyPr/>
          <a:lstStyle/>
          <a:p>
            <a:endParaRPr lang="en-US" dirty="0"/>
          </a:p>
          <a:p>
            <a:pPr lvl="2"/>
            <a:endParaRPr lang="en-US" dirty="0"/>
          </a:p>
          <a:p>
            <a:pPr lvl="1"/>
            <a:endParaRPr lang="en-US" dirty="0"/>
          </a:p>
        </p:txBody>
      </p:sp>
      <p:sp>
        <p:nvSpPr>
          <p:cNvPr id="5" name="Footer Placeholder 4"/>
          <p:cNvSpPr>
            <a:spLocks noGrp="1"/>
          </p:cNvSpPr>
          <p:nvPr>
            <p:ph type="ftr" sz="quarter" idx="11"/>
          </p:nvPr>
        </p:nvSpPr>
        <p:spPr>
          <a:xfrm>
            <a:off x="2667001" y="6080126"/>
            <a:ext cx="8204200" cy="625474"/>
          </a:xfrm>
        </p:spPr>
        <p:txBody>
          <a:bodyPr/>
          <a:lstStyle/>
          <a:p>
            <a:r>
              <a:rPr lang="en-US" sz="1100" dirty="0"/>
              <a:t>Support provided by grants #U10HL069294 and #U24HL138660 to the Blood and Marrow Transplant Clinical Trials Network from the National Heart, Lung, and Blood Institute and the National Cancer Institute. The content is solely the responsibility of the authors and does not necessarily represent the official views of the National Institutes of Health. </a:t>
            </a:r>
          </a:p>
        </p:txBody>
      </p:sp>
      <p:sp>
        <p:nvSpPr>
          <p:cNvPr id="4" name="Slide Number Placeholder 3"/>
          <p:cNvSpPr>
            <a:spLocks noGrp="1"/>
          </p:cNvSpPr>
          <p:nvPr>
            <p:ph type="sldNum" sz="quarter" idx="12"/>
          </p:nvPr>
        </p:nvSpPr>
        <p:spPr/>
        <p:txBody>
          <a:bodyPr/>
          <a:lstStyle/>
          <a:p>
            <a:fld id="{23A446DA-D2FC-491E-A26B-6B2D41D55751}" type="slidenum">
              <a:rPr lang="en-US" smtClean="0"/>
              <a:pPr/>
              <a:t>3</a:t>
            </a:fld>
            <a:endParaRPr lang="en-US" dirty="0"/>
          </a:p>
        </p:txBody>
      </p:sp>
      <p:graphicFrame>
        <p:nvGraphicFramePr>
          <p:cNvPr id="6" name="Table 5">
            <a:extLst>
              <a:ext uri="{FF2B5EF4-FFF2-40B4-BE49-F238E27FC236}">
                <a16:creationId xmlns:a16="http://schemas.microsoft.com/office/drawing/2014/main" id="{FF8CA772-99FE-440E-814A-96D8FC514239}"/>
              </a:ext>
            </a:extLst>
          </p:cNvPr>
          <p:cNvGraphicFramePr>
            <a:graphicFrameLocks noGrp="1"/>
          </p:cNvGraphicFramePr>
          <p:nvPr>
            <p:extLst>
              <p:ext uri="{D42A27DB-BD31-4B8C-83A1-F6EECF244321}">
                <p14:modId xmlns:p14="http://schemas.microsoft.com/office/powerpoint/2010/main" val="2660541234"/>
              </p:ext>
            </p:extLst>
          </p:nvPr>
        </p:nvGraphicFramePr>
        <p:xfrm>
          <a:off x="609600" y="1563844"/>
          <a:ext cx="11353799" cy="4263714"/>
        </p:xfrm>
        <a:graphic>
          <a:graphicData uri="http://schemas.openxmlformats.org/drawingml/2006/table">
            <a:tbl>
              <a:tblPr firstRow="1" firstCol="1" bandRow="1">
                <a:tableStyleId>{5C22544A-7EE6-4342-B048-85BDC9FD1C3A}</a:tableStyleId>
              </a:tblPr>
              <a:tblGrid>
                <a:gridCol w="3185229">
                  <a:extLst>
                    <a:ext uri="{9D8B030D-6E8A-4147-A177-3AD203B41FA5}">
                      <a16:colId xmlns:a16="http://schemas.microsoft.com/office/drawing/2014/main" val="710350947"/>
                    </a:ext>
                  </a:extLst>
                </a:gridCol>
                <a:gridCol w="3373015">
                  <a:extLst>
                    <a:ext uri="{9D8B030D-6E8A-4147-A177-3AD203B41FA5}">
                      <a16:colId xmlns:a16="http://schemas.microsoft.com/office/drawing/2014/main" val="2048911202"/>
                    </a:ext>
                  </a:extLst>
                </a:gridCol>
                <a:gridCol w="4795555">
                  <a:extLst>
                    <a:ext uri="{9D8B030D-6E8A-4147-A177-3AD203B41FA5}">
                      <a16:colId xmlns:a16="http://schemas.microsoft.com/office/drawing/2014/main" val="1498352467"/>
                    </a:ext>
                  </a:extLst>
                </a:gridCol>
              </a:tblGrid>
              <a:tr h="227168">
                <a:tc>
                  <a:txBody>
                    <a:bodyPr/>
                    <a:lstStyle/>
                    <a:p>
                      <a:pPr marL="0" marR="0" algn="l">
                        <a:lnSpc>
                          <a:spcPct val="115000"/>
                        </a:lnSpc>
                        <a:spcBef>
                          <a:spcPts val="0"/>
                        </a:spcBef>
                        <a:spcAft>
                          <a:spcPts val="0"/>
                        </a:spcAft>
                      </a:pPr>
                      <a:r>
                        <a:rPr lang="en-US" sz="2000" dirty="0">
                          <a:effectLst/>
                        </a:rPr>
                        <a:t>Committee Chair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Frederick L. Locke, MD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Moffitt Cancer Center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984994"/>
                  </a:ext>
                </a:extLst>
              </a:tr>
              <a:tr h="315414">
                <a:tc>
                  <a:txBody>
                    <a:bodyPr/>
                    <a:lstStyle/>
                    <a:p>
                      <a:pPr marL="0" marR="0" algn="l">
                        <a:lnSpc>
                          <a:spcPct val="115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Sairah Ahmed, MD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MD Anderson Cancer Center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54538458"/>
                  </a:ext>
                </a:extLst>
              </a:tr>
              <a:tr h="227168">
                <a:tc>
                  <a:txBody>
                    <a:bodyPr/>
                    <a:lstStyle/>
                    <a:p>
                      <a:pPr marL="0" marR="0" algn="l">
                        <a:lnSpc>
                          <a:spcPct val="115000"/>
                        </a:lnSpc>
                        <a:spcBef>
                          <a:spcPts val="0"/>
                        </a:spcBef>
                        <a:spcAft>
                          <a:spcPts val="0"/>
                        </a:spcAft>
                      </a:pPr>
                      <a:r>
                        <a:rPr lang="en-US" sz="20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Farrukh Awan, MD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University of Texas Southwestern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12787054"/>
                  </a:ext>
                </a:extLst>
              </a:tr>
              <a:tr h="306232">
                <a:tc>
                  <a:txBody>
                    <a:bodyPr/>
                    <a:lstStyle/>
                    <a:p>
                      <a:pPr marL="0" marR="0" algn="l">
                        <a:lnSpc>
                          <a:spcPct val="115000"/>
                        </a:lnSpc>
                        <a:spcBef>
                          <a:spcPts val="0"/>
                        </a:spcBef>
                        <a:spcAft>
                          <a:spcPts val="0"/>
                        </a:spcAft>
                      </a:pPr>
                      <a:r>
                        <a:rPr lang="en-US" sz="2000" dirty="0">
                          <a:effectLst/>
                        </a:rPr>
                        <a:t>Study Design </a:t>
                      </a:r>
                      <a:r>
                        <a:rPr lang="en-US" sz="2000" dirty="0" err="1">
                          <a:effectLst/>
                        </a:rPr>
                        <a:t>Cmte</a:t>
                      </a:r>
                      <a:r>
                        <a:rPr lang="en-US" sz="2000" dirty="0">
                          <a:effectLst/>
                        </a:rPr>
                        <a:t>. Rep.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Amer M. Beitinjaneh, MD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University of Miami</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3060174"/>
                  </a:ext>
                </a:extLst>
              </a:tr>
              <a:tr h="293482">
                <a:tc>
                  <a:txBody>
                    <a:bodyPr/>
                    <a:lstStyle/>
                    <a:p>
                      <a:pPr marL="0" marR="0" algn="l">
                        <a:lnSpc>
                          <a:spcPct val="115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Elizabeth </a:t>
                      </a:r>
                      <a:r>
                        <a:rPr lang="en-US" sz="2000" dirty="0" err="1">
                          <a:effectLst/>
                        </a:rPr>
                        <a:t>Budde</a:t>
                      </a:r>
                      <a:r>
                        <a:rPr lang="en-US" sz="2000" dirty="0">
                          <a:effectLst/>
                        </a:rPr>
                        <a:t>, MD, PhD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City of Hope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0216953"/>
                  </a:ext>
                </a:extLst>
              </a:tr>
              <a:tr h="227168">
                <a:tc>
                  <a:txBody>
                    <a:bodyPr/>
                    <a:lstStyle/>
                    <a:p>
                      <a:pPr marL="0" marR="0" algn="l">
                        <a:lnSpc>
                          <a:spcPct val="115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Nilanjan Ghosh, MD, PhD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Levine Cancer Institute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8726949"/>
                  </a:ext>
                </a:extLst>
              </a:tr>
              <a:tr h="227168">
                <a:tc>
                  <a:txBody>
                    <a:bodyPr/>
                    <a:lstStyle/>
                    <a:p>
                      <a:pPr marL="0" marR="0" algn="l">
                        <a:lnSpc>
                          <a:spcPct val="115000"/>
                        </a:lnSpc>
                        <a:spcBef>
                          <a:spcPts val="0"/>
                        </a:spcBef>
                        <a:spcAft>
                          <a:spcPts val="0"/>
                        </a:spcAft>
                      </a:pPr>
                      <a:r>
                        <a:rPr lang="en-US" sz="2000">
                          <a:effectLst/>
                        </a:rPr>
                        <a:t>Data Center Liaison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Mehdi </a:t>
                      </a:r>
                      <a:r>
                        <a:rPr lang="en-US" sz="2000" dirty="0" err="1">
                          <a:effectLst/>
                        </a:rPr>
                        <a:t>Hamadani</a:t>
                      </a:r>
                      <a:r>
                        <a:rPr lang="en-US" sz="2000" dirty="0">
                          <a:effectLst/>
                        </a:rPr>
                        <a:t>, MD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Medical College of Wisconsin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4636514"/>
                  </a:ext>
                </a:extLst>
              </a:tr>
              <a:tr h="227168">
                <a:tc>
                  <a:txBody>
                    <a:bodyPr/>
                    <a:lstStyle/>
                    <a:p>
                      <a:pPr marL="0" marR="0" algn="l">
                        <a:lnSpc>
                          <a:spcPct val="115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Brian Hill, MD, PhD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Cleveland Clinic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4866035"/>
                  </a:ext>
                </a:extLst>
              </a:tr>
              <a:tr h="309688">
                <a:tc>
                  <a:txBody>
                    <a:bodyPr/>
                    <a:lstStyle/>
                    <a:p>
                      <a:pPr marL="0" marR="0" algn="l">
                        <a:lnSpc>
                          <a:spcPct val="115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Matthew Lunning, DO</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University of Nebraska Medical Center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90663900"/>
                  </a:ext>
                </a:extLst>
              </a:tr>
              <a:tr h="304800">
                <a:tc>
                  <a:txBody>
                    <a:bodyPr/>
                    <a:lstStyle/>
                    <a:p>
                      <a:pPr marL="0" marR="0" algn="l">
                        <a:lnSpc>
                          <a:spcPct val="115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David G. Maloney, MD, PhD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Fred Hutch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44480822"/>
                  </a:ext>
                </a:extLst>
              </a:tr>
              <a:tr h="304800">
                <a:tc>
                  <a:txBody>
                    <a:bodyPr/>
                    <a:lstStyle/>
                    <a:p>
                      <a:pPr marL="0" marR="0" algn="l">
                        <a:lnSpc>
                          <a:spcPct val="115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Craig Sauter, MD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Memorial Sloan-Kettering Cancer Center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24395041"/>
                  </a:ext>
                </a:extLst>
              </a:tr>
              <a:tr h="313020">
                <a:tc>
                  <a:txBody>
                    <a:bodyPr/>
                    <a:lstStyle/>
                    <a:p>
                      <a:pPr marL="0" marR="0" algn="l">
                        <a:lnSpc>
                          <a:spcPct val="115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Patrick Stiff, MD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Loyola University Medical Center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612264"/>
                  </a:ext>
                </a:extLst>
              </a:tr>
              <a:tr h="227168">
                <a:tc>
                  <a:txBody>
                    <a:bodyPr/>
                    <a:lstStyle/>
                    <a:p>
                      <a:pPr marL="0" marR="0" algn="l">
                        <a:lnSpc>
                          <a:spcPct val="115000"/>
                        </a:lnSpc>
                        <a:spcBef>
                          <a:spcPts val="0"/>
                        </a:spcBef>
                        <a:spcAft>
                          <a:spcPts val="0"/>
                        </a:spcAft>
                      </a:pPr>
                      <a:r>
                        <a:rPr lang="en-US" sz="2000">
                          <a:effectLst/>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a:effectLst/>
                        </a:rPr>
                        <a:t>Jakub Svoboda, MD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l">
                        <a:lnSpc>
                          <a:spcPct val="115000"/>
                        </a:lnSpc>
                        <a:spcBef>
                          <a:spcPts val="0"/>
                        </a:spcBef>
                        <a:spcAft>
                          <a:spcPts val="0"/>
                        </a:spcAft>
                      </a:pPr>
                      <a:r>
                        <a:rPr lang="en-US" sz="2000" dirty="0">
                          <a:effectLst/>
                        </a:rPr>
                        <a:t>University of Pennsylvania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4259494"/>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CDE6131-8523-4DCA-ACA8-7F4F4069A81E}"/>
              </a:ext>
            </a:extLst>
          </p:cNvPr>
          <p:cNvSpPr>
            <a:spLocks noGrp="1"/>
          </p:cNvSpPr>
          <p:nvPr>
            <p:ph type="ftr" sz="quarter" idx="11"/>
          </p:nvPr>
        </p:nvSpPr>
        <p:spPr/>
        <p:txBody>
          <a:bodyPr/>
          <a:lstStyle/>
          <a:p>
            <a:endParaRPr lang="en-US"/>
          </a:p>
        </p:txBody>
      </p:sp>
      <p:sp>
        <p:nvSpPr>
          <p:cNvPr id="3" name="Slide Number Placeholder 2">
            <a:extLst>
              <a:ext uri="{FF2B5EF4-FFF2-40B4-BE49-F238E27FC236}">
                <a16:creationId xmlns:a16="http://schemas.microsoft.com/office/drawing/2014/main" id="{D21C334B-8436-43BE-995E-F2585059F7C0}"/>
              </a:ext>
            </a:extLst>
          </p:cNvPr>
          <p:cNvSpPr>
            <a:spLocks noGrp="1"/>
          </p:cNvSpPr>
          <p:nvPr>
            <p:ph type="sldNum" sz="quarter" idx="12"/>
          </p:nvPr>
        </p:nvSpPr>
        <p:spPr/>
        <p:txBody>
          <a:bodyPr/>
          <a:lstStyle/>
          <a:p>
            <a:fld id="{23A446DA-D2FC-491E-A26B-6B2D41D55751}" type="slidenum">
              <a:rPr lang="en-US" smtClean="0"/>
              <a:pPr/>
              <a:t>30</a:t>
            </a:fld>
            <a:endParaRPr lang="en-US"/>
          </a:p>
        </p:txBody>
      </p:sp>
    </p:spTree>
    <p:extLst>
      <p:ext uri="{BB962C8B-B14F-4D97-AF65-F5344CB8AC3E}">
        <p14:creationId xmlns:p14="http://schemas.microsoft.com/office/powerpoint/2010/main" val="388094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Study Concepts</a:t>
            </a:r>
          </a:p>
        </p:txBody>
      </p:sp>
      <p:sp>
        <p:nvSpPr>
          <p:cNvPr id="3" name="Content Placeholder 2"/>
          <p:cNvSpPr>
            <a:spLocks noGrp="1"/>
          </p:cNvSpPr>
          <p:nvPr>
            <p:ph idx="1"/>
          </p:nvPr>
        </p:nvSpPr>
        <p:spPr>
          <a:xfrm>
            <a:off x="609600" y="1501775"/>
            <a:ext cx="11125200" cy="4648200"/>
          </a:xfrm>
        </p:spPr>
        <p:txBody>
          <a:bodyPr>
            <a:normAutofit/>
          </a:bodyPr>
          <a:lstStyle/>
          <a:p>
            <a:pPr>
              <a:spcBef>
                <a:spcPts val="0"/>
              </a:spcBef>
              <a:spcAft>
                <a:spcPts val="1800"/>
              </a:spcAft>
            </a:pPr>
            <a:r>
              <a:rPr lang="en-US" dirty="0"/>
              <a:t>Upfront CAR-T for high-risk mantle cell lymphoma</a:t>
            </a:r>
          </a:p>
          <a:p>
            <a:pPr>
              <a:spcBef>
                <a:spcPts val="0"/>
              </a:spcBef>
              <a:spcAft>
                <a:spcPts val="1800"/>
              </a:spcAft>
            </a:pPr>
            <a:r>
              <a:rPr lang="fr-FR" dirty="0"/>
              <a:t>Autologous Transplantation in CD30+ Peripheral T-</a:t>
            </a:r>
            <a:r>
              <a:rPr lang="fr-FR" dirty="0" err="1"/>
              <a:t>cell</a:t>
            </a:r>
            <a:r>
              <a:rPr lang="fr-FR" dirty="0"/>
              <a:t> Lymphoma</a:t>
            </a:r>
          </a:p>
          <a:p>
            <a:pPr>
              <a:spcBef>
                <a:spcPts val="0"/>
              </a:spcBef>
              <a:spcAft>
                <a:spcPts val="1800"/>
              </a:spcAft>
            </a:pPr>
            <a:r>
              <a:rPr lang="fr-FR" dirty="0"/>
              <a:t>Consolidation for CAR-T incomplete responders in Diffuse Large B Cell Lymphoma (DLBCL)</a:t>
            </a:r>
          </a:p>
          <a:p>
            <a:pPr>
              <a:spcBef>
                <a:spcPts val="0"/>
              </a:spcBef>
              <a:spcAft>
                <a:spcPts val="1800"/>
              </a:spcAft>
            </a:pPr>
            <a:r>
              <a:rPr lang="en-US" dirty="0"/>
              <a:t>Improving outcomes in partially chemo-responsive relapsed/refractory DLBCL</a:t>
            </a:r>
          </a:p>
          <a:p>
            <a:endParaRPr lang="en-US" dirty="0">
              <a:solidFill>
                <a:srgbClr val="000000"/>
              </a:solidFill>
            </a:endParaRPr>
          </a:p>
          <a:p>
            <a:pPr lvl="3"/>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4</a:t>
            </a:fld>
            <a:endParaRPr lang="en-US" dirty="0"/>
          </a:p>
        </p:txBody>
      </p:sp>
    </p:spTree>
    <p:extLst>
      <p:ext uri="{BB962C8B-B14F-4D97-AF65-F5344CB8AC3E}">
        <p14:creationId xmlns:p14="http://schemas.microsoft.com/office/powerpoint/2010/main" val="203360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Proposed Study Concepts</a:t>
            </a:r>
          </a:p>
        </p:txBody>
      </p:sp>
      <p:sp>
        <p:nvSpPr>
          <p:cNvPr id="3" name="Content Placeholder 2"/>
          <p:cNvSpPr>
            <a:spLocks noGrp="1"/>
          </p:cNvSpPr>
          <p:nvPr>
            <p:ph idx="1"/>
          </p:nvPr>
        </p:nvSpPr>
        <p:spPr>
          <a:xfrm>
            <a:off x="609600" y="1501775"/>
            <a:ext cx="11125200" cy="4648200"/>
          </a:xfrm>
        </p:spPr>
        <p:txBody>
          <a:bodyPr>
            <a:normAutofit/>
          </a:bodyPr>
          <a:lstStyle/>
          <a:p>
            <a:pPr>
              <a:spcBef>
                <a:spcPts val="0"/>
              </a:spcBef>
              <a:spcAft>
                <a:spcPts val="1800"/>
              </a:spcAft>
            </a:pPr>
            <a:r>
              <a:rPr lang="en-US" b="1" dirty="0"/>
              <a:t>Upfront CAR-T for high-risk mantle cell lymphoma</a:t>
            </a:r>
          </a:p>
          <a:p>
            <a:pPr>
              <a:spcBef>
                <a:spcPts val="0"/>
              </a:spcBef>
              <a:spcAft>
                <a:spcPts val="1800"/>
              </a:spcAft>
            </a:pPr>
            <a:r>
              <a:rPr lang="fr-FR" dirty="0">
                <a:solidFill>
                  <a:schemeClr val="bg1">
                    <a:lumMod val="50000"/>
                  </a:schemeClr>
                </a:solidFill>
              </a:rPr>
              <a:t>Autologous Transplantation in CD30+ Peripheral T-</a:t>
            </a:r>
            <a:r>
              <a:rPr lang="fr-FR" dirty="0" err="1">
                <a:solidFill>
                  <a:schemeClr val="bg1">
                    <a:lumMod val="50000"/>
                  </a:schemeClr>
                </a:solidFill>
              </a:rPr>
              <a:t>cell</a:t>
            </a:r>
            <a:r>
              <a:rPr lang="fr-FR" dirty="0">
                <a:solidFill>
                  <a:schemeClr val="bg1">
                    <a:lumMod val="50000"/>
                  </a:schemeClr>
                </a:solidFill>
              </a:rPr>
              <a:t> Lymphoma</a:t>
            </a:r>
          </a:p>
          <a:p>
            <a:pPr>
              <a:spcBef>
                <a:spcPts val="0"/>
              </a:spcBef>
              <a:spcAft>
                <a:spcPts val="1800"/>
              </a:spcAft>
            </a:pPr>
            <a:r>
              <a:rPr lang="fr-FR" b="1" dirty="0"/>
              <a:t>Consolidation for CAR-T incomplete responders in Diffuse Large B Cell Lymphoma (DLBCL)</a:t>
            </a:r>
          </a:p>
          <a:p>
            <a:pPr>
              <a:spcBef>
                <a:spcPts val="0"/>
              </a:spcBef>
              <a:spcAft>
                <a:spcPts val="1800"/>
              </a:spcAft>
            </a:pPr>
            <a:r>
              <a:rPr lang="en-US" dirty="0">
                <a:solidFill>
                  <a:schemeClr val="bg1">
                    <a:lumMod val="50000"/>
                  </a:schemeClr>
                </a:solidFill>
              </a:rPr>
              <a:t>Improving outcomes in partially chemo-responsive relapsed/refractory DLBCL</a:t>
            </a:r>
          </a:p>
          <a:p>
            <a:endParaRPr lang="en-US" dirty="0">
              <a:solidFill>
                <a:srgbClr val="000000"/>
              </a:solidFill>
            </a:endParaRPr>
          </a:p>
          <a:p>
            <a:pPr lvl="3"/>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5</a:t>
            </a:fld>
            <a:endParaRPr lang="en-US" dirty="0"/>
          </a:p>
        </p:txBody>
      </p:sp>
    </p:spTree>
    <p:extLst>
      <p:ext uri="{BB962C8B-B14F-4D97-AF65-F5344CB8AC3E}">
        <p14:creationId xmlns:p14="http://schemas.microsoft.com/office/powerpoint/2010/main" val="1573771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25200" cy="1143000"/>
          </a:xfrm>
        </p:spPr>
        <p:txBody>
          <a:bodyPr>
            <a:normAutofit fontScale="90000"/>
          </a:bodyPr>
          <a:lstStyle/>
          <a:p>
            <a:r>
              <a:rPr lang="en-US" dirty="0"/>
              <a:t>Upfront CAR-T for high-risk mantle cell lymphoma (MCL)</a:t>
            </a:r>
          </a:p>
        </p:txBody>
      </p:sp>
      <p:sp>
        <p:nvSpPr>
          <p:cNvPr id="3" name="Content Placeholder 2"/>
          <p:cNvSpPr>
            <a:spLocks noGrp="1"/>
          </p:cNvSpPr>
          <p:nvPr>
            <p:ph idx="1"/>
          </p:nvPr>
        </p:nvSpPr>
        <p:spPr>
          <a:xfrm>
            <a:off x="609600" y="1371601"/>
            <a:ext cx="10972800" cy="4648200"/>
          </a:xfrm>
        </p:spPr>
        <p:txBody>
          <a:bodyPr>
            <a:normAutofit/>
          </a:bodyPr>
          <a:lstStyle/>
          <a:p>
            <a:pPr marL="0" indent="0">
              <a:buNone/>
            </a:pPr>
            <a:r>
              <a:rPr lang="en-US" b="1" dirty="0"/>
              <a:t>Hypothesis:</a:t>
            </a:r>
          </a:p>
          <a:p>
            <a:pPr marL="0" indent="0">
              <a:buNone/>
            </a:pPr>
            <a:r>
              <a:rPr lang="en-US" dirty="0"/>
              <a:t>CD19 chimeric antigen receptor T cell therapy (CAR-T) as frontline, after lead-in immunotherapy, will safely improve progression-free survival (PFS) in ultra-high-risk (UHR) MCL.</a:t>
            </a:r>
          </a:p>
          <a:p>
            <a:pPr marL="0" indent="0">
              <a:buNone/>
            </a:pPr>
            <a:endParaRPr lang="en-US" sz="1400"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6</a:t>
            </a:fld>
            <a:endParaRPr lang="en-US" dirty="0"/>
          </a:p>
        </p:txBody>
      </p:sp>
    </p:spTree>
    <p:extLst>
      <p:ext uri="{BB962C8B-B14F-4D97-AF65-F5344CB8AC3E}">
        <p14:creationId xmlns:p14="http://schemas.microsoft.com/office/powerpoint/2010/main" val="6200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11125200" cy="1143000"/>
          </a:xfrm>
        </p:spPr>
        <p:txBody>
          <a:bodyPr>
            <a:normAutofit fontScale="90000"/>
          </a:bodyPr>
          <a:lstStyle/>
          <a:p>
            <a:r>
              <a:rPr lang="en-US" dirty="0"/>
              <a:t>Upfront CAR-T for high-risk mantle cell lymphoma (MCL)</a:t>
            </a:r>
          </a:p>
        </p:txBody>
      </p:sp>
      <p:sp>
        <p:nvSpPr>
          <p:cNvPr id="3" name="Content Placeholder 2"/>
          <p:cNvSpPr>
            <a:spLocks noGrp="1"/>
          </p:cNvSpPr>
          <p:nvPr>
            <p:ph idx="1"/>
          </p:nvPr>
        </p:nvSpPr>
        <p:spPr>
          <a:xfrm>
            <a:off x="609600" y="1371601"/>
            <a:ext cx="10972800" cy="4648200"/>
          </a:xfrm>
        </p:spPr>
        <p:txBody>
          <a:bodyPr>
            <a:normAutofit/>
          </a:bodyPr>
          <a:lstStyle/>
          <a:p>
            <a:pPr marL="0" indent="0">
              <a:buNone/>
            </a:pPr>
            <a:r>
              <a:rPr lang="en-US" b="1" dirty="0"/>
              <a:t>Hypothesis:</a:t>
            </a:r>
          </a:p>
          <a:p>
            <a:pPr marL="0" indent="0">
              <a:buNone/>
            </a:pPr>
            <a:r>
              <a:rPr lang="en-US" dirty="0"/>
              <a:t>CD19 chimeric antigen receptor T cell therapy (CAR-T) as frontline, after lead-in immunotherapy, will safely improve progression-free survival (PFS) in ultra-high-risk (UHR) MCL.</a:t>
            </a:r>
          </a:p>
          <a:p>
            <a:pPr marL="0" indent="0">
              <a:buNone/>
            </a:pPr>
            <a:endParaRPr lang="en-US" sz="1400" dirty="0"/>
          </a:p>
          <a:p>
            <a:pPr marL="0" indent="0">
              <a:buNone/>
            </a:pPr>
            <a:r>
              <a:rPr lang="en-US" b="1" dirty="0"/>
              <a:t>Trial Concept:</a:t>
            </a:r>
          </a:p>
          <a:p>
            <a:pPr marL="0" indent="0">
              <a:buNone/>
            </a:pPr>
            <a:r>
              <a:rPr lang="en-US" dirty="0"/>
              <a:t>Phase II trial of CAR-T after novel BTKi-based lead-in as frontline therapy for ultra-high-risk (UHR) MCL. </a:t>
            </a:r>
          </a:p>
        </p:txBody>
      </p:sp>
      <p:sp>
        <p:nvSpPr>
          <p:cNvPr id="4" name="Slide Number Placeholder 3"/>
          <p:cNvSpPr>
            <a:spLocks noGrp="1"/>
          </p:cNvSpPr>
          <p:nvPr>
            <p:ph type="sldNum" sz="quarter" idx="12"/>
          </p:nvPr>
        </p:nvSpPr>
        <p:spPr/>
        <p:txBody>
          <a:bodyPr/>
          <a:lstStyle/>
          <a:p>
            <a:fld id="{23A446DA-D2FC-491E-A26B-6B2D41D55751}" type="slidenum">
              <a:rPr lang="en-US" smtClean="0"/>
              <a:pPr/>
              <a:t>7</a:t>
            </a:fld>
            <a:endParaRPr lang="en-US" dirty="0"/>
          </a:p>
        </p:txBody>
      </p:sp>
    </p:spTree>
    <p:extLst>
      <p:ext uri="{BB962C8B-B14F-4D97-AF65-F5344CB8AC3E}">
        <p14:creationId xmlns:p14="http://schemas.microsoft.com/office/powerpoint/2010/main" val="278262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p:txBody>
          <a:bodyPr/>
          <a:lstStyle/>
          <a:p>
            <a:pPr marL="0" indent="0">
              <a:buNone/>
            </a:pPr>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8</a:t>
            </a:fld>
            <a:endParaRPr lang="en-US" dirty="0"/>
          </a:p>
        </p:txBody>
      </p:sp>
      <p:sp>
        <p:nvSpPr>
          <p:cNvPr id="5" name="TextBox 4">
            <a:extLst>
              <a:ext uri="{FF2B5EF4-FFF2-40B4-BE49-F238E27FC236}">
                <a16:creationId xmlns:a16="http://schemas.microsoft.com/office/drawing/2014/main" id="{A6366286-01E7-40C1-ADF6-34E12A6564DE}"/>
              </a:ext>
            </a:extLst>
          </p:cNvPr>
          <p:cNvSpPr txBox="1"/>
          <p:nvPr/>
        </p:nvSpPr>
        <p:spPr>
          <a:xfrm>
            <a:off x="653143" y="1425849"/>
            <a:ext cx="10972800" cy="4539704"/>
          </a:xfrm>
          <a:prstGeom prst="rect">
            <a:avLst/>
          </a:prstGeom>
          <a:noFill/>
        </p:spPr>
        <p:txBody>
          <a:bodyPr wrap="square" rtlCol="0">
            <a:spAutoFit/>
          </a:bodyPr>
          <a:lstStyle/>
          <a:p>
            <a:pPr>
              <a:spcAft>
                <a:spcPts val="900"/>
              </a:spcAft>
            </a:pPr>
            <a:r>
              <a:rPr lang="en-US" sz="2400" dirty="0"/>
              <a:t>2-year </a:t>
            </a:r>
            <a:r>
              <a:rPr lang="en-US" sz="2400" dirty="0">
                <a:solidFill>
                  <a:srgbClr val="000000"/>
                </a:solidFill>
              </a:rPr>
              <a:t>PFS ranges from 20-50% in MCL patients with adverse-risk features</a:t>
            </a:r>
            <a:r>
              <a:rPr lang="en-US" sz="2400" baseline="30000" dirty="0">
                <a:solidFill>
                  <a:srgbClr val="000000"/>
                </a:solidFill>
              </a:rPr>
              <a:t>1</a:t>
            </a:r>
            <a:r>
              <a:rPr lang="en-US" sz="2400" dirty="0">
                <a:solidFill>
                  <a:srgbClr val="000000"/>
                </a:solidFill>
              </a:rPr>
              <a:t>:</a:t>
            </a:r>
          </a:p>
          <a:p>
            <a:pPr marL="739775" lvl="2" indent="-231775">
              <a:spcAft>
                <a:spcPts val="900"/>
              </a:spcAft>
              <a:buFont typeface="Arial" panose="020B0604020202020204" pitchFamily="34" charset="0"/>
              <a:buChar char="•"/>
            </a:pPr>
            <a:r>
              <a:rPr lang="en-US" sz="2000" dirty="0">
                <a:solidFill>
                  <a:srgbClr val="000000"/>
                </a:solidFill>
              </a:rPr>
              <a:t>High International Prognostic Index (MIPI) and high-intermediate/high MIPI-c</a:t>
            </a:r>
          </a:p>
          <a:p>
            <a:pPr marL="739775" lvl="2" indent="-231775">
              <a:spcAft>
                <a:spcPts val="900"/>
              </a:spcAft>
            </a:pPr>
            <a:r>
              <a:rPr lang="en-US" dirty="0">
                <a:solidFill>
                  <a:srgbClr val="000000"/>
                </a:solidFill>
              </a:rPr>
              <a:t>	   2-year PFS 30-50% </a:t>
            </a:r>
            <a:r>
              <a:rPr lang="en-US" baseline="30000" dirty="0">
                <a:solidFill>
                  <a:srgbClr val="000000"/>
                </a:solidFill>
              </a:rPr>
              <a:t>2</a:t>
            </a:r>
          </a:p>
          <a:p>
            <a:pPr marL="739775" lvl="2" indent="-231775">
              <a:spcAft>
                <a:spcPts val="900"/>
              </a:spcAft>
              <a:buFont typeface="Arial" panose="020B0604020202020204" pitchFamily="34" charset="0"/>
              <a:buChar char="•"/>
            </a:pPr>
            <a:r>
              <a:rPr lang="en-US" sz="2000" dirty="0">
                <a:solidFill>
                  <a:srgbClr val="000000"/>
                </a:solidFill>
              </a:rPr>
              <a:t>TP53 mutation</a:t>
            </a:r>
          </a:p>
          <a:p>
            <a:pPr marL="739775" lvl="2" indent="-231775">
              <a:spcAft>
                <a:spcPts val="900"/>
              </a:spcAft>
            </a:pPr>
            <a:r>
              <a:rPr lang="en-US" dirty="0">
                <a:solidFill>
                  <a:srgbClr val="000000"/>
                </a:solidFill>
              </a:rPr>
              <a:t>	  	2-year PFS 20% </a:t>
            </a:r>
            <a:r>
              <a:rPr lang="en-US" baseline="30000" dirty="0">
                <a:solidFill>
                  <a:srgbClr val="000000"/>
                </a:solidFill>
              </a:rPr>
              <a:t>3</a:t>
            </a:r>
          </a:p>
          <a:p>
            <a:pPr marL="739775" lvl="2" indent="-231775">
              <a:spcAft>
                <a:spcPts val="900"/>
              </a:spcAft>
              <a:buFont typeface="Arial" panose="020B0604020202020204" pitchFamily="34" charset="0"/>
              <a:buChar char="•"/>
            </a:pPr>
            <a:r>
              <a:rPr lang="en-US" sz="2000" dirty="0">
                <a:solidFill>
                  <a:srgbClr val="000000"/>
                </a:solidFill>
              </a:rPr>
              <a:t>Chromosomal 17p deletions</a:t>
            </a:r>
          </a:p>
          <a:p>
            <a:pPr marL="739775" lvl="2" indent="-231775">
              <a:spcAft>
                <a:spcPts val="900"/>
              </a:spcAft>
            </a:pPr>
            <a:r>
              <a:rPr lang="en-US" dirty="0">
                <a:solidFill>
                  <a:srgbClr val="000000"/>
                </a:solidFill>
              </a:rPr>
              <a:t>	  	2-year PFS 50% </a:t>
            </a:r>
            <a:r>
              <a:rPr lang="en-US" baseline="30000" dirty="0">
                <a:solidFill>
                  <a:srgbClr val="000000"/>
                </a:solidFill>
              </a:rPr>
              <a:t>3</a:t>
            </a:r>
          </a:p>
          <a:p>
            <a:pPr marL="739775" lvl="2" indent="-231775">
              <a:spcAft>
                <a:spcPts val="900"/>
              </a:spcAft>
              <a:buFont typeface="Arial" panose="020B0604020202020204" pitchFamily="34" charset="0"/>
              <a:buChar char="•"/>
            </a:pPr>
            <a:r>
              <a:rPr lang="en-US" sz="2000" dirty="0">
                <a:solidFill>
                  <a:srgbClr val="000000"/>
                </a:solidFill>
              </a:rPr>
              <a:t>Complex karyotype</a:t>
            </a:r>
          </a:p>
          <a:p>
            <a:pPr marL="739775" lvl="2" indent="-231775">
              <a:spcAft>
                <a:spcPts val="900"/>
              </a:spcAft>
            </a:pPr>
            <a:r>
              <a:rPr lang="en-US" dirty="0">
                <a:solidFill>
                  <a:srgbClr val="000000"/>
                </a:solidFill>
              </a:rPr>
              <a:t>	   2-year PFS 45% </a:t>
            </a:r>
            <a:r>
              <a:rPr lang="en-US" baseline="30000" dirty="0">
                <a:solidFill>
                  <a:srgbClr val="000000"/>
                </a:solidFill>
              </a:rPr>
              <a:t>4</a:t>
            </a:r>
          </a:p>
          <a:p>
            <a:pPr marL="739775" lvl="2" indent="-231775">
              <a:spcAft>
                <a:spcPts val="900"/>
              </a:spcAft>
              <a:buFont typeface="Arial" panose="020B0604020202020204" pitchFamily="34" charset="0"/>
              <a:buChar char="•"/>
            </a:pPr>
            <a:r>
              <a:rPr lang="en-US" sz="2000" dirty="0" err="1">
                <a:solidFill>
                  <a:srgbClr val="000000"/>
                </a:solidFill>
              </a:rPr>
              <a:t>Blastoid</a:t>
            </a:r>
            <a:r>
              <a:rPr lang="en-US" sz="2000" dirty="0">
                <a:solidFill>
                  <a:srgbClr val="000000"/>
                </a:solidFill>
              </a:rPr>
              <a:t> histology</a:t>
            </a:r>
          </a:p>
          <a:p>
            <a:pPr marL="739775" lvl="2" indent="-231775">
              <a:spcAft>
                <a:spcPts val="900"/>
              </a:spcAft>
            </a:pPr>
            <a:r>
              <a:rPr lang="en-US" dirty="0">
                <a:solidFill>
                  <a:srgbClr val="000000"/>
                </a:solidFill>
              </a:rPr>
              <a:t>	   2-year PFS 45% </a:t>
            </a:r>
            <a:r>
              <a:rPr lang="en-US" baseline="30000" dirty="0">
                <a:solidFill>
                  <a:srgbClr val="000000"/>
                </a:solidFill>
              </a:rPr>
              <a:t>2</a:t>
            </a:r>
          </a:p>
        </p:txBody>
      </p:sp>
      <p:sp>
        <p:nvSpPr>
          <p:cNvPr id="6" name="Footer Placeholder 4">
            <a:extLst>
              <a:ext uri="{FF2B5EF4-FFF2-40B4-BE49-F238E27FC236}">
                <a16:creationId xmlns:a16="http://schemas.microsoft.com/office/drawing/2014/main" id="{A39C8420-29D0-4E47-AC66-707AC06F54AD}"/>
              </a:ext>
            </a:extLst>
          </p:cNvPr>
          <p:cNvSpPr>
            <a:spLocks noGrp="1"/>
          </p:cNvSpPr>
          <p:nvPr>
            <p:ph type="ftr" sz="quarter" idx="11"/>
          </p:nvPr>
        </p:nvSpPr>
        <p:spPr>
          <a:xfrm>
            <a:off x="2743200" y="6407595"/>
            <a:ext cx="8128000" cy="349249"/>
          </a:xfrm>
        </p:spPr>
        <p:txBody>
          <a:bodyPr/>
          <a:lstStyle/>
          <a:p>
            <a:pPr marL="228600" indent="-228600" algn="l">
              <a:buAutoNum type="arabicPeriod"/>
            </a:pPr>
            <a:r>
              <a:rPr lang="en-US" sz="1200" dirty="0"/>
              <a:t>Maddocks. Blood 2019 ; 2. </a:t>
            </a:r>
            <a:r>
              <a:rPr lang="en-US" sz="1200" dirty="0" err="1"/>
              <a:t>Hoster</a:t>
            </a:r>
            <a:r>
              <a:rPr lang="en-US" sz="1200" dirty="0"/>
              <a:t> E. JCO 2016; 3. </a:t>
            </a:r>
            <a:r>
              <a:rPr lang="en-US" sz="1200" dirty="0" err="1"/>
              <a:t>Eskelund</a:t>
            </a:r>
            <a:r>
              <a:rPr lang="en-US" sz="1200" dirty="0"/>
              <a:t> C. Blood 2017; 4. Greenwell I. Cancer. 2018</a:t>
            </a:r>
          </a:p>
          <a:p>
            <a:pPr marL="228600" indent="-228600">
              <a:buAutoNum type="arabicPeriod"/>
            </a:pPr>
            <a:endParaRPr lang="en-US" dirty="0"/>
          </a:p>
        </p:txBody>
      </p:sp>
    </p:spTree>
    <p:extLst>
      <p:ext uri="{BB962C8B-B14F-4D97-AF65-F5344CB8AC3E}">
        <p14:creationId xmlns:p14="http://schemas.microsoft.com/office/powerpoint/2010/main" val="3694631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&amp; Significance</a:t>
            </a:r>
          </a:p>
        </p:txBody>
      </p:sp>
      <p:sp>
        <p:nvSpPr>
          <p:cNvPr id="3" name="Content Placeholder 2"/>
          <p:cNvSpPr>
            <a:spLocks noGrp="1"/>
          </p:cNvSpPr>
          <p:nvPr>
            <p:ph idx="1"/>
          </p:nvPr>
        </p:nvSpPr>
        <p:spPr/>
        <p:txBody>
          <a:bodyPr/>
          <a:lstStyle/>
          <a:p>
            <a:pPr marL="0" indent="0">
              <a:buNone/>
            </a:pPr>
            <a:endParaRPr lang="en-US" dirty="0"/>
          </a:p>
          <a:p>
            <a:pPr lvl="2"/>
            <a:endParaRPr lang="en-US" dirty="0"/>
          </a:p>
          <a:p>
            <a:pPr lvl="1"/>
            <a:endParaRPr lang="en-US" dirty="0"/>
          </a:p>
        </p:txBody>
      </p:sp>
      <p:sp>
        <p:nvSpPr>
          <p:cNvPr id="4" name="Slide Number Placeholder 3"/>
          <p:cNvSpPr>
            <a:spLocks noGrp="1"/>
          </p:cNvSpPr>
          <p:nvPr>
            <p:ph type="sldNum" sz="quarter" idx="12"/>
          </p:nvPr>
        </p:nvSpPr>
        <p:spPr/>
        <p:txBody>
          <a:bodyPr/>
          <a:lstStyle/>
          <a:p>
            <a:fld id="{23A446DA-D2FC-491E-A26B-6B2D41D55751}" type="slidenum">
              <a:rPr lang="en-US" smtClean="0"/>
              <a:pPr/>
              <a:t>9</a:t>
            </a:fld>
            <a:endParaRPr lang="en-US" dirty="0"/>
          </a:p>
        </p:txBody>
      </p:sp>
      <p:sp>
        <p:nvSpPr>
          <p:cNvPr id="5" name="TextBox 4">
            <a:extLst>
              <a:ext uri="{FF2B5EF4-FFF2-40B4-BE49-F238E27FC236}">
                <a16:creationId xmlns:a16="http://schemas.microsoft.com/office/drawing/2014/main" id="{A6366286-01E7-40C1-ADF6-34E12A6564DE}"/>
              </a:ext>
            </a:extLst>
          </p:cNvPr>
          <p:cNvSpPr txBox="1"/>
          <p:nvPr/>
        </p:nvSpPr>
        <p:spPr>
          <a:xfrm>
            <a:off x="653143" y="1425849"/>
            <a:ext cx="10972800" cy="4539704"/>
          </a:xfrm>
          <a:prstGeom prst="rect">
            <a:avLst/>
          </a:prstGeom>
          <a:noFill/>
        </p:spPr>
        <p:txBody>
          <a:bodyPr wrap="square" rtlCol="0">
            <a:spAutoFit/>
          </a:bodyPr>
          <a:lstStyle/>
          <a:p>
            <a:pPr>
              <a:spcAft>
                <a:spcPts val="900"/>
              </a:spcAft>
            </a:pPr>
            <a:r>
              <a:rPr lang="en-US" sz="2400" dirty="0"/>
              <a:t>2-year </a:t>
            </a:r>
            <a:r>
              <a:rPr lang="en-US" sz="2400" dirty="0">
                <a:solidFill>
                  <a:srgbClr val="000000"/>
                </a:solidFill>
              </a:rPr>
              <a:t>PFS ranges from 20-50% in MCL patients with adverse-risk features</a:t>
            </a:r>
            <a:r>
              <a:rPr lang="en-US" sz="2400" baseline="30000" dirty="0">
                <a:solidFill>
                  <a:srgbClr val="000000"/>
                </a:solidFill>
              </a:rPr>
              <a:t>1</a:t>
            </a:r>
            <a:r>
              <a:rPr lang="en-US" sz="2400" dirty="0">
                <a:solidFill>
                  <a:srgbClr val="000000"/>
                </a:solidFill>
              </a:rPr>
              <a:t>:</a:t>
            </a:r>
          </a:p>
          <a:p>
            <a:pPr marL="739775" lvl="2" indent="-231775">
              <a:spcAft>
                <a:spcPts val="900"/>
              </a:spcAft>
              <a:buFont typeface="Arial" panose="020B0604020202020204" pitchFamily="34" charset="0"/>
              <a:buChar char="•"/>
            </a:pPr>
            <a:r>
              <a:rPr lang="en-US" sz="2000" dirty="0">
                <a:solidFill>
                  <a:srgbClr val="000000"/>
                </a:solidFill>
              </a:rPr>
              <a:t>High International Prognostic Index (MIPI) and high-intermediate/high MIPI-c</a:t>
            </a:r>
          </a:p>
          <a:p>
            <a:pPr marL="739775" lvl="2" indent="-231775">
              <a:spcAft>
                <a:spcPts val="900"/>
              </a:spcAft>
            </a:pPr>
            <a:r>
              <a:rPr lang="en-US" dirty="0">
                <a:solidFill>
                  <a:srgbClr val="000000"/>
                </a:solidFill>
              </a:rPr>
              <a:t>	   2-year PFS 30-50% </a:t>
            </a:r>
            <a:r>
              <a:rPr lang="en-US" baseline="30000" dirty="0">
                <a:solidFill>
                  <a:srgbClr val="000000"/>
                </a:solidFill>
              </a:rPr>
              <a:t>2</a:t>
            </a:r>
          </a:p>
          <a:p>
            <a:pPr marL="739775" lvl="2" indent="-231775">
              <a:spcAft>
                <a:spcPts val="900"/>
              </a:spcAft>
              <a:buFont typeface="Arial" panose="020B0604020202020204" pitchFamily="34" charset="0"/>
              <a:buChar char="•"/>
            </a:pPr>
            <a:r>
              <a:rPr lang="en-US" sz="2000" dirty="0">
                <a:solidFill>
                  <a:srgbClr val="000000"/>
                </a:solidFill>
              </a:rPr>
              <a:t>TP53 mutation</a:t>
            </a:r>
          </a:p>
          <a:p>
            <a:pPr marL="739775" lvl="2" indent="-231775">
              <a:spcAft>
                <a:spcPts val="900"/>
              </a:spcAft>
            </a:pPr>
            <a:r>
              <a:rPr lang="en-US" dirty="0">
                <a:solidFill>
                  <a:srgbClr val="000000"/>
                </a:solidFill>
              </a:rPr>
              <a:t>	  	2-year PFS 20% </a:t>
            </a:r>
            <a:r>
              <a:rPr lang="en-US" baseline="30000" dirty="0">
                <a:solidFill>
                  <a:srgbClr val="000000"/>
                </a:solidFill>
              </a:rPr>
              <a:t>3</a:t>
            </a:r>
          </a:p>
          <a:p>
            <a:pPr marL="739775" lvl="2" indent="-231775">
              <a:spcAft>
                <a:spcPts val="900"/>
              </a:spcAft>
              <a:buFont typeface="Arial" panose="020B0604020202020204" pitchFamily="34" charset="0"/>
              <a:buChar char="•"/>
            </a:pPr>
            <a:r>
              <a:rPr lang="en-US" sz="2000" dirty="0">
                <a:solidFill>
                  <a:srgbClr val="000000"/>
                </a:solidFill>
              </a:rPr>
              <a:t>Chromosomal 17p deletions</a:t>
            </a:r>
          </a:p>
          <a:p>
            <a:pPr marL="739775" lvl="2" indent="-231775">
              <a:spcAft>
                <a:spcPts val="900"/>
              </a:spcAft>
            </a:pPr>
            <a:r>
              <a:rPr lang="en-US" dirty="0">
                <a:solidFill>
                  <a:srgbClr val="000000"/>
                </a:solidFill>
              </a:rPr>
              <a:t>	  	2-year PFS 50% </a:t>
            </a:r>
            <a:r>
              <a:rPr lang="en-US" baseline="30000" dirty="0">
                <a:solidFill>
                  <a:srgbClr val="000000"/>
                </a:solidFill>
              </a:rPr>
              <a:t>3</a:t>
            </a:r>
          </a:p>
          <a:p>
            <a:pPr marL="739775" lvl="2" indent="-231775">
              <a:spcAft>
                <a:spcPts val="900"/>
              </a:spcAft>
              <a:buFont typeface="Arial" panose="020B0604020202020204" pitchFamily="34" charset="0"/>
              <a:buChar char="•"/>
            </a:pPr>
            <a:r>
              <a:rPr lang="en-US" sz="2000" dirty="0">
                <a:solidFill>
                  <a:srgbClr val="000000"/>
                </a:solidFill>
              </a:rPr>
              <a:t>Complex karyotype</a:t>
            </a:r>
          </a:p>
          <a:p>
            <a:pPr marL="739775" lvl="2" indent="-231775">
              <a:spcAft>
                <a:spcPts val="900"/>
              </a:spcAft>
            </a:pPr>
            <a:r>
              <a:rPr lang="en-US" dirty="0">
                <a:solidFill>
                  <a:srgbClr val="000000"/>
                </a:solidFill>
              </a:rPr>
              <a:t>	   2-year PFS 45% </a:t>
            </a:r>
            <a:r>
              <a:rPr lang="en-US" baseline="30000" dirty="0">
                <a:solidFill>
                  <a:srgbClr val="000000"/>
                </a:solidFill>
              </a:rPr>
              <a:t>4</a:t>
            </a:r>
          </a:p>
          <a:p>
            <a:pPr marL="739775" lvl="2" indent="-231775">
              <a:spcAft>
                <a:spcPts val="900"/>
              </a:spcAft>
              <a:buFont typeface="Arial" panose="020B0604020202020204" pitchFamily="34" charset="0"/>
              <a:buChar char="•"/>
            </a:pPr>
            <a:r>
              <a:rPr lang="en-US" sz="2000" dirty="0" err="1">
                <a:solidFill>
                  <a:srgbClr val="000000"/>
                </a:solidFill>
              </a:rPr>
              <a:t>Blastoid</a:t>
            </a:r>
            <a:r>
              <a:rPr lang="en-US" sz="2000" dirty="0">
                <a:solidFill>
                  <a:srgbClr val="000000"/>
                </a:solidFill>
              </a:rPr>
              <a:t> histology</a:t>
            </a:r>
          </a:p>
          <a:p>
            <a:pPr marL="739775" lvl="2" indent="-231775">
              <a:spcAft>
                <a:spcPts val="900"/>
              </a:spcAft>
            </a:pPr>
            <a:r>
              <a:rPr lang="en-US" dirty="0">
                <a:solidFill>
                  <a:srgbClr val="000000"/>
                </a:solidFill>
              </a:rPr>
              <a:t>	   2-year PFS 45% </a:t>
            </a:r>
            <a:r>
              <a:rPr lang="en-US" baseline="30000" dirty="0">
                <a:solidFill>
                  <a:srgbClr val="000000"/>
                </a:solidFill>
              </a:rPr>
              <a:t>2</a:t>
            </a:r>
          </a:p>
        </p:txBody>
      </p:sp>
      <p:sp>
        <p:nvSpPr>
          <p:cNvPr id="6" name="Footer Placeholder 4">
            <a:extLst>
              <a:ext uri="{FF2B5EF4-FFF2-40B4-BE49-F238E27FC236}">
                <a16:creationId xmlns:a16="http://schemas.microsoft.com/office/drawing/2014/main" id="{A39C8420-29D0-4E47-AC66-707AC06F54AD}"/>
              </a:ext>
            </a:extLst>
          </p:cNvPr>
          <p:cNvSpPr>
            <a:spLocks noGrp="1"/>
          </p:cNvSpPr>
          <p:nvPr>
            <p:ph type="ftr" sz="quarter" idx="11"/>
          </p:nvPr>
        </p:nvSpPr>
        <p:spPr>
          <a:xfrm>
            <a:off x="2743200" y="6407595"/>
            <a:ext cx="8128000" cy="349249"/>
          </a:xfrm>
        </p:spPr>
        <p:txBody>
          <a:bodyPr/>
          <a:lstStyle/>
          <a:p>
            <a:pPr marL="228600" indent="-228600" algn="l">
              <a:buAutoNum type="arabicPeriod"/>
            </a:pPr>
            <a:r>
              <a:rPr lang="en-US" sz="1200" dirty="0"/>
              <a:t>Maddocks. Blood 2019 ; 2. </a:t>
            </a:r>
            <a:r>
              <a:rPr lang="en-US" sz="1200" dirty="0" err="1"/>
              <a:t>Hoster</a:t>
            </a:r>
            <a:r>
              <a:rPr lang="en-US" sz="1200" dirty="0"/>
              <a:t> E. JCO 2016; 3. </a:t>
            </a:r>
            <a:r>
              <a:rPr lang="en-US" sz="1200" dirty="0" err="1"/>
              <a:t>Eskelund</a:t>
            </a:r>
            <a:r>
              <a:rPr lang="en-US" sz="1200" dirty="0"/>
              <a:t> C. Blood 2017; 4. Greenwell I. Cancer. 2018</a:t>
            </a:r>
          </a:p>
          <a:p>
            <a:pPr marL="228600" indent="-228600">
              <a:buAutoNum type="arabicPeriod"/>
            </a:pPr>
            <a:endParaRPr lang="en-US" dirty="0"/>
          </a:p>
        </p:txBody>
      </p:sp>
      <p:pic>
        <p:nvPicPr>
          <p:cNvPr id="7" name="Picture 6">
            <a:extLst>
              <a:ext uri="{FF2B5EF4-FFF2-40B4-BE49-F238E27FC236}">
                <a16:creationId xmlns:a16="http://schemas.microsoft.com/office/drawing/2014/main" id="{064050AE-DF57-479B-A201-04A184CD068B}"/>
              </a:ext>
            </a:extLst>
          </p:cNvPr>
          <p:cNvPicPr>
            <a:picLocks noChangeAspect="1"/>
          </p:cNvPicPr>
          <p:nvPr/>
        </p:nvPicPr>
        <p:blipFill>
          <a:blip r:embed="rId3"/>
          <a:stretch>
            <a:fillRect/>
          </a:stretch>
        </p:blipFill>
        <p:spPr>
          <a:xfrm>
            <a:off x="5029200" y="2493894"/>
            <a:ext cx="6127282" cy="3656356"/>
          </a:xfrm>
          <a:prstGeom prst="rect">
            <a:avLst/>
          </a:prstGeom>
        </p:spPr>
      </p:pic>
    </p:spTree>
    <p:extLst>
      <p:ext uri="{BB962C8B-B14F-4D97-AF65-F5344CB8AC3E}">
        <p14:creationId xmlns:p14="http://schemas.microsoft.com/office/powerpoint/2010/main" val="2699172596"/>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DFDFD"/>
      </a:lt1>
      <a:dk2>
        <a:srgbClr val="000000"/>
      </a:dk2>
      <a:lt2>
        <a:srgbClr val="000000"/>
      </a:lt2>
      <a:accent1>
        <a:srgbClr val="693C74"/>
      </a:accent1>
      <a:accent2>
        <a:srgbClr val="63A70A"/>
      </a:accent2>
      <a:accent3>
        <a:srgbClr val="00A0DD"/>
      </a:accent3>
      <a:accent4>
        <a:srgbClr val="EA7200"/>
      </a:accent4>
      <a:accent5>
        <a:srgbClr val="0079C1"/>
      </a:accent5>
      <a:accent6>
        <a:srgbClr val="F6B331"/>
      </a:accent6>
      <a:hlink>
        <a:srgbClr val="0079C1"/>
      </a:hlink>
      <a:folHlink>
        <a:srgbClr val="00A1DD"/>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7653</TotalTime>
  <Words>3080</Words>
  <Application>Microsoft Office PowerPoint</Application>
  <PresentationFormat>Widescreen</PresentationFormat>
  <Paragraphs>332</Paragraphs>
  <Slides>30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Wingdings</vt:lpstr>
      <vt:lpstr>Office Theme</vt:lpstr>
      <vt:lpstr>PowerPoint Presentation</vt:lpstr>
      <vt:lpstr>Conflict of Interest Disclosure</vt:lpstr>
      <vt:lpstr>Committee Members</vt:lpstr>
      <vt:lpstr>Proposed Study Concepts</vt:lpstr>
      <vt:lpstr>Proposed Study Concepts</vt:lpstr>
      <vt:lpstr>Upfront CAR-T for high-risk mantle cell lymphoma (MCL)</vt:lpstr>
      <vt:lpstr>Upfront CAR-T for high-risk mantle cell lymphoma (MCL)</vt:lpstr>
      <vt:lpstr>Background &amp; Significance</vt:lpstr>
      <vt:lpstr>Background &amp; Significance</vt:lpstr>
      <vt:lpstr>Background &amp; Significance</vt:lpstr>
      <vt:lpstr>Background &amp; Significance</vt:lpstr>
      <vt:lpstr>Trial Design</vt:lpstr>
      <vt:lpstr>Trial Design: Options or Alternatives</vt:lpstr>
      <vt:lpstr>Feasibility &amp; Logistics</vt:lpstr>
      <vt:lpstr>External Review &amp; Online Feedback</vt:lpstr>
      <vt:lpstr>External Review &amp; Online Feedback</vt:lpstr>
      <vt:lpstr>External Review &amp; Online Feedback</vt:lpstr>
      <vt:lpstr>External Review &amp; Online Feedback</vt:lpstr>
      <vt:lpstr>Consolidation for CAR-T incomplete responders in Diffuse Large B Cell Lymphoma (DLBCL)</vt:lpstr>
      <vt:lpstr>Consolidation for CAR-T incomplete responders in Diffuse Large B Cell Lymphoma (DLBCL)</vt:lpstr>
      <vt:lpstr>Background &amp; Significance</vt:lpstr>
      <vt:lpstr>Background &amp; Significance</vt:lpstr>
      <vt:lpstr>Background &amp; Significance</vt:lpstr>
      <vt:lpstr>Background &amp; Significance</vt:lpstr>
      <vt:lpstr>Trial Design</vt:lpstr>
      <vt:lpstr>Feasibility &amp; Logistics</vt:lpstr>
      <vt:lpstr>External Review &amp; Online Feedback</vt:lpstr>
      <vt:lpstr>External Review &amp; Online Feedback</vt:lpstr>
      <vt:lpstr>  Q&amp;A Session</vt:lpstr>
      <vt:lpstr>PowerPoint Presentation</vt:lpstr>
    </vt:vector>
  </TitlesOfParts>
  <Company>NMDP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mkolb</dc:creator>
  <cp:lastModifiedBy>Amy Foley</cp:lastModifiedBy>
  <cp:revision>519</cp:revision>
  <dcterms:created xsi:type="dcterms:W3CDTF">2013-11-19T17:32:59Z</dcterms:created>
  <dcterms:modified xsi:type="dcterms:W3CDTF">2021-03-08T21:28:03Z</dcterms:modified>
</cp:coreProperties>
</file>