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handoutMasterIdLst>
    <p:handoutMasterId r:id="rId23"/>
  </p:handoutMasterIdLst>
  <p:sldIdLst>
    <p:sldId id="281" r:id="rId2"/>
    <p:sldId id="297" r:id="rId3"/>
    <p:sldId id="257" r:id="rId4"/>
    <p:sldId id="286" r:id="rId5"/>
    <p:sldId id="287" r:id="rId6"/>
    <p:sldId id="288" r:id="rId7"/>
    <p:sldId id="289" r:id="rId8"/>
    <p:sldId id="290" r:id="rId9"/>
    <p:sldId id="291" r:id="rId10"/>
    <p:sldId id="292" r:id="rId11"/>
    <p:sldId id="293" r:id="rId12"/>
    <p:sldId id="294" r:id="rId13"/>
    <p:sldId id="295" r:id="rId14"/>
    <p:sldId id="307" r:id="rId15"/>
    <p:sldId id="298" r:id="rId16"/>
    <p:sldId id="303" r:id="rId17"/>
    <p:sldId id="304" r:id="rId18"/>
    <p:sldId id="305" r:id="rId19"/>
    <p:sldId id="306" r:id="rId20"/>
    <p:sldId id="270"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693C74"/>
    <a:srgbClr val="FDFDFD"/>
    <a:srgbClr val="6D6C6E"/>
    <a:srgbClr val="757478"/>
    <a:srgbClr val="7C4789"/>
    <a:srgbClr val="B788C2"/>
    <a:srgbClr val="5E346A"/>
    <a:srgbClr val="412648"/>
    <a:srgbClr val="4527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92278" autoAdjust="0"/>
  </p:normalViewPr>
  <p:slideViewPr>
    <p:cSldViewPr>
      <p:cViewPr varScale="1">
        <p:scale>
          <a:sx n="103" d="100"/>
          <a:sy n="103" d="100"/>
        </p:scale>
        <p:origin x="114" y="150"/>
      </p:cViewPr>
      <p:guideLst>
        <p:guide orient="horz" pos="2160"/>
        <p:guide pos="3840"/>
      </p:guideLst>
    </p:cSldViewPr>
  </p:slideViewPr>
  <p:notesTextViewPr>
    <p:cViewPr>
      <p:scale>
        <a:sx n="100" d="100"/>
        <a:sy n="100" d="100"/>
      </p:scale>
      <p:origin x="0" y="0"/>
    </p:cViewPr>
  </p:notesTextViewPr>
  <p:notesViewPr>
    <p:cSldViewPr>
      <p:cViewPr varScale="1">
        <p:scale>
          <a:sx n="79" d="100"/>
          <a:sy n="79" d="100"/>
        </p:scale>
        <p:origin x="206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4A49EE12-014D-4C5E-922A-65C59716680B}" type="datetimeFigureOut">
              <a:rPr lang="en-US" smtClean="0"/>
              <a:t>3/8/2021</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F20EC5EB-3478-4A3B-80D9-1C6C4DFF8069}" type="slidenum">
              <a:rPr lang="en-US" smtClean="0"/>
              <a:t>‹#›</a:t>
            </a:fld>
            <a:endParaRPr lang="en-US"/>
          </a:p>
        </p:txBody>
      </p:sp>
    </p:spTree>
    <p:extLst>
      <p:ext uri="{BB962C8B-B14F-4D97-AF65-F5344CB8AC3E}">
        <p14:creationId xmlns:p14="http://schemas.microsoft.com/office/powerpoint/2010/main" val="1893775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A638929-D2C5-460C-8FB7-3821CBAD192F}" type="datetimeFigureOut">
              <a:rPr lang="en-US" smtClean="0"/>
              <a:pPr/>
              <a:t>3/8/2021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2811B2F-B7A4-4416-8D41-02EBE22E8F09}" type="slidenum">
              <a:rPr lang="en-US" smtClean="0"/>
              <a:pPr/>
              <a:t>‹#›</a:t>
            </a:fld>
            <a:endParaRPr lang="en-US"/>
          </a:p>
        </p:txBody>
      </p:sp>
    </p:spTree>
    <p:extLst>
      <p:ext uri="{BB962C8B-B14F-4D97-AF65-F5344CB8AC3E}">
        <p14:creationId xmlns:p14="http://schemas.microsoft.com/office/powerpoint/2010/main" val="2742631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1B2F-B7A4-4416-8D41-02EBE22E8F09}" type="slidenum">
              <a:rPr lang="en-US" smtClean="0"/>
              <a:pPr/>
              <a:t>16</a:t>
            </a:fld>
            <a:endParaRPr lang="en-US"/>
          </a:p>
        </p:txBody>
      </p:sp>
    </p:spTree>
    <p:extLst>
      <p:ext uri="{BB962C8B-B14F-4D97-AF65-F5344CB8AC3E}">
        <p14:creationId xmlns:p14="http://schemas.microsoft.com/office/powerpoint/2010/main" val="143875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811B2F-B7A4-4416-8D41-02EBE22E8F09}" type="slidenum">
              <a:rPr lang="en-US" smtClean="0"/>
              <a:pPr/>
              <a:t>19</a:t>
            </a:fld>
            <a:endParaRPr lang="en-US"/>
          </a:p>
        </p:txBody>
      </p:sp>
    </p:spTree>
    <p:extLst>
      <p:ext uri="{BB962C8B-B14F-4D97-AF65-F5344CB8AC3E}">
        <p14:creationId xmlns:p14="http://schemas.microsoft.com/office/powerpoint/2010/main" val="14046127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5" y="0"/>
            <a:ext cx="12192000" cy="6858000"/>
          </a:xfrm>
          <a:prstGeom prst="rect">
            <a:avLst/>
          </a:prstGeom>
        </p:spPr>
      </p:pic>
      <p:sp>
        <p:nvSpPr>
          <p:cNvPr id="4" name="Text Placeholder 3"/>
          <p:cNvSpPr>
            <a:spLocks noGrp="1"/>
          </p:cNvSpPr>
          <p:nvPr>
            <p:ph type="body" sz="quarter" idx="12" hasCustomPrompt="1"/>
          </p:nvPr>
        </p:nvSpPr>
        <p:spPr>
          <a:xfrm>
            <a:off x="2031999" y="2971800"/>
            <a:ext cx="9479660" cy="711920"/>
          </a:xfrm>
          <a:prstGeom prst="rect">
            <a:avLst/>
          </a:prstGeom>
        </p:spPr>
        <p:txBody>
          <a:bodyPr/>
          <a:lstStyle>
            <a:lvl1pPr marL="0" indent="0" algn="r">
              <a:buNone/>
              <a:defRPr sz="3800" baseline="0">
                <a:solidFill>
                  <a:srgbClr val="000000"/>
                </a:solidFill>
              </a:defRPr>
            </a:lvl1pPr>
          </a:lstStyle>
          <a:p>
            <a:pPr lvl="0"/>
            <a:r>
              <a:rPr lang="en-US" dirty="0"/>
              <a:t>Click to enter title</a:t>
            </a:r>
          </a:p>
        </p:txBody>
      </p:sp>
      <p:sp>
        <p:nvSpPr>
          <p:cNvPr id="8" name="Text Placeholder 7"/>
          <p:cNvSpPr>
            <a:spLocks noGrp="1"/>
          </p:cNvSpPr>
          <p:nvPr>
            <p:ph type="body" sz="quarter" idx="13" hasCustomPrompt="1"/>
          </p:nvPr>
        </p:nvSpPr>
        <p:spPr>
          <a:xfrm>
            <a:off x="2031999" y="3757639"/>
            <a:ext cx="9479660" cy="487881"/>
          </a:xfrm>
          <a:prstGeom prst="rect">
            <a:avLst/>
          </a:prstGeom>
        </p:spPr>
        <p:txBody>
          <a:bodyPr/>
          <a:lstStyle>
            <a:lvl1pPr marL="0" indent="0" algn="r">
              <a:buNone/>
              <a:defRPr sz="2800" baseline="0"/>
            </a:lvl1pPr>
          </a:lstStyle>
          <a:p>
            <a:pPr lvl="0"/>
            <a:r>
              <a:rPr lang="en-US" dirty="0"/>
              <a:t>Click to enter sub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5000" y="6000200"/>
            <a:ext cx="2161309" cy="73152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nchor="b"/>
          <a:lstStyle/>
          <a:p>
            <a:r>
              <a:rPr lang="en-US" dirty="0"/>
              <a:t>Click to edit Master title style</a:t>
            </a:r>
          </a:p>
        </p:txBody>
      </p:sp>
      <p:sp>
        <p:nvSpPr>
          <p:cNvPr id="3" name="Content Placeholder 2"/>
          <p:cNvSpPr>
            <a:spLocks noGrp="1"/>
          </p:cNvSpPr>
          <p:nvPr>
            <p:ph idx="1"/>
          </p:nvPr>
        </p:nvSpPr>
        <p:spPr>
          <a:xfrm>
            <a:off x="609600" y="1371601"/>
            <a:ext cx="10972800" cy="46482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23A446DA-D2FC-491E-A26B-6B2D41D55751}" type="slidenum">
              <a:rPr lang="en-US" smtClean="0"/>
              <a:pPr/>
              <a:t>‹#›</a:t>
            </a:fld>
            <a:endParaRPr lang="en-US" dirty="0"/>
          </a:p>
        </p:txBody>
      </p:sp>
      <p:cxnSp>
        <p:nvCxnSpPr>
          <p:cNvPr id="7" name="Straight Connector 6"/>
          <p:cNvCxnSpPr/>
          <p:nvPr userDrawn="1"/>
        </p:nvCxnSpPr>
        <p:spPr>
          <a:xfrm>
            <a:off x="609600" y="1295400"/>
            <a:ext cx="1158240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lvl1pPr>
              <a:defRPr>
                <a:solidFill>
                  <a:srgbClr val="000000"/>
                </a:solidFill>
              </a:defRPr>
            </a:lvl1pPr>
          </a:lstStyle>
          <a:p>
            <a:fld id="{7D9A75CE-7F8A-4968-A013-5FFD1A976351}" type="slidenum">
              <a:rPr lang="en-US" smtClean="0"/>
              <a:pPr/>
              <a:t>‹#›</a:t>
            </a:fld>
            <a:endParaRPr lang="en-US" dirty="0"/>
          </a:p>
        </p:txBody>
      </p:sp>
      <p:sp>
        <p:nvSpPr>
          <p:cNvPr id="5" name="Content Placeholder 2"/>
          <p:cNvSpPr>
            <a:spLocks noGrp="1"/>
          </p:cNvSpPr>
          <p:nvPr>
            <p:ph idx="1"/>
          </p:nvPr>
        </p:nvSpPr>
        <p:spPr>
          <a:xfrm>
            <a:off x="609600" y="1371601"/>
            <a:ext cx="10972800" cy="46482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0"/>
            <a:ext cx="5384800" cy="4648201"/>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0"/>
            <a:ext cx="5384800" cy="4648201"/>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446DA-D2FC-491E-A26B-6B2D41D55751}" type="slidenum">
              <a:rPr lang="en-US" smtClean="0"/>
              <a:pPr/>
              <a:t>‹#›</a:t>
            </a:fld>
            <a:endParaRPr lang="en-US"/>
          </a:p>
        </p:txBody>
      </p:sp>
      <p:cxnSp>
        <p:nvCxnSpPr>
          <p:cNvPr id="8" name="Straight Connector 7"/>
          <p:cNvCxnSpPr/>
          <p:nvPr userDrawn="1"/>
        </p:nvCxnSpPr>
        <p:spPr>
          <a:xfrm>
            <a:off x="609600" y="1295400"/>
            <a:ext cx="1158240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609600" y="152400"/>
            <a:ext cx="10972800" cy="1143000"/>
          </a:xfrm>
        </p:spPr>
        <p:txBody>
          <a:bodyPr anchor="b"/>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371600"/>
            <a:ext cx="5386917" cy="803275"/>
          </a:xfrm>
          <a:prstGeom prst="rect">
            <a:avLst/>
          </a:prstGeo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371600"/>
            <a:ext cx="5389033" cy="803275"/>
          </a:xfrm>
          <a:prstGeom prst="rect">
            <a:avLst/>
          </a:prstGeo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A446DA-D2FC-491E-A26B-6B2D41D55751}" type="slidenum">
              <a:rPr lang="en-US" smtClean="0"/>
              <a:pPr/>
              <a:t>‹#›</a:t>
            </a:fld>
            <a:endParaRPr lang="en-US"/>
          </a:p>
        </p:txBody>
      </p:sp>
      <p:cxnSp>
        <p:nvCxnSpPr>
          <p:cNvPr id="10" name="Straight Connector 9"/>
          <p:cNvCxnSpPr/>
          <p:nvPr userDrawn="1"/>
        </p:nvCxnSpPr>
        <p:spPr>
          <a:xfrm>
            <a:off x="609600" y="1295400"/>
            <a:ext cx="1158240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609600" y="152400"/>
            <a:ext cx="10972800" cy="1143000"/>
          </a:xfrm>
        </p:spPr>
        <p:txBody>
          <a:bodyPr anchor="b"/>
          <a:lstStyle/>
          <a:p>
            <a:r>
              <a:rPr lang="en-US" dirty="0"/>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A446DA-D2FC-491E-A26B-6B2D41D55751}" type="slidenum">
              <a:rPr lang="en-US" smtClean="0"/>
              <a:pPr/>
              <a:t>‹#›</a:t>
            </a:fld>
            <a:endParaRPr lang="en-US"/>
          </a:p>
        </p:txBody>
      </p:sp>
      <p:cxnSp>
        <p:nvCxnSpPr>
          <p:cNvPr id="6" name="Straight Connector 5"/>
          <p:cNvCxnSpPr/>
          <p:nvPr userDrawn="1"/>
        </p:nvCxnSpPr>
        <p:spPr>
          <a:xfrm>
            <a:off x="609600" y="1295400"/>
            <a:ext cx="1158240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A446DA-D2FC-491E-A26B-6B2D41D5575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446DA-D2FC-491E-A26B-6B2D41D5575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446DA-D2FC-491E-A26B-6B2D41D5575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tif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020762"/>
          </a:xfrm>
          <a:prstGeom prst="rect">
            <a:avLst/>
          </a:prstGeom>
          <a:solidFill>
            <a:schemeClr val="bg1"/>
          </a:solidFill>
        </p:spPr>
        <p:txBody>
          <a:bodyPr vert="horz" lIns="91440" tIns="45720" rIns="91440" bIns="45720" rtlCol="0" anchor="b">
            <a:normAutofit/>
          </a:bodyPr>
          <a:lstStyle/>
          <a:p>
            <a:r>
              <a:rPr lang="en-US" dirty="0"/>
              <a:t>Click to edit Master title style</a:t>
            </a:r>
          </a:p>
        </p:txBody>
      </p:sp>
      <p:sp>
        <p:nvSpPr>
          <p:cNvPr id="5" name="Footer Placeholder 4"/>
          <p:cNvSpPr>
            <a:spLocks noGrp="1"/>
          </p:cNvSpPr>
          <p:nvPr>
            <p:ph type="ftr" sz="quarter" idx="3"/>
          </p:nvPr>
        </p:nvSpPr>
        <p:spPr>
          <a:xfrm>
            <a:off x="4165600" y="6356351"/>
            <a:ext cx="6705600" cy="365125"/>
          </a:xfrm>
          <a:prstGeom prst="rect">
            <a:avLst/>
          </a:prstGeom>
          <a:noFill/>
        </p:spPr>
        <p:txBody>
          <a:bodyPr vert="horz" lIns="91440" tIns="45720" rIns="91440" bIns="45720" rtlCol="0" anchor="ctr"/>
          <a:lstStyle>
            <a:lvl1pPr algn="r">
              <a:defRPr sz="1200">
                <a:solidFill>
                  <a:schemeClr val="tx1"/>
                </a:solidFill>
              </a:defRPr>
            </a:lvl1pPr>
          </a:lstStyle>
          <a:p>
            <a:endParaRPr lang="en-US" dirty="0"/>
          </a:p>
        </p:txBody>
      </p:sp>
      <p:sp>
        <p:nvSpPr>
          <p:cNvPr id="6" name="Slide Number Placeholder 5"/>
          <p:cNvSpPr>
            <a:spLocks noGrp="1"/>
          </p:cNvSpPr>
          <p:nvPr>
            <p:ph type="sldNum" sz="quarter" idx="4"/>
          </p:nvPr>
        </p:nvSpPr>
        <p:spPr>
          <a:xfrm>
            <a:off x="10972800" y="6356351"/>
            <a:ext cx="609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A75CE-7F8A-4968-A013-5FFD1A976351}" type="slidenum">
              <a:rPr lang="en-US" smtClean="0"/>
              <a:pPr/>
              <a:t>‹#›</a:t>
            </a:fld>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04800" y="5880844"/>
            <a:ext cx="2161309" cy="73152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2" r:id="rId4"/>
    <p:sldLayoutId id="2147483653" r:id="rId5"/>
    <p:sldLayoutId id="2147483654" r:id="rId6"/>
    <p:sldLayoutId id="2147483655" r:id="rId7"/>
    <p:sldLayoutId id="2147483656" r:id="rId8"/>
    <p:sldLayoutId id="2147483657" r:id="rId9"/>
  </p:sldLayoutIdLst>
  <p:hf hdr="0" dt="0"/>
  <p:txStyles>
    <p:titleStyle>
      <a:lvl1pPr algn="l" defTabSz="914400" rtl="0" eaLnBrk="1" latinLnBrk="0" hangingPunct="1">
        <a:spcBef>
          <a:spcPct val="0"/>
        </a:spcBef>
        <a:buNone/>
        <a:defRPr sz="3800" kern="1200" cap="none" baseline="0">
          <a:solidFill>
            <a:srgbClr val="693C74"/>
          </a:solidFill>
          <a:latin typeface="+mn-lt"/>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000" kern="1200">
          <a:solidFill>
            <a:srgbClr val="000000"/>
          </a:solidFill>
          <a:latin typeface="+mj-lt"/>
          <a:ea typeface="+mn-ea"/>
          <a:cs typeface="Arial" pitchFamily="34" charset="0"/>
        </a:defRPr>
      </a:lvl1pPr>
      <a:lvl2pPr marL="742950" indent="-285750" algn="l" defTabSz="914400" rtl="0" eaLnBrk="1" latinLnBrk="0" hangingPunct="1">
        <a:spcBef>
          <a:spcPct val="20000"/>
        </a:spcBef>
        <a:buFont typeface="Arial" pitchFamily="34" charset="0"/>
        <a:buChar char="–"/>
        <a:defRPr sz="2600" kern="1200">
          <a:solidFill>
            <a:srgbClr val="000000"/>
          </a:solidFill>
          <a:latin typeface="+mj-lt"/>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rgbClr val="000000"/>
          </a:solidFill>
          <a:latin typeface="+mj-lt"/>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rgbClr val="000000"/>
          </a:solidFill>
          <a:latin typeface="+mj-lt"/>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000000"/>
          </a:solidFill>
          <a:latin typeface="+mj-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031999" y="2514600"/>
            <a:ext cx="9479660" cy="1169120"/>
          </a:xfrm>
        </p:spPr>
        <p:txBody>
          <a:bodyPr>
            <a:normAutofit fontScale="62500" lnSpcReduction="20000"/>
          </a:bodyPr>
          <a:lstStyle/>
          <a:p>
            <a:r>
              <a:rPr lang="en-US" sz="4500" b="1" dirty="0"/>
              <a:t>Myeloid Malignancies Committee: </a:t>
            </a:r>
          </a:p>
          <a:p>
            <a:r>
              <a:rPr lang="en-US" dirty="0"/>
              <a:t>Prediction and Biology of AML Relapse after HCT</a:t>
            </a:r>
          </a:p>
          <a:p>
            <a:r>
              <a:rPr lang="en-US" dirty="0"/>
              <a:t>Prevention and Treatment of Relapse of AML after HCT </a:t>
            </a:r>
          </a:p>
        </p:txBody>
      </p:sp>
      <p:sp>
        <p:nvSpPr>
          <p:cNvPr id="3" name="Text Placeholder 2"/>
          <p:cNvSpPr>
            <a:spLocks noGrp="1"/>
          </p:cNvSpPr>
          <p:nvPr>
            <p:ph type="body" sz="quarter" idx="13"/>
          </p:nvPr>
        </p:nvSpPr>
        <p:spPr>
          <a:xfrm>
            <a:off x="2031999" y="3855519"/>
            <a:ext cx="9479660" cy="487881"/>
          </a:xfrm>
        </p:spPr>
        <p:txBody>
          <a:bodyPr>
            <a:normAutofit/>
          </a:bodyPr>
          <a:lstStyle/>
          <a:p>
            <a:r>
              <a:rPr lang="en-US" sz="2000" dirty="0"/>
              <a:t>Yi-Bin Chen, MD</a:t>
            </a:r>
          </a:p>
        </p:txBody>
      </p:sp>
    </p:spTree>
    <p:extLst>
      <p:ext uri="{BB962C8B-B14F-4D97-AF65-F5344CB8AC3E}">
        <p14:creationId xmlns:p14="http://schemas.microsoft.com/office/powerpoint/2010/main" val="2055428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Platform AML Maintenance Trial: Hypothesis</a:t>
            </a:r>
          </a:p>
        </p:txBody>
      </p:sp>
      <p:sp>
        <p:nvSpPr>
          <p:cNvPr id="3" name="Content Placeholder 2"/>
          <p:cNvSpPr>
            <a:spLocks noGrp="1"/>
          </p:cNvSpPr>
          <p:nvPr>
            <p:ph idx="1"/>
          </p:nvPr>
        </p:nvSpPr>
        <p:spPr/>
        <p:txBody>
          <a:bodyPr/>
          <a:lstStyle/>
          <a:p>
            <a:endParaRPr lang="en-US" dirty="0">
              <a:solidFill>
                <a:schemeClr val="tx1"/>
              </a:solidFill>
            </a:endParaRPr>
          </a:p>
          <a:p>
            <a:endParaRPr lang="en-US" dirty="0">
              <a:solidFill>
                <a:schemeClr val="tx1"/>
              </a:solidFill>
            </a:endParaRPr>
          </a:p>
          <a:p>
            <a:r>
              <a:rPr lang="en-US" dirty="0">
                <a:solidFill>
                  <a:schemeClr val="tx1"/>
                </a:solidFill>
              </a:rPr>
              <a:t>Maintenance therapy after HCT for adverse risk AML in CR1 can lower the risk of relapse</a:t>
            </a:r>
          </a:p>
          <a:p>
            <a:pPr marL="0" indent="0">
              <a:buNone/>
            </a:pPr>
            <a:endParaRPr lang="en-US" dirty="0">
              <a:solidFill>
                <a:srgbClr val="FF0000"/>
              </a:solidFill>
            </a:endParaRPr>
          </a:p>
          <a:p>
            <a:pPr marL="914400" lvl="2" indent="0">
              <a:buNone/>
            </a:pPr>
            <a:endParaRPr lang="en-US" dirty="0"/>
          </a:p>
          <a:p>
            <a:pPr lvl="1"/>
            <a:endParaRPr lang="en-US" dirty="0"/>
          </a:p>
        </p:txBody>
      </p:sp>
      <p:sp>
        <p:nvSpPr>
          <p:cNvPr id="4" name="Slide Number Placeholder 3"/>
          <p:cNvSpPr>
            <a:spLocks noGrp="1"/>
          </p:cNvSpPr>
          <p:nvPr>
            <p:ph type="sldNum" sz="quarter" idx="12"/>
          </p:nvPr>
        </p:nvSpPr>
        <p:spPr/>
        <p:txBody>
          <a:bodyPr/>
          <a:lstStyle/>
          <a:p>
            <a:fld id="{23A446DA-D2FC-491E-A26B-6B2D41D55751}" type="slidenum">
              <a:rPr lang="en-US" smtClean="0"/>
              <a:pPr/>
              <a:t>10</a:t>
            </a:fld>
            <a:endParaRPr lang="en-US" dirty="0"/>
          </a:p>
        </p:txBody>
      </p:sp>
    </p:spTree>
    <p:extLst>
      <p:ext uri="{BB962C8B-B14F-4D97-AF65-F5344CB8AC3E}">
        <p14:creationId xmlns:p14="http://schemas.microsoft.com/office/powerpoint/2010/main" val="3955809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&amp; Significance</a:t>
            </a:r>
          </a:p>
        </p:txBody>
      </p:sp>
      <p:sp>
        <p:nvSpPr>
          <p:cNvPr id="3" name="Content Placeholder 2"/>
          <p:cNvSpPr>
            <a:spLocks noGrp="1"/>
          </p:cNvSpPr>
          <p:nvPr>
            <p:ph idx="1"/>
          </p:nvPr>
        </p:nvSpPr>
        <p:spPr/>
        <p:txBody>
          <a:bodyPr/>
          <a:lstStyle/>
          <a:p>
            <a:r>
              <a:rPr lang="en-US" dirty="0"/>
              <a:t>Disease relapse remains the leading cause of death after HCT for patients with AML</a:t>
            </a:r>
          </a:p>
          <a:p>
            <a:r>
              <a:rPr lang="en-US" dirty="0"/>
              <a:t>Patients at high risk for disease relapse can be identified by certain features at diagnosis</a:t>
            </a:r>
          </a:p>
          <a:p>
            <a:r>
              <a:rPr lang="en-US" dirty="0"/>
              <a:t>Novel agents with less off-target toxicity may be able to be safely given as maintenance therapy after HCT</a:t>
            </a:r>
          </a:p>
          <a:p>
            <a:r>
              <a:rPr lang="en-US" dirty="0"/>
              <a:t>No single agent has yet shown compelling efficacy in this setting to warrant testing in a phase 3 trial</a:t>
            </a:r>
          </a:p>
          <a:p>
            <a:pPr lvl="2"/>
            <a:endParaRPr lang="en-US" dirty="0"/>
          </a:p>
          <a:p>
            <a:pPr lvl="1"/>
            <a:endParaRPr lang="en-US" dirty="0"/>
          </a:p>
        </p:txBody>
      </p:sp>
      <p:sp>
        <p:nvSpPr>
          <p:cNvPr id="4" name="Slide Number Placeholder 3"/>
          <p:cNvSpPr>
            <a:spLocks noGrp="1"/>
          </p:cNvSpPr>
          <p:nvPr>
            <p:ph type="sldNum" sz="quarter" idx="12"/>
          </p:nvPr>
        </p:nvSpPr>
        <p:spPr/>
        <p:txBody>
          <a:bodyPr/>
          <a:lstStyle/>
          <a:p>
            <a:fld id="{23A446DA-D2FC-491E-A26B-6B2D41D55751}" type="slidenum">
              <a:rPr lang="en-US" smtClean="0"/>
              <a:pPr/>
              <a:t>11</a:t>
            </a:fld>
            <a:endParaRPr lang="en-US" dirty="0"/>
          </a:p>
        </p:txBody>
      </p:sp>
    </p:spTree>
    <p:extLst>
      <p:ext uri="{BB962C8B-B14F-4D97-AF65-F5344CB8AC3E}">
        <p14:creationId xmlns:p14="http://schemas.microsoft.com/office/powerpoint/2010/main" val="2697592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Trial Design</a:t>
            </a:r>
          </a:p>
        </p:txBody>
      </p:sp>
      <p:sp>
        <p:nvSpPr>
          <p:cNvPr id="3" name="Content Placeholder 2"/>
          <p:cNvSpPr>
            <a:spLocks noGrp="1"/>
          </p:cNvSpPr>
          <p:nvPr>
            <p:ph idx="1"/>
          </p:nvPr>
        </p:nvSpPr>
        <p:spPr/>
        <p:txBody>
          <a:bodyPr/>
          <a:lstStyle/>
          <a:p>
            <a:endParaRPr lang="en-US" dirty="0"/>
          </a:p>
          <a:p>
            <a:pPr lvl="2"/>
            <a:endParaRPr lang="en-US" dirty="0"/>
          </a:p>
          <a:p>
            <a:pPr lvl="1"/>
            <a:endParaRPr lang="en-US" dirty="0"/>
          </a:p>
        </p:txBody>
      </p:sp>
      <p:sp>
        <p:nvSpPr>
          <p:cNvPr id="4" name="Slide Number Placeholder 3"/>
          <p:cNvSpPr>
            <a:spLocks noGrp="1"/>
          </p:cNvSpPr>
          <p:nvPr>
            <p:ph type="sldNum" sz="quarter" idx="12"/>
          </p:nvPr>
        </p:nvSpPr>
        <p:spPr/>
        <p:txBody>
          <a:bodyPr/>
          <a:lstStyle/>
          <a:p>
            <a:fld id="{23A446DA-D2FC-491E-A26B-6B2D41D55751}" type="slidenum">
              <a:rPr lang="en-US" smtClean="0"/>
              <a:pPr/>
              <a:t>12</a:t>
            </a:fld>
            <a:endParaRPr lang="en-US" dirty="0"/>
          </a:p>
        </p:txBody>
      </p:sp>
      <p:sp>
        <p:nvSpPr>
          <p:cNvPr id="5" name="TextBox 4">
            <a:extLst>
              <a:ext uri="{FF2B5EF4-FFF2-40B4-BE49-F238E27FC236}">
                <a16:creationId xmlns:a16="http://schemas.microsoft.com/office/drawing/2014/main" id="{BE524866-E046-7143-B165-9F155B1F8C29}"/>
              </a:ext>
            </a:extLst>
          </p:cNvPr>
          <p:cNvSpPr txBox="1"/>
          <p:nvPr/>
        </p:nvSpPr>
        <p:spPr>
          <a:xfrm>
            <a:off x="457200" y="3138607"/>
            <a:ext cx="3429000" cy="1138773"/>
          </a:xfrm>
          <a:prstGeom prst="rect">
            <a:avLst/>
          </a:prstGeom>
          <a:noFill/>
          <a:ln w="25400">
            <a:solidFill>
              <a:schemeClr val="accent1"/>
            </a:solidFill>
          </a:ln>
        </p:spPr>
        <p:txBody>
          <a:bodyPr wrap="square" rtlCol="0">
            <a:spAutoFit/>
          </a:bodyPr>
          <a:lstStyle/>
          <a:p>
            <a:r>
              <a:rPr lang="en-US" sz="2000" b="1" u="sng" dirty="0"/>
              <a:t>AML</a:t>
            </a:r>
          </a:p>
          <a:p>
            <a:pPr marL="285750" indent="-285750">
              <a:buFont typeface="Arial" panose="020B0604020202020204" pitchFamily="34" charset="0"/>
              <a:buChar char="•"/>
            </a:pPr>
            <a:r>
              <a:rPr lang="en-US" sz="1600" b="1" dirty="0"/>
              <a:t>Morphological CR1 (AML)</a:t>
            </a:r>
          </a:p>
          <a:p>
            <a:pPr marL="285750" indent="-285750">
              <a:buFont typeface="Arial" panose="020B0604020202020204" pitchFamily="34" charset="0"/>
              <a:buChar char="•"/>
            </a:pPr>
            <a:r>
              <a:rPr lang="en-US" sz="1600" b="1" dirty="0">
                <a:solidFill>
                  <a:schemeClr val="accent1"/>
                </a:solidFill>
              </a:rPr>
              <a:t>Adverse risk as defined by 2017 European </a:t>
            </a:r>
            <a:r>
              <a:rPr lang="en-US" sz="1600" b="1" dirty="0" err="1">
                <a:solidFill>
                  <a:schemeClr val="accent1"/>
                </a:solidFill>
              </a:rPr>
              <a:t>LeukemiaNet</a:t>
            </a:r>
            <a:endParaRPr lang="en-US" sz="1600" b="1" dirty="0">
              <a:solidFill>
                <a:schemeClr val="accent1"/>
              </a:solidFill>
            </a:endParaRPr>
          </a:p>
        </p:txBody>
      </p:sp>
      <p:sp>
        <p:nvSpPr>
          <p:cNvPr id="6" name="Right Arrow 4">
            <a:extLst>
              <a:ext uri="{FF2B5EF4-FFF2-40B4-BE49-F238E27FC236}">
                <a16:creationId xmlns:a16="http://schemas.microsoft.com/office/drawing/2014/main" id="{4E3E7A9A-BBE3-294B-9CFF-4C5BE121937C}"/>
              </a:ext>
            </a:extLst>
          </p:cNvPr>
          <p:cNvSpPr/>
          <p:nvPr/>
        </p:nvSpPr>
        <p:spPr>
          <a:xfrm>
            <a:off x="4038600" y="3493874"/>
            <a:ext cx="685800" cy="4025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EDFD5E6-B23F-BB4B-B65A-89211D08F0E9}"/>
              </a:ext>
            </a:extLst>
          </p:cNvPr>
          <p:cNvSpPr txBox="1"/>
          <p:nvPr/>
        </p:nvSpPr>
        <p:spPr>
          <a:xfrm>
            <a:off x="4724400" y="3515380"/>
            <a:ext cx="2209259" cy="400110"/>
          </a:xfrm>
          <a:prstGeom prst="rect">
            <a:avLst/>
          </a:prstGeom>
          <a:noFill/>
        </p:spPr>
        <p:txBody>
          <a:bodyPr wrap="none" rtlCol="0">
            <a:spAutoFit/>
          </a:bodyPr>
          <a:lstStyle/>
          <a:p>
            <a:r>
              <a:rPr lang="en-US" sz="2000" b="1" dirty="0"/>
              <a:t>MAC or RIC HCT</a:t>
            </a:r>
          </a:p>
        </p:txBody>
      </p:sp>
      <p:pic>
        <p:nvPicPr>
          <p:cNvPr id="8" name="Picture 4" descr="Multiple Arrows Silhouette Images">
            <a:extLst>
              <a:ext uri="{FF2B5EF4-FFF2-40B4-BE49-F238E27FC236}">
                <a16:creationId xmlns:a16="http://schemas.microsoft.com/office/drawing/2014/main" id="{432A94C9-A710-A241-874C-1E13CA33F9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89" r="11343"/>
          <a:stretch/>
        </p:blipFill>
        <p:spPr bwMode="auto">
          <a:xfrm>
            <a:off x="6858000" y="2372380"/>
            <a:ext cx="3810000" cy="284496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1832911-17F1-2A4F-A572-9DED132F48DB}"/>
              </a:ext>
            </a:extLst>
          </p:cNvPr>
          <p:cNvSpPr/>
          <p:nvPr/>
        </p:nvSpPr>
        <p:spPr>
          <a:xfrm>
            <a:off x="6858000" y="4810780"/>
            <a:ext cx="762000" cy="216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1FA890D0-E4AA-D048-B35E-D5618257C17D}"/>
              </a:ext>
            </a:extLst>
          </p:cNvPr>
          <p:cNvSpPr txBox="1"/>
          <p:nvPr/>
        </p:nvSpPr>
        <p:spPr>
          <a:xfrm>
            <a:off x="8301417" y="1915180"/>
            <a:ext cx="2061783" cy="523220"/>
          </a:xfrm>
          <a:prstGeom prst="rect">
            <a:avLst/>
          </a:prstGeom>
          <a:noFill/>
        </p:spPr>
        <p:txBody>
          <a:bodyPr wrap="none" rtlCol="0">
            <a:spAutoFit/>
          </a:bodyPr>
          <a:lstStyle/>
          <a:p>
            <a:r>
              <a:rPr lang="en-US" sz="2800" b="1" dirty="0">
                <a:solidFill>
                  <a:schemeClr val="accent1"/>
                </a:solidFill>
              </a:rPr>
              <a:t>Cellular Rx</a:t>
            </a:r>
          </a:p>
        </p:txBody>
      </p:sp>
      <p:sp>
        <p:nvSpPr>
          <p:cNvPr id="11" name="TextBox 10">
            <a:extLst>
              <a:ext uri="{FF2B5EF4-FFF2-40B4-BE49-F238E27FC236}">
                <a16:creationId xmlns:a16="http://schemas.microsoft.com/office/drawing/2014/main" id="{396514C1-5B8E-FF43-B40C-FDA726940142}"/>
              </a:ext>
            </a:extLst>
          </p:cNvPr>
          <p:cNvSpPr txBox="1"/>
          <p:nvPr/>
        </p:nvSpPr>
        <p:spPr>
          <a:xfrm>
            <a:off x="10602130" y="2524780"/>
            <a:ext cx="1361270" cy="523220"/>
          </a:xfrm>
          <a:prstGeom prst="rect">
            <a:avLst/>
          </a:prstGeom>
          <a:noFill/>
        </p:spPr>
        <p:txBody>
          <a:bodyPr wrap="none" rtlCol="0">
            <a:spAutoFit/>
          </a:bodyPr>
          <a:lstStyle/>
          <a:p>
            <a:r>
              <a:rPr lang="en-US" sz="2800" b="1" dirty="0">
                <a:solidFill>
                  <a:schemeClr val="accent1"/>
                </a:solidFill>
              </a:rPr>
              <a:t>Drug X</a:t>
            </a:r>
          </a:p>
        </p:txBody>
      </p:sp>
      <p:sp>
        <p:nvSpPr>
          <p:cNvPr id="12" name="TextBox 11">
            <a:extLst>
              <a:ext uri="{FF2B5EF4-FFF2-40B4-BE49-F238E27FC236}">
                <a16:creationId xmlns:a16="http://schemas.microsoft.com/office/drawing/2014/main" id="{54E362CA-88FB-2E45-ACFA-D7E1F1576E82}"/>
              </a:ext>
            </a:extLst>
          </p:cNvPr>
          <p:cNvSpPr txBox="1"/>
          <p:nvPr/>
        </p:nvSpPr>
        <p:spPr>
          <a:xfrm>
            <a:off x="7924800" y="5191780"/>
            <a:ext cx="2299027" cy="523220"/>
          </a:xfrm>
          <a:prstGeom prst="rect">
            <a:avLst/>
          </a:prstGeom>
          <a:noFill/>
        </p:spPr>
        <p:txBody>
          <a:bodyPr wrap="none" rtlCol="0">
            <a:spAutoFit/>
          </a:bodyPr>
          <a:lstStyle/>
          <a:p>
            <a:r>
              <a:rPr lang="en-US" sz="2800" b="1" dirty="0" err="1">
                <a:solidFill>
                  <a:schemeClr val="accent1"/>
                </a:solidFill>
              </a:rPr>
              <a:t>BiTE</a:t>
            </a:r>
            <a:r>
              <a:rPr lang="en-US" sz="2800" b="1" dirty="0">
                <a:solidFill>
                  <a:schemeClr val="accent1"/>
                </a:solidFill>
              </a:rPr>
              <a:t> / DART</a:t>
            </a:r>
          </a:p>
        </p:txBody>
      </p:sp>
      <p:sp>
        <p:nvSpPr>
          <p:cNvPr id="13" name="TextBox 12">
            <a:extLst>
              <a:ext uri="{FF2B5EF4-FFF2-40B4-BE49-F238E27FC236}">
                <a16:creationId xmlns:a16="http://schemas.microsoft.com/office/drawing/2014/main" id="{90B4D12E-62C3-C246-BF72-C0F8215C404B}"/>
              </a:ext>
            </a:extLst>
          </p:cNvPr>
          <p:cNvSpPr txBox="1"/>
          <p:nvPr/>
        </p:nvSpPr>
        <p:spPr>
          <a:xfrm>
            <a:off x="10363200" y="4810780"/>
            <a:ext cx="1354794" cy="523220"/>
          </a:xfrm>
          <a:prstGeom prst="rect">
            <a:avLst/>
          </a:prstGeom>
          <a:noFill/>
        </p:spPr>
        <p:txBody>
          <a:bodyPr wrap="none" rtlCol="0">
            <a:spAutoFit/>
          </a:bodyPr>
          <a:lstStyle/>
          <a:p>
            <a:r>
              <a:rPr lang="en-US" sz="2800" b="1" dirty="0">
                <a:solidFill>
                  <a:schemeClr val="accent1"/>
                </a:solidFill>
              </a:rPr>
              <a:t>Drug Y</a:t>
            </a:r>
          </a:p>
        </p:txBody>
      </p:sp>
      <p:sp>
        <p:nvSpPr>
          <p:cNvPr id="14" name="TextBox 13">
            <a:extLst>
              <a:ext uri="{FF2B5EF4-FFF2-40B4-BE49-F238E27FC236}">
                <a16:creationId xmlns:a16="http://schemas.microsoft.com/office/drawing/2014/main" id="{01ACC533-7BB9-9F46-BE50-F1DCC3D71192}"/>
              </a:ext>
            </a:extLst>
          </p:cNvPr>
          <p:cNvSpPr txBox="1"/>
          <p:nvPr/>
        </p:nvSpPr>
        <p:spPr>
          <a:xfrm>
            <a:off x="7620000" y="3527048"/>
            <a:ext cx="1449949" cy="369332"/>
          </a:xfrm>
          <a:prstGeom prst="rect">
            <a:avLst/>
          </a:prstGeom>
          <a:noFill/>
        </p:spPr>
        <p:txBody>
          <a:bodyPr wrap="none" rtlCol="0">
            <a:spAutoFit/>
          </a:bodyPr>
          <a:lstStyle/>
          <a:p>
            <a:r>
              <a:rPr lang="en-US" b="1" dirty="0">
                <a:solidFill>
                  <a:schemeClr val="bg1"/>
                </a:solidFill>
              </a:rPr>
              <a:t>PLATFORM</a:t>
            </a:r>
          </a:p>
        </p:txBody>
      </p:sp>
    </p:spTree>
    <p:extLst>
      <p:ext uri="{BB962C8B-B14F-4D97-AF65-F5344CB8AC3E}">
        <p14:creationId xmlns:p14="http://schemas.microsoft.com/office/powerpoint/2010/main" val="2723195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Feasibility &amp; Logistics</a:t>
            </a:r>
          </a:p>
        </p:txBody>
      </p:sp>
      <p:sp>
        <p:nvSpPr>
          <p:cNvPr id="3" name="Content Placeholder 2"/>
          <p:cNvSpPr>
            <a:spLocks noGrp="1"/>
          </p:cNvSpPr>
          <p:nvPr>
            <p:ph idx="1"/>
          </p:nvPr>
        </p:nvSpPr>
        <p:spPr/>
        <p:txBody>
          <a:bodyPr/>
          <a:lstStyle/>
          <a:p>
            <a:r>
              <a:rPr lang="en-US" dirty="0"/>
              <a:t>Accommodate multiple open-label phase II studies testing several novel interventions / agents</a:t>
            </a:r>
          </a:p>
          <a:p>
            <a:r>
              <a:rPr lang="en-US" dirty="0"/>
              <a:t>Common screening / registration process</a:t>
            </a:r>
          </a:p>
          <a:p>
            <a:r>
              <a:rPr lang="en-US" dirty="0"/>
              <a:t>Anticipate 1-year PFS to be approximately 55% in this high-risk population</a:t>
            </a:r>
          </a:p>
          <a:p>
            <a:pPr lvl="1"/>
            <a:r>
              <a:rPr lang="en-US" dirty="0"/>
              <a:t>Sufficient power to detect a 15% difference (70% 1-year PFS) may be achieved with approximately 71 patients per study</a:t>
            </a:r>
          </a:p>
          <a:p>
            <a:r>
              <a:rPr lang="en-US" dirty="0"/>
              <a:t>Provides the groundwork for future phase III study</a:t>
            </a:r>
          </a:p>
          <a:p>
            <a:pPr lvl="2"/>
            <a:endParaRPr lang="en-US" dirty="0"/>
          </a:p>
          <a:p>
            <a:pPr lvl="1"/>
            <a:endParaRPr lang="en-US" dirty="0"/>
          </a:p>
        </p:txBody>
      </p:sp>
      <p:sp>
        <p:nvSpPr>
          <p:cNvPr id="4" name="Slide Number Placeholder 3"/>
          <p:cNvSpPr>
            <a:spLocks noGrp="1"/>
          </p:cNvSpPr>
          <p:nvPr>
            <p:ph type="sldNum" sz="quarter" idx="12"/>
          </p:nvPr>
        </p:nvSpPr>
        <p:spPr/>
        <p:txBody>
          <a:bodyPr/>
          <a:lstStyle/>
          <a:p>
            <a:fld id="{23A446DA-D2FC-491E-A26B-6B2D41D55751}" type="slidenum">
              <a:rPr lang="en-US" smtClean="0"/>
              <a:pPr/>
              <a:t>13</a:t>
            </a:fld>
            <a:endParaRPr lang="en-US" dirty="0"/>
          </a:p>
        </p:txBody>
      </p:sp>
    </p:spTree>
    <p:extLst>
      <p:ext uri="{BB962C8B-B14F-4D97-AF65-F5344CB8AC3E}">
        <p14:creationId xmlns:p14="http://schemas.microsoft.com/office/powerpoint/2010/main" val="3662227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External Review &amp; Online Feedback</a:t>
            </a:r>
          </a:p>
        </p:txBody>
      </p:sp>
      <p:sp>
        <p:nvSpPr>
          <p:cNvPr id="3" name="Content Placeholder 2"/>
          <p:cNvSpPr>
            <a:spLocks noGrp="1"/>
          </p:cNvSpPr>
          <p:nvPr>
            <p:ph idx="1"/>
          </p:nvPr>
        </p:nvSpPr>
        <p:spPr/>
        <p:txBody>
          <a:bodyPr/>
          <a:lstStyle/>
          <a:p>
            <a:r>
              <a:rPr lang="en-US" dirty="0"/>
              <a:t>Limited availability of suitable agents</a:t>
            </a:r>
          </a:p>
          <a:p>
            <a:r>
              <a:rPr lang="en-US" dirty="0"/>
              <a:t>Appropriate early phase trials for candidate agents need to be done to identify dose / safety issues</a:t>
            </a:r>
          </a:p>
          <a:p>
            <a:r>
              <a:rPr lang="en-US" dirty="0"/>
              <a:t>Inclusion of intermediate / good risk patients as well</a:t>
            </a:r>
          </a:p>
          <a:p>
            <a:r>
              <a:rPr lang="en-US" dirty="0"/>
              <a:t>How to incorporate MRD into framework / endpoints</a:t>
            </a:r>
          </a:p>
          <a:p>
            <a:r>
              <a:rPr lang="en-US" dirty="0"/>
              <a:t>Ability to separate specific genotypes into cohorts</a:t>
            </a:r>
          </a:p>
          <a:p>
            <a:pPr lvl="2"/>
            <a:endParaRPr lang="en-US" dirty="0"/>
          </a:p>
          <a:p>
            <a:pPr lvl="1"/>
            <a:endParaRPr lang="en-US" dirty="0"/>
          </a:p>
        </p:txBody>
      </p:sp>
      <p:sp>
        <p:nvSpPr>
          <p:cNvPr id="4" name="Slide Number Placeholder 3"/>
          <p:cNvSpPr>
            <a:spLocks noGrp="1"/>
          </p:cNvSpPr>
          <p:nvPr>
            <p:ph type="sldNum" sz="quarter" idx="12"/>
          </p:nvPr>
        </p:nvSpPr>
        <p:spPr/>
        <p:txBody>
          <a:bodyPr/>
          <a:lstStyle/>
          <a:p>
            <a:fld id="{23A446DA-D2FC-491E-A26B-6B2D41D55751}" type="slidenum">
              <a:rPr lang="en-US" smtClean="0"/>
              <a:pPr/>
              <a:t>14</a:t>
            </a:fld>
            <a:endParaRPr lang="en-US" dirty="0"/>
          </a:p>
        </p:txBody>
      </p:sp>
    </p:spTree>
    <p:extLst>
      <p:ext uri="{BB962C8B-B14F-4D97-AF65-F5344CB8AC3E}">
        <p14:creationId xmlns:p14="http://schemas.microsoft.com/office/powerpoint/2010/main" val="1022356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1430000" cy="1143000"/>
          </a:xfrm>
        </p:spPr>
        <p:txBody>
          <a:bodyPr>
            <a:normAutofit fontScale="90000"/>
          </a:bodyPr>
          <a:lstStyle/>
          <a:p>
            <a:r>
              <a:rPr lang="en-US" b="1" dirty="0"/>
              <a:t>CIML-NK Cells to Treat Post-HCT Relapse</a:t>
            </a:r>
            <a:r>
              <a:rPr lang="en-US" dirty="0"/>
              <a:t>: Hypothesis</a:t>
            </a:r>
          </a:p>
        </p:txBody>
      </p:sp>
      <p:sp>
        <p:nvSpPr>
          <p:cNvPr id="4" name="Slide Number Placeholder 3"/>
          <p:cNvSpPr>
            <a:spLocks noGrp="1"/>
          </p:cNvSpPr>
          <p:nvPr>
            <p:ph type="sldNum" sz="quarter" idx="12"/>
          </p:nvPr>
        </p:nvSpPr>
        <p:spPr/>
        <p:txBody>
          <a:bodyPr/>
          <a:lstStyle/>
          <a:p>
            <a:fld id="{23A446DA-D2FC-491E-A26B-6B2D41D55751}" type="slidenum">
              <a:rPr lang="en-US" smtClean="0"/>
              <a:pPr/>
              <a:t>15</a:t>
            </a:fld>
            <a:endParaRPr lang="en-US" dirty="0"/>
          </a:p>
        </p:txBody>
      </p:sp>
      <p:sp>
        <p:nvSpPr>
          <p:cNvPr id="5" name="Content Placeholder 2">
            <a:extLst>
              <a:ext uri="{FF2B5EF4-FFF2-40B4-BE49-F238E27FC236}">
                <a16:creationId xmlns:a16="http://schemas.microsoft.com/office/drawing/2014/main" id="{0128B02E-FD15-AF42-92BE-784BA526E3A9}"/>
              </a:ext>
            </a:extLst>
          </p:cNvPr>
          <p:cNvSpPr txBox="1">
            <a:spLocks/>
          </p:cNvSpPr>
          <p:nvPr/>
        </p:nvSpPr>
        <p:spPr>
          <a:xfrm>
            <a:off x="838200" y="1743463"/>
            <a:ext cx="10972800" cy="4648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rgbClr val="000000"/>
                </a:solidFill>
                <a:latin typeface="+mj-lt"/>
                <a:ea typeface="+mn-ea"/>
                <a:cs typeface="Arial" pitchFamily="34" charset="0"/>
              </a:defRPr>
            </a:lvl1pPr>
            <a:lvl2pPr marL="742950" indent="-285750" algn="l" defTabSz="914400" rtl="0" eaLnBrk="1" latinLnBrk="0" hangingPunct="1">
              <a:spcBef>
                <a:spcPct val="20000"/>
              </a:spcBef>
              <a:buFont typeface="Arial" pitchFamily="34" charset="0"/>
              <a:buChar char="–"/>
              <a:defRPr sz="2600" kern="1200">
                <a:solidFill>
                  <a:srgbClr val="000000"/>
                </a:solidFill>
                <a:latin typeface="+mj-lt"/>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rgbClr val="000000"/>
                </a:solidFill>
                <a:latin typeface="+mj-lt"/>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rgbClr val="000000"/>
                </a:solidFill>
                <a:latin typeface="+mj-lt"/>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000000"/>
                </a:solidFill>
                <a:latin typeface="+mj-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dirty="0"/>
          </a:p>
          <a:p>
            <a:r>
              <a:rPr lang="en-US" dirty="0"/>
              <a:t>Cytokine-Induced Memory-Like NK (CIML NK) cells can safely and effectively treat relapse of myeloid malignancies in post-HCT pediatric patients</a:t>
            </a:r>
          </a:p>
        </p:txBody>
      </p:sp>
      <p:sp>
        <p:nvSpPr>
          <p:cNvPr id="6" name="TextBox 5">
            <a:extLst>
              <a:ext uri="{FF2B5EF4-FFF2-40B4-BE49-F238E27FC236}">
                <a16:creationId xmlns:a16="http://schemas.microsoft.com/office/drawing/2014/main" id="{C76D36BE-726B-D048-AE33-A4BB6C2A1623}"/>
              </a:ext>
            </a:extLst>
          </p:cNvPr>
          <p:cNvSpPr txBox="1"/>
          <p:nvPr/>
        </p:nvSpPr>
        <p:spPr>
          <a:xfrm>
            <a:off x="4106905" y="4572000"/>
            <a:ext cx="4435390" cy="1600438"/>
          </a:xfrm>
          <a:prstGeom prst="rect">
            <a:avLst/>
          </a:prstGeom>
          <a:noFill/>
        </p:spPr>
        <p:txBody>
          <a:bodyPr wrap="square" rtlCol="0">
            <a:spAutoFit/>
          </a:bodyPr>
          <a:lstStyle/>
          <a:p>
            <a:pPr algn="ctr"/>
            <a:r>
              <a:rPr lang="en-US" sz="1400" b="1" dirty="0"/>
              <a:t>Pediatric SOSS CATCH-Trial Committee</a:t>
            </a:r>
            <a:r>
              <a:rPr lang="en-US" sz="1400" dirty="0"/>
              <a:t>:</a:t>
            </a:r>
          </a:p>
          <a:p>
            <a:pPr algn="ctr"/>
            <a:r>
              <a:rPr lang="en-US" sz="1400" dirty="0"/>
              <a:t>Leslie Kean, MD, PhD</a:t>
            </a:r>
          </a:p>
          <a:p>
            <a:pPr algn="ctr"/>
            <a:r>
              <a:rPr lang="en-US" sz="1400" dirty="0"/>
              <a:t>Rizwan </a:t>
            </a:r>
            <a:r>
              <a:rPr lang="en-US" sz="1400" dirty="0" err="1"/>
              <a:t>Romee</a:t>
            </a:r>
            <a:r>
              <a:rPr lang="en-US" sz="1400" dirty="0"/>
              <a:t>, MD,</a:t>
            </a:r>
          </a:p>
          <a:p>
            <a:pPr algn="ctr"/>
            <a:r>
              <a:rPr lang="en-US" sz="1400" dirty="0"/>
              <a:t>Susanne Baumeister, MD</a:t>
            </a:r>
          </a:p>
          <a:p>
            <a:pPr algn="ctr"/>
            <a:r>
              <a:rPr lang="en-US" sz="1400" dirty="0"/>
              <a:t>Roman Shapiro, MD</a:t>
            </a:r>
          </a:p>
          <a:p>
            <a:pPr algn="ctr"/>
            <a:r>
              <a:rPr lang="en-US" sz="1400" dirty="0"/>
              <a:t>Rachel Phelan, MD</a:t>
            </a:r>
          </a:p>
          <a:p>
            <a:pPr algn="ctr"/>
            <a:r>
              <a:rPr lang="en-US" sz="1400" dirty="0"/>
              <a:t>Vicky Vu, PhD</a:t>
            </a:r>
          </a:p>
        </p:txBody>
      </p:sp>
    </p:spTree>
    <p:extLst>
      <p:ext uri="{BB962C8B-B14F-4D97-AF65-F5344CB8AC3E}">
        <p14:creationId xmlns:p14="http://schemas.microsoft.com/office/powerpoint/2010/main" val="3420874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&amp; Significance</a:t>
            </a:r>
          </a:p>
        </p:txBody>
      </p:sp>
      <p:sp>
        <p:nvSpPr>
          <p:cNvPr id="4" name="Slide Number Placeholder 3"/>
          <p:cNvSpPr>
            <a:spLocks noGrp="1"/>
          </p:cNvSpPr>
          <p:nvPr>
            <p:ph type="sldNum" sz="quarter" idx="12"/>
          </p:nvPr>
        </p:nvSpPr>
        <p:spPr/>
        <p:txBody>
          <a:bodyPr/>
          <a:lstStyle/>
          <a:p>
            <a:fld id="{23A446DA-D2FC-491E-A26B-6B2D41D55751}" type="slidenum">
              <a:rPr lang="en-US" smtClean="0"/>
              <a:pPr/>
              <a:t>16</a:t>
            </a:fld>
            <a:endParaRPr lang="en-US" dirty="0"/>
          </a:p>
        </p:txBody>
      </p:sp>
      <p:pic>
        <p:nvPicPr>
          <p:cNvPr id="7" name="Picture 1">
            <a:extLst>
              <a:ext uri="{FF2B5EF4-FFF2-40B4-BE49-F238E27FC236}">
                <a16:creationId xmlns:a16="http://schemas.microsoft.com/office/drawing/2014/main" id="{4EB74EDC-A593-A446-A9A0-133321FEA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905000"/>
            <a:ext cx="5484954" cy="209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0A3982E9-FE3D-C64E-940E-7CF9594E489E}"/>
              </a:ext>
            </a:extLst>
          </p:cNvPr>
          <p:cNvSpPr txBox="1"/>
          <p:nvPr/>
        </p:nvSpPr>
        <p:spPr>
          <a:xfrm>
            <a:off x="152400" y="1348221"/>
            <a:ext cx="11191910" cy="369332"/>
          </a:xfrm>
          <a:prstGeom prst="rect">
            <a:avLst/>
          </a:prstGeom>
          <a:noFill/>
        </p:spPr>
        <p:txBody>
          <a:bodyPr wrap="none" rtlCol="0">
            <a:spAutoFit/>
          </a:bodyPr>
          <a:lstStyle/>
          <a:p>
            <a:r>
              <a:rPr lang="en-US" b="1" dirty="0"/>
              <a:t>Short-term culture of conventional NK cells in IL-12, IL-15, IL-18 induced ‘CIML-NK’ cells is characterized by:</a:t>
            </a:r>
          </a:p>
        </p:txBody>
      </p:sp>
      <p:sp>
        <p:nvSpPr>
          <p:cNvPr id="10" name="TextBox 9">
            <a:extLst>
              <a:ext uri="{FF2B5EF4-FFF2-40B4-BE49-F238E27FC236}">
                <a16:creationId xmlns:a16="http://schemas.microsoft.com/office/drawing/2014/main" id="{875EBD80-5887-C246-B06C-DBB0145F6215}"/>
              </a:ext>
            </a:extLst>
          </p:cNvPr>
          <p:cNvSpPr txBox="1"/>
          <p:nvPr/>
        </p:nvSpPr>
        <p:spPr>
          <a:xfrm>
            <a:off x="6823897" y="1793754"/>
            <a:ext cx="5410200" cy="4524315"/>
          </a:xfrm>
          <a:prstGeom prst="rect">
            <a:avLst/>
          </a:prstGeom>
          <a:noFill/>
        </p:spPr>
        <p:txBody>
          <a:bodyPr wrap="square" rtlCol="0">
            <a:spAutoFit/>
          </a:bodyPr>
          <a:lstStyle/>
          <a:p>
            <a:pPr marL="285750" indent="-285750">
              <a:buFont typeface="Arial" panose="020B0604020202020204" pitchFamily="34" charset="0"/>
              <a:buChar char="•"/>
            </a:pPr>
            <a:r>
              <a:rPr lang="en-US" dirty="0"/>
              <a:t>Enhanced tumor killing in vitro and vivo</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Enhanced ADCC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Action independent of HLA-KIR interaction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Potential inhibition of GVHD-inducing alloreactive T cells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Enhanced proliferation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Prolonged in vivo persistence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Efficacy, expansion and prolonged NK cell persistence observed in early Phase adult trials</a:t>
            </a:r>
          </a:p>
          <a:p>
            <a:pPr marL="285750" indent="-285750">
              <a:buFont typeface="Arial" panose="020B0604020202020204" pitchFamily="34" charset="0"/>
              <a:buChar char="•"/>
            </a:pPr>
            <a:endParaRPr lang="en-US" dirty="0"/>
          </a:p>
        </p:txBody>
      </p:sp>
      <p:sp>
        <p:nvSpPr>
          <p:cNvPr id="11" name="TextBox 8">
            <a:extLst>
              <a:ext uri="{FF2B5EF4-FFF2-40B4-BE49-F238E27FC236}">
                <a16:creationId xmlns:a16="http://schemas.microsoft.com/office/drawing/2014/main" id="{D6897B6D-5235-F54F-AC5D-459BD2BD6F4F}"/>
              </a:ext>
            </a:extLst>
          </p:cNvPr>
          <p:cNvSpPr txBox="1">
            <a:spLocks noChangeArrowheads="1"/>
          </p:cNvSpPr>
          <p:nvPr/>
        </p:nvSpPr>
        <p:spPr bwMode="auto">
          <a:xfrm>
            <a:off x="8839200" y="6257836"/>
            <a:ext cx="25146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defRPr>
            </a:lvl1pPr>
            <a:lvl2pPr marL="742950" indent="-285750">
              <a:defRPr sz="2400">
                <a:solidFill>
                  <a:schemeClr val="tx1"/>
                </a:solidFill>
                <a:latin typeface="Times" pitchFamily="2" charset="0"/>
              </a:defRPr>
            </a:lvl2pPr>
            <a:lvl3pPr marL="1143000" indent="-228600">
              <a:defRPr sz="2400">
                <a:solidFill>
                  <a:schemeClr val="tx1"/>
                </a:solidFill>
                <a:latin typeface="Times" pitchFamily="2" charset="0"/>
              </a:defRPr>
            </a:lvl3pPr>
            <a:lvl4pPr marL="1600200" indent="-228600">
              <a:defRPr sz="2400">
                <a:solidFill>
                  <a:schemeClr val="tx1"/>
                </a:solidFill>
                <a:latin typeface="Times" pitchFamily="2" charset="0"/>
              </a:defRPr>
            </a:lvl4pPr>
            <a:lvl5pPr marL="2057400" indent="-228600">
              <a:defRPr sz="2400">
                <a:solidFill>
                  <a:schemeClr val="tx1"/>
                </a:solidFill>
                <a:latin typeface="Times" pitchFamily="2" charset="0"/>
              </a:defRPr>
            </a:lvl5pPr>
            <a:lvl6pPr marL="2514600" indent="-228600" eaLnBrk="0" fontAlgn="base" hangingPunct="0">
              <a:spcBef>
                <a:spcPct val="0"/>
              </a:spcBef>
              <a:spcAft>
                <a:spcPct val="0"/>
              </a:spcAft>
              <a:defRPr sz="2400">
                <a:solidFill>
                  <a:schemeClr val="tx1"/>
                </a:solidFill>
                <a:latin typeface="Times" pitchFamily="2" charset="0"/>
              </a:defRPr>
            </a:lvl6pPr>
            <a:lvl7pPr marL="2971800" indent="-228600" eaLnBrk="0" fontAlgn="base" hangingPunct="0">
              <a:spcBef>
                <a:spcPct val="0"/>
              </a:spcBef>
              <a:spcAft>
                <a:spcPct val="0"/>
              </a:spcAft>
              <a:defRPr sz="2400">
                <a:solidFill>
                  <a:schemeClr val="tx1"/>
                </a:solidFill>
                <a:latin typeface="Times" pitchFamily="2" charset="0"/>
              </a:defRPr>
            </a:lvl7pPr>
            <a:lvl8pPr marL="3429000" indent="-228600" eaLnBrk="0" fontAlgn="base" hangingPunct="0">
              <a:spcBef>
                <a:spcPct val="0"/>
              </a:spcBef>
              <a:spcAft>
                <a:spcPct val="0"/>
              </a:spcAft>
              <a:defRPr sz="2400">
                <a:solidFill>
                  <a:schemeClr val="tx1"/>
                </a:solidFill>
                <a:latin typeface="Times" pitchFamily="2" charset="0"/>
              </a:defRPr>
            </a:lvl8pPr>
            <a:lvl9pPr marL="3886200" indent="-228600" eaLnBrk="0" fontAlgn="base" hangingPunct="0">
              <a:spcBef>
                <a:spcPct val="0"/>
              </a:spcBef>
              <a:spcAft>
                <a:spcPct val="0"/>
              </a:spcAft>
              <a:defRPr sz="2400">
                <a:solidFill>
                  <a:schemeClr val="tx1"/>
                </a:solidFill>
                <a:latin typeface="Times" pitchFamily="2" charset="0"/>
              </a:defRPr>
            </a:lvl9pPr>
          </a:lstStyle>
          <a:p>
            <a:r>
              <a:rPr lang="en-US" altLang="en-US" sz="1100" dirty="0" err="1">
                <a:latin typeface="Arial" panose="020B0604020202020204" pitchFamily="34" charset="0"/>
                <a:cs typeface="Arial" panose="020B0604020202020204" pitchFamily="34" charset="0"/>
              </a:rPr>
              <a:t>Romee</a:t>
            </a:r>
            <a:r>
              <a:rPr lang="en-US" altLang="en-US" sz="1100" dirty="0">
                <a:latin typeface="Arial" panose="020B0604020202020204" pitchFamily="34" charset="0"/>
                <a:cs typeface="Arial" panose="020B0604020202020204" pitchFamily="34" charset="0"/>
              </a:rPr>
              <a:t> et al, </a:t>
            </a:r>
            <a:r>
              <a:rPr lang="en-US" altLang="en-US" sz="1100" i="1" dirty="0">
                <a:latin typeface="Arial" panose="020B0604020202020204" pitchFamily="34" charset="0"/>
                <a:cs typeface="Arial" panose="020B0604020202020204" pitchFamily="34" charset="0"/>
              </a:rPr>
              <a:t>Blood</a:t>
            </a:r>
            <a:r>
              <a:rPr lang="en-US" altLang="en-US" sz="1100" dirty="0">
                <a:latin typeface="Arial" panose="020B0604020202020204" pitchFamily="34" charset="0"/>
                <a:cs typeface="Arial" panose="020B0604020202020204" pitchFamily="34" charset="0"/>
              </a:rPr>
              <a:t> 2012</a:t>
            </a:r>
          </a:p>
          <a:p>
            <a:r>
              <a:rPr lang="en-US" altLang="en-US" sz="1100" dirty="0" err="1">
                <a:latin typeface="Arial" panose="020B0604020202020204" pitchFamily="34" charset="0"/>
                <a:cs typeface="Arial" panose="020B0604020202020204" pitchFamily="34" charset="0"/>
              </a:rPr>
              <a:t>Romee</a:t>
            </a:r>
            <a:r>
              <a:rPr lang="en-US" altLang="en-US" sz="1100" dirty="0">
                <a:latin typeface="Arial" panose="020B0604020202020204" pitchFamily="34" charset="0"/>
                <a:cs typeface="Arial" panose="020B0604020202020204" pitchFamily="34" charset="0"/>
              </a:rPr>
              <a:t> et al, </a:t>
            </a:r>
            <a:r>
              <a:rPr lang="en-US" altLang="en-US" sz="1100" i="1" dirty="0">
                <a:latin typeface="Arial" panose="020B0604020202020204" pitchFamily="34" charset="0"/>
                <a:cs typeface="Arial" panose="020B0604020202020204" pitchFamily="34" charset="0"/>
              </a:rPr>
              <a:t>Science TM</a:t>
            </a:r>
            <a:r>
              <a:rPr lang="en-US" altLang="en-US" sz="1100" dirty="0">
                <a:latin typeface="Arial" panose="020B0604020202020204" pitchFamily="34" charset="0"/>
                <a:cs typeface="Arial" panose="020B0604020202020204" pitchFamily="34" charset="0"/>
              </a:rPr>
              <a:t> 2016</a:t>
            </a:r>
          </a:p>
          <a:p>
            <a:r>
              <a:rPr lang="en-US" altLang="en-US" sz="1100" dirty="0">
                <a:latin typeface="Arial" panose="020B0604020202020204" pitchFamily="34" charset="0"/>
                <a:cs typeface="Arial" panose="020B0604020202020204" pitchFamily="34" charset="0"/>
              </a:rPr>
              <a:t>Shapiro et al, ASH 2020, Abstract 66</a:t>
            </a:r>
          </a:p>
        </p:txBody>
      </p:sp>
      <p:grpSp>
        <p:nvGrpSpPr>
          <p:cNvPr id="13" name="Group 12">
            <a:extLst>
              <a:ext uri="{FF2B5EF4-FFF2-40B4-BE49-F238E27FC236}">
                <a16:creationId xmlns:a16="http://schemas.microsoft.com/office/drawing/2014/main" id="{1E652332-CEA5-C84D-AC4C-D721056D2ADF}"/>
              </a:ext>
            </a:extLst>
          </p:cNvPr>
          <p:cNvGrpSpPr/>
          <p:nvPr/>
        </p:nvGrpSpPr>
        <p:grpSpPr>
          <a:xfrm>
            <a:off x="1905000" y="3657600"/>
            <a:ext cx="4267200" cy="2600236"/>
            <a:chOff x="990600" y="1447800"/>
            <a:chExt cx="6553200" cy="3949858"/>
          </a:xfrm>
        </p:grpSpPr>
        <p:pic>
          <p:nvPicPr>
            <p:cNvPr id="14" name="Picture 13">
              <a:extLst>
                <a:ext uri="{FF2B5EF4-FFF2-40B4-BE49-F238E27FC236}">
                  <a16:creationId xmlns:a16="http://schemas.microsoft.com/office/drawing/2014/main" id="{B07819FB-E8BC-8044-BC06-E63851C42A76}"/>
                </a:ext>
              </a:extLst>
            </p:cNvPr>
            <p:cNvPicPr>
              <a:picLocks noChangeAspect="1"/>
            </p:cNvPicPr>
            <p:nvPr/>
          </p:nvPicPr>
          <p:blipFill rotWithShape="1">
            <a:blip r:embed="rId4"/>
            <a:srcRect r="8717" b="10139"/>
            <a:stretch/>
          </p:blipFill>
          <p:spPr>
            <a:xfrm>
              <a:off x="990600" y="1447800"/>
              <a:ext cx="6324600" cy="3505200"/>
            </a:xfrm>
            <a:prstGeom prst="rect">
              <a:avLst/>
            </a:prstGeom>
          </p:spPr>
        </p:pic>
        <p:sp>
          <p:nvSpPr>
            <p:cNvPr id="15" name="Rectangle 14">
              <a:extLst>
                <a:ext uri="{FF2B5EF4-FFF2-40B4-BE49-F238E27FC236}">
                  <a16:creationId xmlns:a16="http://schemas.microsoft.com/office/drawing/2014/main" id="{FB50231C-0D32-2141-B8F3-0D4CCFAE4ABF}"/>
                </a:ext>
              </a:extLst>
            </p:cNvPr>
            <p:cNvSpPr/>
            <p:nvPr/>
          </p:nvSpPr>
          <p:spPr>
            <a:xfrm>
              <a:off x="7162800" y="1447800"/>
              <a:ext cx="3810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5B15066-20F6-8F43-9439-AE8774C2D1CB}"/>
                </a:ext>
              </a:extLst>
            </p:cNvPr>
            <p:cNvSpPr txBox="1"/>
            <p:nvPr/>
          </p:nvSpPr>
          <p:spPr>
            <a:xfrm>
              <a:off x="2676896" y="4952999"/>
              <a:ext cx="3972995" cy="444659"/>
            </a:xfrm>
            <a:prstGeom prst="rect">
              <a:avLst/>
            </a:prstGeom>
            <a:noFill/>
          </p:spPr>
          <p:txBody>
            <a:bodyPr wrap="none" rtlCol="0">
              <a:spAutoFit/>
            </a:bodyPr>
            <a:lstStyle/>
            <a:p>
              <a:r>
                <a:rPr lang="en-US" sz="800" b="1" dirty="0"/>
                <a:t>Days Post CIML-NK Cell Infusion</a:t>
              </a:r>
            </a:p>
          </p:txBody>
        </p:sp>
      </p:grpSp>
      <p:sp>
        <p:nvSpPr>
          <p:cNvPr id="3" name="TextBox 2">
            <a:extLst>
              <a:ext uri="{FF2B5EF4-FFF2-40B4-BE49-F238E27FC236}">
                <a16:creationId xmlns:a16="http://schemas.microsoft.com/office/drawing/2014/main" id="{810DACE9-80B0-644B-B4A1-84F1019D4F72}"/>
              </a:ext>
            </a:extLst>
          </p:cNvPr>
          <p:cNvSpPr txBox="1"/>
          <p:nvPr/>
        </p:nvSpPr>
        <p:spPr>
          <a:xfrm>
            <a:off x="0" y="4020477"/>
            <a:ext cx="1905000" cy="1569660"/>
          </a:xfrm>
          <a:prstGeom prst="rect">
            <a:avLst/>
          </a:prstGeom>
          <a:noFill/>
        </p:spPr>
        <p:txBody>
          <a:bodyPr wrap="square" rtlCol="0">
            <a:spAutoFit/>
          </a:bodyPr>
          <a:lstStyle/>
          <a:p>
            <a:r>
              <a:rPr lang="en-US" sz="1600" dirty="0">
                <a:solidFill>
                  <a:srgbClr val="002060"/>
                </a:solidFill>
              </a:rPr>
              <a:t>In vivo expansion and persistence of CIML NK cells in DFCI’s post transplant relapse trial </a:t>
            </a:r>
          </a:p>
        </p:txBody>
      </p:sp>
    </p:spTree>
    <p:extLst>
      <p:ext uri="{BB962C8B-B14F-4D97-AF65-F5344CB8AC3E}">
        <p14:creationId xmlns:p14="http://schemas.microsoft.com/office/powerpoint/2010/main" val="2185896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3F47488-C3D1-DD4B-A4D8-5D3E5893269D}"/>
              </a:ext>
            </a:extLst>
          </p:cNvPr>
          <p:cNvPicPr>
            <a:picLocks noChangeAspect="1"/>
          </p:cNvPicPr>
          <p:nvPr/>
        </p:nvPicPr>
        <p:blipFill rotWithShape="1">
          <a:blip r:embed="rId2"/>
          <a:srcRect b="671"/>
          <a:stretch/>
        </p:blipFill>
        <p:spPr>
          <a:xfrm>
            <a:off x="152400" y="1684338"/>
            <a:ext cx="7099448" cy="3352800"/>
          </a:xfrm>
          <a:prstGeom prst="rect">
            <a:avLst/>
          </a:prstGeom>
        </p:spPr>
      </p:pic>
      <p:sp>
        <p:nvSpPr>
          <p:cNvPr id="2" name="Title 1"/>
          <p:cNvSpPr>
            <a:spLocks noGrp="1"/>
          </p:cNvSpPr>
          <p:nvPr>
            <p:ph type="title"/>
          </p:nvPr>
        </p:nvSpPr>
        <p:spPr/>
        <p:txBody>
          <a:bodyPr/>
          <a:lstStyle/>
          <a:p>
            <a:r>
              <a:rPr lang="en-US" dirty="0"/>
              <a:t>Trial Design</a:t>
            </a:r>
          </a:p>
        </p:txBody>
      </p:sp>
      <p:sp>
        <p:nvSpPr>
          <p:cNvPr id="4" name="Slide Number Placeholder 3"/>
          <p:cNvSpPr>
            <a:spLocks noGrp="1"/>
          </p:cNvSpPr>
          <p:nvPr>
            <p:ph type="sldNum" sz="quarter" idx="12"/>
          </p:nvPr>
        </p:nvSpPr>
        <p:spPr/>
        <p:txBody>
          <a:bodyPr/>
          <a:lstStyle/>
          <a:p>
            <a:fld id="{23A446DA-D2FC-491E-A26B-6B2D41D55751}" type="slidenum">
              <a:rPr lang="en-US" smtClean="0"/>
              <a:pPr/>
              <a:t>17</a:t>
            </a:fld>
            <a:endParaRPr lang="en-US" dirty="0"/>
          </a:p>
        </p:txBody>
      </p:sp>
      <p:sp>
        <p:nvSpPr>
          <p:cNvPr id="6" name="TextBox 5">
            <a:extLst>
              <a:ext uri="{FF2B5EF4-FFF2-40B4-BE49-F238E27FC236}">
                <a16:creationId xmlns:a16="http://schemas.microsoft.com/office/drawing/2014/main" id="{82E32797-307A-4844-BF35-C26545EC673B}"/>
              </a:ext>
            </a:extLst>
          </p:cNvPr>
          <p:cNvSpPr txBox="1"/>
          <p:nvPr/>
        </p:nvSpPr>
        <p:spPr>
          <a:xfrm>
            <a:off x="7239000" y="1904286"/>
            <a:ext cx="4876800" cy="4524315"/>
          </a:xfrm>
          <a:prstGeom prst="rect">
            <a:avLst/>
          </a:prstGeom>
          <a:noFill/>
        </p:spPr>
        <p:txBody>
          <a:bodyPr wrap="square" rtlCol="0">
            <a:spAutoFit/>
          </a:bodyPr>
          <a:lstStyle/>
          <a:p>
            <a:r>
              <a:rPr lang="en-US" b="1" dirty="0"/>
              <a:t>Primary Phase 1 Objective:</a:t>
            </a:r>
          </a:p>
          <a:p>
            <a:pPr marL="285750" indent="-285750">
              <a:buFont typeface="Arial" panose="020B0604020202020204" pitchFamily="34" charset="0"/>
              <a:buChar char="•"/>
            </a:pPr>
            <a:r>
              <a:rPr lang="en-US" dirty="0"/>
              <a:t>Safety and Feasibility of CIML-NK with IL-2 after HCT for relapsed AML</a:t>
            </a:r>
          </a:p>
          <a:p>
            <a:r>
              <a:rPr lang="en-US" b="1" dirty="0"/>
              <a:t>Primary Phase 2 Objective:</a:t>
            </a:r>
          </a:p>
          <a:p>
            <a:pPr marL="285750" indent="-285750">
              <a:buFont typeface="Arial" panose="020B0604020202020204" pitchFamily="34" charset="0"/>
              <a:buChar char="•"/>
            </a:pPr>
            <a:r>
              <a:rPr lang="en-US" dirty="0"/>
              <a:t>Safety data and preliminary data on efficacy inducing CR and improving OS after HCT relapse</a:t>
            </a:r>
          </a:p>
          <a:p>
            <a:r>
              <a:rPr lang="en-US" b="1" dirty="0"/>
              <a:t>Secondary Objectives for Both Phases:</a:t>
            </a:r>
          </a:p>
          <a:p>
            <a:pPr marL="285750" indent="-285750">
              <a:buFont typeface="Arial" panose="020B0604020202020204" pitchFamily="34" charset="0"/>
              <a:buChar char="•"/>
            </a:pPr>
            <a:r>
              <a:rPr lang="en-US" dirty="0"/>
              <a:t>CR/Cri rates and detectability of MRD at d+28 </a:t>
            </a:r>
          </a:p>
          <a:p>
            <a:pPr marL="285750" indent="-285750">
              <a:buFont typeface="Arial" panose="020B0604020202020204" pitchFamily="34" charset="0"/>
              <a:buChar char="•"/>
            </a:pPr>
            <a:r>
              <a:rPr lang="en-US" dirty="0"/>
              <a:t>Rate of LFS and OS at d+100 and 1year </a:t>
            </a:r>
          </a:p>
          <a:p>
            <a:pPr marL="285750" indent="-285750">
              <a:buFont typeface="Arial" panose="020B0604020202020204" pitchFamily="34" charset="0"/>
              <a:buChar char="•"/>
            </a:pPr>
            <a:r>
              <a:rPr lang="en-US" dirty="0"/>
              <a:t>Incidence and severity of acute GVHD at d+100 and 6months </a:t>
            </a:r>
          </a:p>
          <a:p>
            <a:pPr marL="285750" indent="-285750">
              <a:buFont typeface="Arial" panose="020B0604020202020204" pitchFamily="34" charset="0"/>
              <a:buChar char="•"/>
            </a:pPr>
            <a:r>
              <a:rPr lang="en-US" dirty="0"/>
              <a:t>Incidence and severity of chronic GVHD at 1year </a:t>
            </a:r>
          </a:p>
          <a:p>
            <a:endParaRPr lang="en-US" dirty="0"/>
          </a:p>
        </p:txBody>
      </p:sp>
    </p:spTree>
    <p:extLst>
      <p:ext uri="{BB962C8B-B14F-4D97-AF65-F5344CB8AC3E}">
        <p14:creationId xmlns:p14="http://schemas.microsoft.com/office/powerpoint/2010/main" val="4169192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Feasibility &amp; Logistics</a:t>
            </a:r>
          </a:p>
        </p:txBody>
      </p:sp>
      <p:sp>
        <p:nvSpPr>
          <p:cNvPr id="3" name="Content Placeholder 2"/>
          <p:cNvSpPr>
            <a:spLocks noGrp="1"/>
          </p:cNvSpPr>
          <p:nvPr>
            <p:ph idx="1"/>
          </p:nvPr>
        </p:nvSpPr>
        <p:spPr/>
        <p:txBody>
          <a:bodyPr/>
          <a:lstStyle/>
          <a:p>
            <a:endParaRPr lang="en-US" dirty="0"/>
          </a:p>
          <a:p>
            <a:pPr lvl="2"/>
            <a:endParaRPr lang="en-US" dirty="0"/>
          </a:p>
          <a:p>
            <a:pPr lvl="1"/>
            <a:endParaRPr lang="en-US" dirty="0"/>
          </a:p>
        </p:txBody>
      </p:sp>
      <p:sp>
        <p:nvSpPr>
          <p:cNvPr id="4" name="Slide Number Placeholder 3"/>
          <p:cNvSpPr>
            <a:spLocks noGrp="1"/>
          </p:cNvSpPr>
          <p:nvPr>
            <p:ph type="sldNum" sz="quarter" idx="12"/>
          </p:nvPr>
        </p:nvSpPr>
        <p:spPr/>
        <p:txBody>
          <a:bodyPr/>
          <a:lstStyle/>
          <a:p>
            <a:fld id="{23A446DA-D2FC-491E-A26B-6B2D41D55751}" type="slidenum">
              <a:rPr lang="en-US" smtClean="0"/>
              <a:pPr/>
              <a:t>18</a:t>
            </a:fld>
            <a:endParaRPr lang="en-US" dirty="0"/>
          </a:p>
        </p:txBody>
      </p:sp>
      <p:sp>
        <p:nvSpPr>
          <p:cNvPr id="5" name="Content Placeholder 2">
            <a:extLst>
              <a:ext uri="{FF2B5EF4-FFF2-40B4-BE49-F238E27FC236}">
                <a16:creationId xmlns:a16="http://schemas.microsoft.com/office/drawing/2014/main" id="{C63A76B3-76DC-EE4B-9589-16B0102043DF}"/>
              </a:ext>
            </a:extLst>
          </p:cNvPr>
          <p:cNvSpPr txBox="1">
            <a:spLocks/>
          </p:cNvSpPr>
          <p:nvPr/>
        </p:nvSpPr>
        <p:spPr>
          <a:xfrm>
            <a:off x="457200" y="1304926"/>
            <a:ext cx="11430000" cy="46482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000" kern="1200">
                <a:solidFill>
                  <a:srgbClr val="000000"/>
                </a:solidFill>
                <a:latin typeface="+mj-lt"/>
                <a:ea typeface="+mn-ea"/>
                <a:cs typeface="Arial" pitchFamily="34" charset="0"/>
              </a:defRPr>
            </a:lvl1pPr>
            <a:lvl2pPr marL="742950" indent="-285750" algn="l" defTabSz="914400" rtl="0" eaLnBrk="1" latinLnBrk="0" hangingPunct="1">
              <a:spcBef>
                <a:spcPct val="20000"/>
              </a:spcBef>
              <a:buFont typeface="Arial" pitchFamily="34" charset="0"/>
              <a:buChar char="–"/>
              <a:defRPr sz="2600" kern="1200">
                <a:solidFill>
                  <a:srgbClr val="000000"/>
                </a:solidFill>
                <a:latin typeface="+mj-lt"/>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rgbClr val="000000"/>
                </a:solidFill>
                <a:latin typeface="+mj-lt"/>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rgbClr val="000000"/>
                </a:solidFill>
                <a:latin typeface="+mj-lt"/>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000000"/>
                </a:solidFill>
                <a:latin typeface="+mj-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Trial presents a critical step forward in bringing NK-based therapies to pediatric patients in a multi-center setting</a:t>
            </a:r>
          </a:p>
          <a:p>
            <a:r>
              <a:rPr lang="en-US" dirty="0"/>
              <a:t>Current multicenter PTCTC CD33-CART trial supports feasibility</a:t>
            </a:r>
          </a:p>
          <a:p>
            <a:r>
              <a:rPr lang="en-US" dirty="0"/>
              <a:t>Feasibility data will be essential for planning a larger multicenter Phase 2 trial</a:t>
            </a:r>
          </a:p>
          <a:p>
            <a:r>
              <a:rPr lang="en-US" dirty="0"/>
              <a:t>CIML NK-cells currently need to be cultured and infused fresh</a:t>
            </a:r>
          </a:p>
          <a:p>
            <a:pPr lvl="2"/>
            <a:r>
              <a:rPr lang="en-US" dirty="0"/>
              <a:t>Enrollment will be limited to centers with cGMP capabilities, which exist at a large number of participating pediatric centers</a:t>
            </a:r>
          </a:p>
          <a:p>
            <a:pPr lvl="2"/>
            <a:r>
              <a:rPr lang="en-US" dirty="0"/>
              <a:t>Translational efforts to refine methodologies for cryopreservation will be implemented when optimized</a:t>
            </a:r>
          </a:p>
          <a:p>
            <a:pPr lvl="1"/>
            <a:endParaRPr lang="en-US" dirty="0"/>
          </a:p>
        </p:txBody>
      </p:sp>
    </p:spTree>
    <p:extLst>
      <p:ext uri="{BB962C8B-B14F-4D97-AF65-F5344CB8AC3E}">
        <p14:creationId xmlns:p14="http://schemas.microsoft.com/office/powerpoint/2010/main" val="4181331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External Review &amp; Online Feedback</a:t>
            </a:r>
          </a:p>
        </p:txBody>
      </p:sp>
      <p:sp>
        <p:nvSpPr>
          <p:cNvPr id="4" name="Slide Number Placeholder 3"/>
          <p:cNvSpPr>
            <a:spLocks noGrp="1"/>
          </p:cNvSpPr>
          <p:nvPr>
            <p:ph type="sldNum" sz="quarter" idx="12"/>
          </p:nvPr>
        </p:nvSpPr>
        <p:spPr/>
        <p:txBody>
          <a:bodyPr/>
          <a:lstStyle/>
          <a:p>
            <a:fld id="{23A446DA-D2FC-491E-A26B-6B2D41D55751}" type="slidenum">
              <a:rPr lang="en-US" smtClean="0"/>
              <a:pPr/>
              <a:t>19</a:t>
            </a:fld>
            <a:endParaRPr lang="en-US" dirty="0"/>
          </a:p>
        </p:txBody>
      </p:sp>
      <p:sp>
        <p:nvSpPr>
          <p:cNvPr id="6" name="Content Placeholder 2">
            <a:extLst>
              <a:ext uri="{FF2B5EF4-FFF2-40B4-BE49-F238E27FC236}">
                <a16:creationId xmlns:a16="http://schemas.microsoft.com/office/drawing/2014/main" id="{AD7A0E00-C455-4A46-80E5-542BF8C47E7C}"/>
              </a:ext>
            </a:extLst>
          </p:cNvPr>
          <p:cNvSpPr txBox="1">
            <a:spLocks/>
          </p:cNvSpPr>
          <p:nvPr/>
        </p:nvSpPr>
        <p:spPr>
          <a:xfrm>
            <a:off x="533400" y="1482725"/>
            <a:ext cx="11430000" cy="4648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rgbClr val="000000"/>
                </a:solidFill>
                <a:latin typeface="+mj-lt"/>
                <a:ea typeface="+mn-ea"/>
                <a:cs typeface="Arial" pitchFamily="34" charset="0"/>
              </a:defRPr>
            </a:lvl1pPr>
            <a:lvl2pPr marL="742950" indent="-285750" algn="l" defTabSz="914400" rtl="0" eaLnBrk="1" latinLnBrk="0" hangingPunct="1">
              <a:spcBef>
                <a:spcPct val="20000"/>
              </a:spcBef>
              <a:buFont typeface="Arial" pitchFamily="34" charset="0"/>
              <a:buChar char="–"/>
              <a:defRPr sz="2600" kern="1200">
                <a:solidFill>
                  <a:srgbClr val="000000"/>
                </a:solidFill>
                <a:latin typeface="+mj-lt"/>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rgbClr val="000000"/>
                </a:solidFill>
                <a:latin typeface="+mj-lt"/>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rgbClr val="000000"/>
                </a:solidFill>
                <a:latin typeface="+mj-lt"/>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000000"/>
                </a:solidFill>
                <a:latin typeface="+mj-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Evidence of CIML-NK persistence after infusion and role of low-dose IL-2 (on persistence, function and Tregs) ?</a:t>
            </a:r>
          </a:p>
          <a:p>
            <a:r>
              <a:rPr lang="en-US" dirty="0"/>
              <a:t>Lymphodepletion regardless of ALC/T-cell counts post HCT?</a:t>
            </a:r>
          </a:p>
          <a:p>
            <a:r>
              <a:rPr lang="en-US" dirty="0"/>
              <a:t>Role of KIR-receptor/ligand mismatch?</a:t>
            </a:r>
          </a:p>
          <a:p>
            <a:r>
              <a:rPr lang="en-US" dirty="0"/>
              <a:t>Logistic constraints, particularly during pandemic</a:t>
            </a:r>
          </a:p>
          <a:p>
            <a:r>
              <a:rPr lang="en-US" dirty="0"/>
              <a:t>Competition for the very high-risk patients from other studies?</a:t>
            </a:r>
          </a:p>
          <a:p>
            <a:r>
              <a:rPr lang="en-US" dirty="0"/>
              <a:t>Patient selection: Include MRD+ vs full marrow relapse, JMML after first post-HCT relapse?</a:t>
            </a:r>
          </a:p>
          <a:p>
            <a:pPr marL="0" indent="0">
              <a:buNone/>
            </a:pPr>
            <a:endParaRPr lang="en-US" dirty="0"/>
          </a:p>
          <a:p>
            <a:endParaRPr lang="en-US" dirty="0"/>
          </a:p>
        </p:txBody>
      </p:sp>
    </p:spTree>
    <p:extLst>
      <p:ext uri="{BB962C8B-B14F-4D97-AF65-F5344CB8AC3E}">
        <p14:creationId xmlns:p14="http://schemas.microsoft.com/office/powerpoint/2010/main" val="3645269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altLang="en-US" dirty="0"/>
              <a:t>Conflict of Interest Disclosure</a:t>
            </a:r>
            <a:endParaRPr lang="en-US" altLang="en-US" sz="2000" dirty="0">
              <a:solidFill>
                <a:srgbClr val="FF0000"/>
              </a:solidFill>
            </a:endParaRPr>
          </a:p>
        </p:txBody>
      </p:sp>
      <p:sp>
        <p:nvSpPr>
          <p:cNvPr id="6" name="Content Placeholder 2"/>
          <p:cNvSpPr txBox="1">
            <a:spLocks/>
          </p:cNvSpPr>
          <p:nvPr/>
        </p:nvSpPr>
        <p:spPr bwMode="auto">
          <a:xfrm>
            <a:off x="304800" y="1447801"/>
            <a:ext cx="10759643" cy="426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charset="0"/>
              <a:buChar char="•"/>
              <a:defRPr sz="3000" kern="1200">
                <a:solidFill>
                  <a:srgbClr val="000000"/>
                </a:solidFill>
                <a:latin typeface="+mj-lt"/>
                <a:ea typeface="+mn-ea"/>
                <a:cs typeface="Arial" pitchFamily="34" charset="0"/>
              </a:defRPr>
            </a:lvl1pPr>
            <a:lvl2pPr marL="742950" indent="-285750" algn="l" rtl="0" eaLnBrk="0" fontAlgn="base" hangingPunct="0">
              <a:spcBef>
                <a:spcPct val="20000"/>
              </a:spcBef>
              <a:spcAft>
                <a:spcPct val="0"/>
              </a:spcAft>
              <a:buFont typeface="Arial" charset="0"/>
              <a:buChar char="–"/>
              <a:defRPr sz="2600" kern="1200">
                <a:solidFill>
                  <a:srgbClr val="000000"/>
                </a:solidFill>
                <a:latin typeface="+mj-lt"/>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rgbClr val="000000"/>
                </a:solidFill>
                <a:latin typeface="+mj-lt"/>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rgbClr val="000000"/>
                </a:solidFill>
                <a:latin typeface="+mj-lt"/>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rgbClr val="000000"/>
                </a:solidFill>
                <a:latin typeface="+mj-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defRPr/>
            </a:pPr>
            <a:r>
              <a:rPr lang="en-US" altLang="en-US" dirty="0">
                <a:cs typeface="Arial" charset="0"/>
              </a:rPr>
              <a:t>Consulting: </a:t>
            </a:r>
          </a:p>
          <a:p>
            <a:pPr lvl="1" eaLnBrk="1" hangingPunct="1">
              <a:defRPr/>
            </a:pPr>
            <a:r>
              <a:rPr lang="en-US" altLang="en-US" dirty="0">
                <a:cs typeface="Arial" charset="0"/>
              </a:rPr>
              <a:t>Magenta </a:t>
            </a:r>
          </a:p>
          <a:p>
            <a:pPr lvl="1" eaLnBrk="1" hangingPunct="1">
              <a:defRPr/>
            </a:pPr>
            <a:r>
              <a:rPr lang="en-US" altLang="en-US" dirty="0">
                <a:cs typeface="Arial" charset="0"/>
              </a:rPr>
              <a:t>Incyte</a:t>
            </a:r>
          </a:p>
          <a:p>
            <a:pPr eaLnBrk="1" hangingPunct="1">
              <a:defRPr/>
            </a:pPr>
            <a:r>
              <a:rPr lang="en-US" altLang="en-US" dirty="0">
                <a:cs typeface="Arial" charset="0"/>
              </a:rPr>
              <a:t>Data Safety Monitoring Committees:</a:t>
            </a:r>
          </a:p>
          <a:p>
            <a:pPr lvl="1" eaLnBrk="1" hangingPunct="1">
              <a:defRPr/>
            </a:pPr>
            <a:r>
              <a:rPr lang="en-US" altLang="en-US" dirty="0" err="1">
                <a:cs typeface="Arial" charset="0"/>
              </a:rPr>
              <a:t>Abbvie</a:t>
            </a:r>
            <a:endParaRPr lang="en-US" altLang="en-US" dirty="0">
              <a:cs typeface="Arial" charset="0"/>
            </a:endParaRPr>
          </a:p>
          <a:p>
            <a:pPr lvl="1" eaLnBrk="1" hangingPunct="1">
              <a:defRPr/>
            </a:pPr>
            <a:r>
              <a:rPr lang="en-US" altLang="en-US" dirty="0">
                <a:cs typeface="Arial" charset="0"/>
              </a:rPr>
              <a:t>Daiichi</a:t>
            </a:r>
          </a:p>
          <a:p>
            <a:pPr lvl="1" eaLnBrk="1" hangingPunct="1">
              <a:defRPr/>
            </a:pPr>
            <a:r>
              <a:rPr lang="en-US" altLang="en-US" dirty="0" err="1">
                <a:cs typeface="Arial" charset="0"/>
              </a:rPr>
              <a:t>Celularity</a:t>
            </a:r>
            <a:endParaRPr lang="en-US" altLang="en-US" dirty="0">
              <a:cs typeface="Arial" charset="0"/>
            </a:endParaRPr>
          </a:p>
          <a:p>
            <a:pPr lvl="1" eaLnBrk="1" hangingPunct="1">
              <a:defRPr/>
            </a:pPr>
            <a:r>
              <a:rPr lang="en-US" altLang="en-US" dirty="0" err="1">
                <a:cs typeface="Arial" charset="0"/>
              </a:rPr>
              <a:t>Equilium</a:t>
            </a:r>
            <a:endParaRPr lang="en-US" altLang="en-US" dirty="0">
              <a:cs typeface="Arial" charset="0"/>
            </a:endParaRPr>
          </a:p>
          <a:p>
            <a:pPr lvl="1" eaLnBrk="1" hangingPunct="1">
              <a:defRPr/>
            </a:pPr>
            <a:r>
              <a:rPr lang="en-US" altLang="en-US" dirty="0">
                <a:cs typeface="Arial" charset="0"/>
              </a:rPr>
              <a:t>Actinium </a:t>
            </a:r>
          </a:p>
          <a:p>
            <a:pPr marL="0" indent="0" algn="ctr" eaLnBrk="1" hangingPunct="1">
              <a:buNone/>
              <a:defRPr/>
            </a:pPr>
            <a:endParaRPr lang="en-US" altLang="en-US" sz="3400" dirty="0">
              <a:cs typeface="Arial" charset="0"/>
            </a:endParaRPr>
          </a:p>
        </p:txBody>
      </p:sp>
      <p:sp>
        <p:nvSpPr>
          <p:cNvPr id="11" name="Footer Placeholder 4">
            <a:extLst>
              <a:ext uri="{FF2B5EF4-FFF2-40B4-BE49-F238E27FC236}">
                <a16:creationId xmlns:a16="http://schemas.microsoft.com/office/drawing/2014/main" id="{89A98D76-1530-4196-841F-D12179253AF1}"/>
              </a:ext>
            </a:extLst>
          </p:cNvPr>
          <p:cNvSpPr>
            <a:spLocks noGrp="1"/>
          </p:cNvSpPr>
          <p:nvPr>
            <p:ph type="ftr" sz="quarter" idx="11"/>
          </p:nvPr>
        </p:nvSpPr>
        <p:spPr>
          <a:xfrm>
            <a:off x="4165600" y="6356351"/>
            <a:ext cx="6705600" cy="365125"/>
          </a:xfrm>
        </p:spPr>
        <p:txBody>
          <a:bodyPr/>
          <a:lstStyle/>
          <a:p>
            <a:endParaRPr lang="en-US" dirty="0"/>
          </a:p>
        </p:txBody>
      </p:sp>
      <p:sp>
        <p:nvSpPr>
          <p:cNvPr id="12" name="Slide Number Placeholder 3">
            <a:extLst>
              <a:ext uri="{FF2B5EF4-FFF2-40B4-BE49-F238E27FC236}">
                <a16:creationId xmlns:a16="http://schemas.microsoft.com/office/drawing/2014/main" id="{6186F4C8-FC28-4029-B45A-18D37279C390}"/>
              </a:ext>
            </a:extLst>
          </p:cNvPr>
          <p:cNvSpPr>
            <a:spLocks noGrp="1"/>
          </p:cNvSpPr>
          <p:nvPr>
            <p:ph type="sldNum" sz="quarter" idx="12"/>
          </p:nvPr>
        </p:nvSpPr>
        <p:spPr>
          <a:xfrm>
            <a:off x="10972800" y="6356351"/>
            <a:ext cx="609600" cy="365125"/>
          </a:xfrm>
        </p:spPr>
        <p:txBody>
          <a:bodyPr/>
          <a:lstStyle/>
          <a:p>
            <a:fld id="{23A446DA-D2FC-491E-A26B-6B2D41D55751}" type="slidenum">
              <a:rPr lang="en-US" smtClean="0"/>
              <a:pPr/>
              <a:t>2</a:t>
            </a:fld>
            <a:endParaRPr lang="en-US" dirty="0"/>
          </a:p>
        </p:txBody>
      </p:sp>
    </p:spTree>
    <p:extLst>
      <p:ext uri="{BB962C8B-B14F-4D97-AF65-F5344CB8AC3E}">
        <p14:creationId xmlns:p14="http://schemas.microsoft.com/office/powerpoint/2010/main" val="2014307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895600" y="2179638"/>
            <a:ext cx="8229600" cy="1249362"/>
          </a:xfrm>
        </p:spPr>
        <p:txBody>
          <a:bodyPr>
            <a:noAutofit/>
          </a:bodyPr>
          <a:lstStyle/>
          <a:p>
            <a:br>
              <a:rPr lang="en-US" sz="8000" dirty="0"/>
            </a:br>
            <a:br>
              <a:rPr lang="en-US" sz="8000" dirty="0"/>
            </a:br>
            <a:r>
              <a:rPr lang="en-US" sz="8000" dirty="0"/>
              <a:t>Q&amp;A Session</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23A446DA-D2FC-491E-A26B-6B2D41D55751}" type="slidenum">
              <a:rPr lang="en-US" smtClean="0"/>
              <a:pPr/>
              <a:t>20</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Committee Members</a:t>
            </a:r>
          </a:p>
        </p:txBody>
      </p:sp>
      <p:sp>
        <p:nvSpPr>
          <p:cNvPr id="3" name="Content Placeholder 2"/>
          <p:cNvSpPr>
            <a:spLocks noGrp="1"/>
          </p:cNvSpPr>
          <p:nvPr>
            <p:ph idx="1"/>
          </p:nvPr>
        </p:nvSpPr>
        <p:spPr/>
        <p:txBody>
          <a:bodyPr/>
          <a:lstStyle/>
          <a:p>
            <a:endParaRPr lang="en-US" dirty="0"/>
          </a:p>
          <a:p>
            <a:pPr lvl="2"/>
            <a:endParaRPr lang="en-US" dirty="0"/>
          </a:p>
          <a:p>
            <a:pPr lvl="1"/>
            <a:endParaRPr lang="en-US" dirty="0"/>
          </a:p>
        </p:txBody>
      </p:sp>
      <p:sp>
        <p:nvSpPr>
          <p:cNvPr id="5" name="Footer Placeholder 4"/>
          <p:cNvSpPr>
            <a:spLocks noGrp="1"/>
          </p:cNvSpPr>
          <p:nvPr>
            <p:ph type="ftr" sz="quarter" idx="11"/>
          </p:nvPr>
        </p:nvSpPr>
        <p:spPr>
          <a:xfrm>
            <a:off x="2667001" y="6080126"/>
            <a:ext cx="8204200" cy="625474"/>
          </a:xfrm>
        </p:spPr>
        <p:txBody>
          <a:bodyPr/>
          <a:lstStyle/>
          <a:p>
            <a:r>
              <a:rPr lang="en-US" sz="1100" dirty="0"/>
              <a:t>Support provided by grants #U10HL069294 and #U24HL138660 to the Blood and Marrow Transplant Clinical Trials Network from the National Heart, Lung, and Blood Institute and the National Cancer Institute. The content is solely the responsibility of the authors and does not necessarily represent the official views of the National Institutes of Health. </a:t>
            </a:r>
          </a:p>
        </p:txBody>
      </p:sp>
      <p:sp>
        <p:nvSpPr>
          <p:cNvPr id="4" name="Slide Number Placeholder 3"/>
          <p:cNvSpPr>
            <a:spLocks noGrp="1"/>
          </p:cNvSpPr>
          <p:nvPr>
            <p:ph type="sldNum" sz="quarter" idx="12"/>
          </p:nvPr>
        </p:nvSpPr>
        <p:spPr/>
        <p:txBody>
          <a:bodyPr/>
          <a:lstStyle/>
          <a:p>
            <a:fld id="{23A446DA-D2FC-491E-A26B-6B2D41D55751}" type="slidenum">
              <a:rPr lang="en-US" smtClean="0"/>
              <a:pPr/>
              <a:t>3</a:t>
            </a:fld>
            <a:endParaRPr lang="en-US" dirty="0"/>
          </a:p>
        </p:txBody>
      </p:sp>
      <p:graphicFrame>
        <p:nvGraphicFramePr>
          <p:cNvPr id="6" name="Table 5">
            <a:extLst>
              <a:ext uri="{FF2B5EF4-FFF2-40B4-BE49-F238E27FC236}">
                <a16:creationId xmlns:a16="http://schemas.microsoft.com/office/drawing/2014/main" id="{E94E35C9-773F-6D46-9D8E-84CE9516C9B2}"/>
              </a:ext>
            </a:extLst>
          </p:cNvPr>
          <p:cNvGraphicFramePr>
            <a:graphicFrameLocks noGrp="1"/>
          </p:cNvGraphicFramePr>
          <p:nvPr>
            <p:extLst>
              <p:ext uri="{D42A27DB-BD31-4B8C-83A1-F6EECF244321}">
                <p14:modId xmlns:p14="http://schemas.microsoft.com/office/powerpoint/2010/main" val="4139339421"/>
              </p:ext>
            </p:extLst>
          </p:nvPr>
        </p:nvGraphicFramePr>
        <p:xfrm>
          <a:off x="1066800" y="1299667"/>
          <a:ext cx="10363200" cy="5405933"/>
        </p:xfrm>
        <a:graphic>
          <a:graphicData uri="http://schemas.openxmlformats.org/drawingml/2006/table">
            <a:tbl>
              <a:tblPr firstRow="1" bandRow="1">
                <a:tableStyleId>{5C22544A-7EE6-4342-B048-85BDC9FD1C3A}</a:tableStyleId>
              </a:tblPr>
              <a:tblGrid>
                <a:gridCol w="5415600">
                  <a:extLst>
                    <a:ext uri="{9D8B030D-6E8A-4147-A177-3AD203B41FA5}">
                      <a16:colId xmlns:a16="http://schemas.microsoft.com/office/drawing/2014/main" val="20000"/>
                    </a:ext>
                  </a:extLst>
                </a:gridCol>
                <a:gridCol w="4947600">
                  <a:extLst>
                    <a:ext uri="{9D8B030D-6E8A-4147-A177-3AD203B41FA5}">
                      <a16:colId xmlns:a16="http://schemas.microsoft.com/office/drawing/2014/main" val="20001"/>
                    </a:ext>
                  </a:extLst>
                </a:gridCol>
              </a:tblGrid>
              <a:tr h="367001">
                <a:tc>
                  <a:txBody>
                    <a:bodyPr/>
                    <a:lstStyle/>
                    <a:p>
                      <a:pPr>
                        <a:spcBef>
                          <a:spcPts val="0"/>
                        </a:spcBef>
                      </a:pPr>
                      <a:r>
                        <a:rPr lang="en-US" sz="1600" dirty="0">
                          <a:latin typeface="Calibri" panose="020F0502020204030204" pitchFamily="34" charset="0"/>
                          <a:cs typeface="Calibri" panose="020F0502020204030204" pitchFamily="34" charset="0"/>
                        </a:rPr>
                        <a:t>Committee Member</a:t>
                      </a:r>
                    </a:p>
                  </a:txBody>
                  <a:tcPr/>
                </a:tc>
                <a:tc>
                  <a:txBody>
                    <a:bodyPr/>
                    <a:lstStyle/>
                    <a:p>
                      <a:pPr defTabSz="914400">
                        <a:spcBef>
                          <a:spcPts val="0"/>
                        </a:spcBef>
                      </a:pPr>
                      <a:r>
                        <a:rPr lang="en-US" sz="1600" dirty="0">
                          <a:latin typeface="Calibri" panose="020F0502020204030204" pitchFamily="34" charset="0"/>
                          <a:cs typeface="Calibri" panose="020F0502020204030204" pitchFamily="34" charset="0"/>
                        </a:rPr>
                        <a:t>Center</a:t>
                      </a:r>
                    </a:p>
                  </a:txBody>
                  <a:tcPr/>
                </a:tc>
                <a:extLst>
                  <a:ext uri="{0D108BD9-81ED-4DB2-BD59-A6C34878D82A}">
                    <a16:rowId xmlns:a16="http://schemas.microsoft.com/office/drawing/2014/main" val="10000"/>
                  </a:ext>
                </a:extLst>
              </a:tr>
              <a:tr h="345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solidFill>
                            <a:schemeClr val="tx1"/>
                          </a:solidFill>
                          <a:latin typeface="Calibri" panose="020F0502020204030204" pitchFamily="34" charset="0"/>
                          <a:cs typeface="Calibri" panose="020F0502020204030204" pitchFamily="34" charset="0"/>
                        </a:rPr>
                        <a:t>Nelli</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Bejanyan</a:t>
                      </a:r>
                      <a:endParaRPr lang="en-US" sz="1600" dirty="0">
                        <a:solidFill>
                          <a:schemeClr val="tx1"/>
                        </a:solidFill>
                        <a:latin typeface="Calibri" panose="020F0502020204030204" pitchFamily="34" charset="0"/>
                        <a:cs typeface="Calibri" panose="020F0502020204030204" pitchFamily="34" charset="0"/>
                      </a:endParaRPr>
                    </a:p>
                  </a:txBody>
                  <a:tcPr/>
                </a:tc>
                <a:tc>
                  <a:txBody>
                    <a:bodyPr/>
                    <a:lstStyle/>
                    <a:p>
                      <a:r>
                        <a:rPr lang="en-US" sz="1600" dirty="0">
                          <a:latin typeface="Calibri" panose="020F0502020204030204" pitchFamily="34" charset="0"/>
                          <a:cs typeface="Calibri" panose="020F0502020204030204" pitchFamily="34" charset="0"/>
                        </a:rPr>
                        <a:t>Moffitt</a:t>
                      </a:r>
                    </a:p>
                  </a:txBody>
                  <a:tcPr/>
                </a:tc>
                <a:extLst>
                  <a:ext uri="{0D108BD9-81ED-4DB2-BD59-A6C34878D82A}">
                    <a16:rowId xmlns:a16="http://schemas.microsoft.com/office/drawing/2014/main" val="10001"/>
                  </a:ext>
                </a:extLst>
              </a:tr>
              <a:tr h="320368">
                <a:tc>
                  <a:txBody>
                    <a:bodyPr/>
                    <a:lstStyle/>
                    <a:p>
                      <a:pPr eaLnBrk="1" hangingPunct="1">
                        <a:spcBef>
                          <a:spcPts val="0"/>
                        </a:spcBef>
                        <a:buClrTx/>
                        <a:buFontTx/>
                        <a:buNone/>
                      </a:pPr>
                      <a:r>
                        <a:rPr lang="en-US" altLang="en-US" sz="1600" b="0" dirty="0">
                          <a:solidFill>
                            <a:schemeClr val="tx1"/>
                          </a:solidFill>
                          <a:latin typeface="Calibri" panose="020F0502020204030204" pitchFamily="34" charset="0"/>
                          <a:cs typeface="Calibri" panose="020F0502020204030204" pitchFamily="34" charset="0"/>
                        </a:rPr>
                        <a:t>Yi-Bin Chen (Chair)</a:t>
                      </a:r>
                    </a:p>
                  </a:txBody>
                  <a:tcPr/>
                </a:tc>
                <a:tc>
                  <a:txBody>
                    <a:bodyPr/>
                    <a:lstStyle/>
                    <a:p>
                      <a:r>
                        <a:rPr lang="en-US" sz="1600" dirty="0">
                          <a:latin typeface="Calibri" panose="020F0502020204030204" pitchFamily="34" charset="0"/>
                          <a:cs typeface="Calibri" panose="020F0502020204030204" pitchFamily="34" charset="0"/>
                        </a:rPr>
                        <a:t>MGH</a:t>
                      </a:r>
                    </a:p>
                  </a:txBody>
                  <a:tcPr/>
                </a:tc>
                <a:extLst>
                  <a:ext uri="{0D108BD9-81ED-4DB2-BD59-A6C34878D82A}">
                    <a16:rowId xmlns:a16="http://schemas.microsoft.com/office/drawing/2014/main" val="10002"/>
                  </a:ext>
                </a:extLst>
              </a:tr>
              <a:tr h="320368">
                <a:tc>
                  <a:txBody>
                    <a:bodyPr/>
                    <a:lstStyle/>
                    <a:p>
                      <a:pPr eaLnBrk="1" hangingPunct="1">
                        <a:spcBef>
                          <a:spcPts val="0"/>
                        </a:spcBef>
                        <a:buClrTx/>
                        <a:buFontTx/>
                        <a:buNone/>
                      </a:pPr>
                      <a:r>
                        <a:rPr lang="en-US" altLang="en-US" sz="1600" b="0" dirty="0">
                          <a:solidFill>
                            <a:schemeClr val="tx1"/>
                          </a:solidFill>
                          <a:latin typeface="Calibri" panose="020F0502020204030204" pitchFamily="34" charset="0"/>
                          <a:cs typeface="Calibri" panose="020F0502020204030204" pitchFamily="34" charset="0"/>
                        </a:rPr>
                        <a:t>Steve Devine</a:t>
                      </a:r>
                    </a:p>
                  </a:txBody>
                  <a:tcPr/>
                </a:tc>
                <a:tc>
                  <a:txBody>
                    <a:bodyPr/>
                    <a:lstStyle/>
                    <a:p>
                      <a:r>
                        <a:rPr lang="en-US" sz="1600" dirty="0">
                          <a:latin typeface="Calibri" panose="020F0502020204030204" pitchFamily="34" charset="0"/>
                          <a:cs typeface="Calibri" panose="020F0502020204030204" pitchFamily="34" charset="0"/>
                        </a:rPr>
                        <a:t>NMDP</a:t>
                      </a:r>
                    </a:p>
                  </a:txBody>
                  <a:tcPr/>
                </a:tc>
                <a:extLst>
                  <a:ext uri="{0D108BD9-81ED-4DB2-BD59-A6C34878D82A}">
                    <a16:rowId xmlns:a16="http://schemas.microsoft.com/office/drawing/2014/main" val="10003"/>
                  </a:ext>
                </a:extLst>
              </a:tr>
              <a:tr h="320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600" b="0" dirty="0">
                          <a:solidFill>
                            <a:schemeClr val="tx1"/>
                          </a:solidFill>
                          <a:latin typeface="Calibri" panose="020F0502020204030204" pitchFamily="34" charset="0"/>
                          <a:cs typeface="Calibri" panose="020F0502020204030204" pitchFamily="34" charset="0"/>
                        </a:rPr>
                        <a:t>Aaron </a:t>
                      </a:r>
                      <a:r>
                        <a:rPr lang="en-US" altLang="en-US" sz="1600" b="0" dirty="0" err="1">
                          <a:solidFill>
                            <a:schemeClr val="tx1"/>
                          </a:solidFill>
                          <a:latin typeface="Calibri" panose="020F0502020204030204" pitchFamily="34" charset="0"/>
                          <a:cs typeface="Calibri" panose="020F0502020204030204" pitchFamily="34" charset="0"/>
                        </a:rPr>
                        <a:t>Gerds</a:t>
                      </a:r>
                      <a:endParaRPr lang="en-US" altLang="en-US" sz="1600" b="0" dirty="0">
                        <a:solidFill>
                          <a:schemeClr val="tx1"/>
                        </a:solidFill>
                        <a:latin typeface="Calibri" panose="020F0502020204030204" pitchFamily="34" charset="0"/>
                        <a:cs typeface="Calibri" panose="020F0502020204030204" pitchFamily="34" charset="0"/>
                      </a:endParaRPr>
                    </a:p>
                  </a:txBody>
                  <a:tcPr/>
                </a:tc>
                <a:tc>
                  <a:txBody>
                    <a:bodyPr/>
                    <a:lstStyle/>
                    <a:p>
                      <a:r>
                        <a:rPr lang="en-US" sz="1600" dirty="0">
                          <a:latin typeface="Calibri" panose="020F0502020204030204" pitchFamily="34" charset="0"/>
                          <a:cs typeface="Calibri" panose="020F0502020204030204" pitchFamily="34" charset="0"/>
                        </a:rPr>
                        <a:t>Cleveland Clinic</a:t>
                      </a:r>
                    </a:p>
                  </a:txBody>
                  <a:tcPr/>
                </a:tc>
                <a:extLst>
                  <a:ext uri="{0D108BD9-81ED-4DB2-BD59-A6C34878D82A}">
                    <a16:rowId xmlns:a16="http://schemas.microsoft.com/office/drawing/2014/main" val="2031999416"/>
                  </a:ext>
                </a:extLst>
              </a:tr>
              <a:tr h="320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600" b="0" dirty="0">
                          <a:solidFill>
                            <a:schemeClr val="tx1"/>
                          </a:solidFill>
                          <a:latin typeface="Calibri" panose="020F0502020204030204" pitchFamily="34" charset="0"/>
                          <a:cs typeface="Calibri" panose="020F0502020204030204" pitchFamily="34" charset="0"/>
                        </a:rPr>
                        <a:t>Saar Gill</a:t>
                      </a:r>
                    </a:p>
                  </a:txBody>
                  <a:tcPr/>
                </a:tc>
                <a:tc>
                  <a:txBody>
                    <a:bodyPr/>
                    <a:lstStyle/>
                    <a:p>
                      <a:r>
                        <a:rPr lang="en-US" sz="1600" dirty="0">
                          <a:latin typeface="Calibri" panose="020F0502020204030204" pitchFamily="34" charset="0"/>
                          <a:cs typeface="Calibri" panose="020F0502020204030204" pitchFamily="34" charset="0"/>
                        </a:rPr>
                        <a:t>UPenn</a:t>
                      </a:r>
                    </a:p>
                  </a:txBody>
                  <a:tcPr/>
                </a:tc>
                <a:extLst>
                  <a:ext uri="{0D108BD9-81ED-4DB2-BD59-A6C34878D82A}">
                    <a16:rowId xmlns:a16="http://schemas.microsoft.com/office/drawing/2014/main" val="2181327332"/>
                  </a:ext>
                </a:extLst>
              </a:tr>
              <a:tr h="320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600" b="0" dirty="0">
                          <a:solidFill>
                            <a:schemeClr val="tx1"/>
                          </a:solidFill>
                          <a:latin typeface="Calibri" panose="020F0502020204030204" pitchFamily="34" charset="0"/>
                          <a:cs typeface="Calibri" panose="020F0502020204030204" pitchFamily="34" charset="0"/>
                        </a:rPr>
                        <a:t>Mike Grunwald</a:t>
                      </a:r>
                    </a:p>
                  </a:txBody>
                  <a:tcPr/>
                </a:tc>
                <a:tc>
                  <a:txBody>
                    <a:bodyPr/>
                    <a:lstStyle/>
                    <a:p>
                      <a:r>
                        <a:rPr lang="en-US" sz="1600" dirty="0">
                          <a:latin typeface="Calibri" panose="020F0502020204030204" pitchFamily="34" charset="0"/>
                          <a:cs typeface="Calibri" panose="020F0502020204030204" pitchFamily="34" charset="0"/>
                        </a:rPr>
                        <a:t>Levine</a:t>
                      </a:r>
                    </a:p>
                  </a:txBody>
                  <a:tcPr/>
                </a:tc>
                <a:extLst>
                  <a:ext uri="{0D108BD9-81ED-4DB2-BD59-A6C34878D82A}">
                    <a16:rowId xmlns:a16="http://schemas.microsoft.com/office/drawing/2014/main" val="1252499529"/>
                  </a:ext>
                </a:extLst>
              </a:tr>
              <a:tr h="320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600" b="0" dirty="0">
                          <a:solidFill>
                            <a:schemeClr val="tx1"/>
                          </a:solidFill>
                          <a:latin typeface="Calibri" panose="020F0502020204030204" pitchFamily="34" charset="0"/>
                          <a:cs typeface="Calibri" panose="020F0502020204030204" pitchFamily="34" charset="0"/>
                        </a:rPr>
                        <a:t>Chris Hourigan</a:t>
                      </a:r>
                    </a:p>
                  </a:txBody>
                  <a:tcPr/>
                </a:tc>
                <a:tc>
                  <a:txBody>
                    <a:bodyPr/>
                    <a:lstStyle/>
                    <a:p>
                      <a:r>
                        <a:rPr lang="en-US" sz="1600" dirty="0">
                          <a:latin typeface="Calibri" panose="020F0502020204030204" pitchFamily="34" charset="0"/>
                          <a:cs typeface="Calibri" panose="020F0502020204030204" pitchFamily="34" charset="0"/>
                        </a:rPr>
                        <a:t>NHLBI</a:t>
                      </a:r>
                    </a:p>
                  </a:txBody>
                  <a:tcPr/>
                </a:tc>
                <a:extLst>
                  <a:ext uri="{0D108BD9-81ED-4DB2-BD59-A6C34878D82A}">
                    <a16:rowId xmlns:a16="http://schemas.microsoft.com/office/drawing/2014/main" val="10007"/>
                  </a:ext>
                </a:extLst>
              </a:tr>
              <a:tr h="320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600" b="0" dirty="0">
                          <a:solidFill>
                            <a:schemeClr val="tx1"/>
                          </a:solidFill>
                          <a:latin typeface="Calibri" panose="020F0502020204030204" pitchFamily="34" charset="0"/>
                          <a:cs typeface="Calibri" panose="020F0502020204030204" pitchFamily="34" charset="0"/>
                        </a:rPr>
                        <a:t>Rich Little</a:t>
                      </a:r>
                    </a:p>
                  </a:txBody>
                  <a:tcPr/>
                </a:tc>
                <a:tc>
                  <a:txBody>
                    <a:bodyPr/>
                    <a:lstStyle/>
                    <a:p>
                      <a:r>
                        <a:rPr lang="en-US" sz="1600" dirty="0">
                          <a:latin typeface="Calibri" panose="020F0502020204030204" pitchFamily="34" charset="0"/>
                          <a:cs typeface="Calibri" panose="020F0502020204030204" pitchFamily="34" charset="0"/>
                        </a:rPr>
                        <a:t>NCI</a:t>
                      </a:r>
                    </a:p>
                  </a:txBody>
                  <a:tcPr/>
                </a:tc>
                <a:extLst>
                  <a:ext uri="{0D108BD9-81ED-4DB2-BD59-A6C34878D82A}">
                    <a16:rowId xmlns:a16="http://schemas.microsoft.com/office/drawing/2014/main" val="10008"/>
                  </a:ext>
                </a:extLst>
              </a:tr>
              <a:tr h="320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600" b="0" dirty="0">
                          <a:solidFill>
                            <a:schemeClr val="tx1"/>
                          </a:solidFill>
                          <a:latin typeface="Calibri" panose="020F0502020204030204" pitchFamily="34" charset="0"/>
                          <a:cs typeface="Calibri" panose="020F0502020204030204" pitchFamily="34" charset="0"/>
                        </a:rPr>
                        <a:t>Coleman Lindsley</a:t>
                      </a:r>
                    </a:p>
                  </a:txBody>
                  <a:tcPr/>
                </a:tc>
                <a:tc>
                  <a:txBody>
                    <a:bodyPr/>
                    <a:lstStyle/>
                    <a:p>
                      <a:r>
                        <a:rPr lang="en-US" sz="1600" dirty="0">
                          <a:latin typeface="Calibri" panose="020F0502020204030204" pitchFamily="34" charset="0"/>
                          <a:cs typeface="Calibri" panose="020F0502020204030204" pitchFamily="34" charset="0"/>
                        </a:rPr>
                        <a:t>DFCI</a:t>
                      </a:r>
                    </a:p>
                  </a:txBody>
                  <a:tcPr/>
                </a:tc>
                <a:extLst>
                  <a:ext uri="{0D108BD9-81ED-4DB2-BD59-A6C34878D82A}">
                    <a16:rowId xmlns:a16="http://schemas.microsoft.com/office/drawing/2014/main" val="10009"/>
                  </a:ext>
                </a:extLst>
              </a:tr>
              <a:tr h="320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600" b="0" dirty="0">
                          <a:solidFill>
                            <a:schemeClr val="tx1"/>
                          </a:solidFill>
                          <a:latin typeface="Calibri" panose="020F0502020204030204" pitchFamily="34" charset="0"/>
                          <a:cs typeface="Calibri" panose="020F0502020204030204" pitchFamily="34" charset="0"/>
                        </a:rPr>
                        <a:t>Mark Litzow</a:t>
                      </a:r>
                    </a:p>
                  </a:txBody>
                  <a:tcPr/>
                </a:tc>
                <a:tc>
                  <a:txBody>
                    <a:bodyPr/>
                    <a:lstStyle/>
                    <a:p>
                      <a:r>
                        <a:rPr lang="en-US" sz="1600" dirty="0">
                          <a:latin typeface="Calibri" panose="020F0502020204030204" pitchFamily="34" charset="0"/>
                          <a:cs typeface="Calibri" panose="020F0502020204030204" pitchFamily="34" charset="0"/>
                        </a:rPr>
                        <a:t>Mayo</a:t>
                      </a:r>
                    </a:p>
                  </a:txBody>
                  <a:tcPr/>
                </a:tc>
                <a:extLst>
                  <a:ext uri="{0D108BD9-81ED-4DB2-BD59-A6C34878D82A}">
                    <a16:rowId xmlns:a16="http://schemas.microsoft.com/office/drawing/2014/main" val="10010"/>
                  </a:ext>
                </a:extLst>
              </a:tr>
              <a:tr h="320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600" b="0" dirty="0">
                          <a:solidFill>
                            <a:schemeClr val="tx1"/>
                          </a:solidFill>
                          <a:latin typeface="Calibri" panose="020F0502020204030204" pitchFamily="34" charset="0"/>
                          <a:cs typeface="Calibri" panose="020F0502020204030204" pitchFamily="34" charset="0"/>
                        </a:rPr>
                        <a:t>Lori </a:t>
                      </a:r>
                      <a:r>
                        <a:rPr lang="en-US" altLang="en-US" sz="1600" b="0" dirty="0" err="1">
                          <a:solidFill>
                            <a:schemeClr val="tx1"/>
                          </a:solidFill>
                          <a:latin typeface="Calibri" panose="020F0502020204030204" pitchFamily="34" charset="0"/>
                          <a:cs typeface="Calibri" panose="020F0502020204030204" pitchFamily="34" charset="0"/>
                        </a:rPr>
                        <a:t>Muffly</a:t>
                      </a:r>
                      <a:endParaRPr lang="en-US" altLang="en-US" sz="1600" b="0" dirty="0">
                        <a:solidFill>
                          <a:schemeClr val="tx1"/>
                        </a:solidFill>
                        <a:latin typeface="Calibri" panose="020F0502020204030204" pitchFamily="34" charset="0"/>
                        <a:cs typeface="Calibri" panose="020F0502020204030204" pitchFamily="34" charset="0"/>
                      </a:endParaRPr>
                    </a:p>
                  </a:txBody>
                  <a:tcPr/>
                </a:tc>
                <a:tc>
                  <a:txBody>
                    <a:bodyPr/>
                    <a:lstStyle/>
                    <a:p>
                      <a:r>
                        <a:rPr lang="en-US" sz="1600" dirty="0">
                          <a:latin typeface="Calibri" panose="020F0502020204030204" pitchFamily="34" charset="0"/>
                          <a:cs typeface="Calibri" panose="020F0502020204030204" pitchFamily="34" charset="0"/>
                        </a:rPr>
                        <a:t>Stanford</a:t>
                      </a:r>
                    </a:p>
                  </a:txBody>
                  <a:tcPr/>
                </a:tc>
                <a:extLst>
                  <a:ext uri="{0D108BD9-81ED-4DB2-BD59-A6C34878D82A}">
                    <a16:rowId xmlns:a16="http://schemas.microsoft.com/office/drawing/2014/main" val="10011"/>
                  </a:ext>
                </a:extLst>
              </a:tr>
              <a:tr h="320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600" b="0" dirty="0">
                          <a:solidFill>
                            <a:schemeClr val="tx1"/>
                          </a:solidFill>
                          <a:latin typeface="Calibri" panose="020F0502020204030204" pitchFamily="34" charset="0"/>
                          <a:cs typeface="Calibri" panose="020F0502020204030204" pitchFamily="34" charset="0"/>
                        </a:rPr>
                        <a:t>Wael Saber</a:t>
                      </a:r>
                    </a:p>
                  </a:txBody>
                  <a:tcPr/>
                </a:tc>
                <a:tc>
                  <a:txBody>
                    <a:bodyPr/>
                    <a:lstStyle/>
                    <a:p>
                      <a:r>
                        <a:rPr lang="en-US" sz="1600" dirty="0">
                          <a:latin typeface="Calibri" panose="020F0502020204030204" pitchFamily="34" charset="0"/>
                          <a:cs typeface="Calibri" panose="020F0502020204030204" pitchFamily="34" charset="0"/>
                        </a:rPr>
                        <a:t>MCW</a:t>
                      </a:r>
                    </a:p>
                  </a:txBody>
                  <a:tcPr/>
                </a:tc>
                <a:extLst>
                  <a:ext uri="{0D108BD9-81ED-4DB2-BD59-A6C34878D82A}">
                    <a16:rowId xmlns:a16="http://schemas.microsoft.com/office/drawing/2014/main" val="10012"/>
                  </a:ext>
                </a:extLst>
              </a:tr>
              <a:tr h="320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600" b="0">
                          <a:solidFill>
                            <a:schemeClr val="tx1"/>
                          </a:solidFill>
                          <a:latin typeface="Calibri" panose="020F0502020204030204" pitchFamily="34" charset="0"/>
                          <a:cs typeface="Calibri" panose="020F0502020204030204" pitchFamily="34" charset="0"/>
                        </a:rPr>
                        <a:t>Brian Shaffer </a:t>
                      </a:r>
                      <a:r>
                        <a:rPr lang="en-US" altLang="en-US" sz="1600" b="0" dirty="0">
                          <a:solidFill>
                            <a:schemeClr val="tx1"/>
                          </a:solidFill>
                          <a:latin typeface="Calibri" panose="020F0502020204030204" pitchFamily="34" charset="0"/>
                          <a:cs typeface="Calibri" panose="020F0502020204030204" pitchFamily="34" charset="0"/>
                        </a:rPr>
                        <a:t>(Clinical Trials Committee)</a:t>
                      </a:r>
                    </a:p>
                  </a:txBody>
                  <a:tcPr/>
                </a:tc>
                <a:tc>
                  <a:txBody>
                    <a:bodyPr/>
                    <a:lstStyle/>
                    <a:p>
                      <a:r>
                        <a:rPr lang="en-US" sz="1600" dirty="0">
                          <a:latin typeface="Calibri" panose="020F0502020204030204" pitchFamily="34" charset="0"/>
                          <a:cs typeface="Calibri" panose="020F0502020204030204" pitchFamily="34" charset="0"/>
                        </a:rPr>
                        <a:t>MSKCC</a:t>
                      </a:r>
                    </a:p>
                  </a:txBody>
                  <a:tcPr/>
                </a:tc>
                <a:extLst>
                  <a:ext uri="{0D108BD9-81ED-4DB2-BD59-A6C34878D82A}">
                    <a16:rowId xmlns:a16="http://schemas.microsoft.com/office/drawing/2014/main" val="3376688881"/>
                  </a:ext>
                </a:extLst>
              </a:tr>
              <a:tr h="320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600" b="0" dirty="0">
                          <a:solidFill>
                            <a:schemeClr val="tx1"/>
                          </a:solidFill>
                          <a:latin typeface="Calibri" panose="020F0502020204030204" pitchFamily="34" charset="0"/>
                          <a:cs typeface="Calibri" panose="020F0502020204030204" pitchFamily="34" charset="0"/>
                        </a:rPr>
                        <a:t>Bart Scott</a:t>
                      </a:r>
                    </a:p>
                  </a:txBody>
                  <a:tcPr/>
                </a:tc>
                <a:tc>
                  <a:txBody>
                    <a:bodyPr/>
                    <a:lstStyle/>
                    <a:p>
                      <a:r>
                        <a:rPr lang="en-US" sz="1600" dirty="0">
                          <a:latin typeface="Calibri" panose="020F0502020204030204" pitchFamily="34" charset="0"/>
                          <a:cs typeface="Calibri" panose="020F0502020204030204" pitchFamily="34" charset="0"/>
                        </a:rPr>
                        <a:t>Fred Hutch</a:t>
                      </a:r>
                    </a:p>
                  </a:txBody>
                  <a:tcPr/>
                </a:tc>
                <a:extLst>
                  <a:ext uri="{0D108BD9-81ED-4DB2-BD59-A6C34878D82A}">
                    <a16:rowId xmlns:a16="http://schemas.microsoft.com/office/drawing/2014/main" val="3947573799"/>
                  </a:ext>
                </a:extLst>
              </a:tr>
              <a:tr h="320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600" b="0" dirty="0">
                          <a:solidFill>
                            <a:schemeClr val="tx1"/>
                          </a:solidFill>
                          <a:latin typeface="Calibri" panose="020F0502020204030204" pitchFamily="34" charset="0"/>
                          <a:cs typeface="Calibri" panose="020F0502020204030204" pitchFamily="34" charset="0"/>
                        </a:rPr>
                        <a:t>Sumi Vasu</a:t>
                      </a:r>
                    </a:p>
                  </a:txBody>
                  <a:tcPr/>
                </a:tc>
                <a:tc>
                  <a:txBody>
                    <a:bodyPr/>
                    <a:lstStyle/>
                    <a:p>
                      <a:r>
                        <a:rPr lang="en-US" sz="1600" dirty="0">
                          <a:latin typeface="Calibri" panose="020F0502020204030204" pitchFamily="34" charset="0"/>
                          <a:cs typeface="Calibri" panose="020F0502020204030204" pitchFamily="34" charset="0"/>
                        </a:rPr>
                        <a:t>OSU</a:t>
                      </a:r>
                    </a:p>
                  </a:txBody>
                  <a:tcPr/>
                </a:tc>
                <a:extLst>
                  <a:ext uri="{0D108BD9-81ED-4DB2-BD59-A6C34878D82A}">
                    <a16:rowId xmlns:a16="http://schemas.microsoft.com/office/drawing/2014/main" val="140784173"/>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Proposed Study Concepts</a:t>
            </a:r>
          </a:p>
        </p:txBody>
      </p:sp>
      <p:sp>
        <p:nvSpPr>
          <p:cNvPr id="3" name="Content Placeholder 2"/>
          <p:cNvSpPr>
            <a:spLocks noGrp="1"/>
          </p:cNvSpPr>
          <p:nvPr>
            <p:ph idx="1"/>
          </p:nvPr>
        </p:nvSpPr>
        <p:spPr/>
        <p:txBody>
          <a:bodyPr>
            <a:normAutofit lnSpcReduction="10000"/>
          </a:bodyPr>
          <a:lstStyle/>
          <a:p>
            <a:r>
              <a:rPr lang="en-US" sz="2600" b="1" dirty="0"/>
              <a:t>Prediction and Biology of AML Relapse after HCT </a:t>
            </a:r>
          </a:p>
          <a:p>
            <a:r>
              <a:rPr lang="en-US" sz="2600" b="1" dirty="0"/>
              <a:t>Phase II Platform Trial of Maintenance Therapy for High-Risk AML</a:t>
            </a:r>
          </a:p>
          <a:p>
            <a:r>
              <a:rPr lang="en-US" sz="2600" b="1" dirty="0"/>
              <a:t>Phase II Platform Trial of Maintenance Therapy for p53 Mutated Myeloid Malignancies</a:t>
            </a:r>
          </a:p>
          <a:p>
            <a:r>
              <a:rPr lang="en-US" sz="2600" b="1" dirty="0"/>
              <a:t>CIML-NK Cells to Treat Post-HCT Myeloid Relapse*</a:t>
            </a:r>
          </a:p>
          <a:p>
            <a:endParaRPr lang="en-US" dirty="0"/>
          </a:p>
          <a:p>
            <a:r>
              <a:rPr lang="en-US" sz="2200" dirty="0"/>
              <a:t>Phase III RIC vs MAC for MRD negative AML in CR1</a:t>
            </a:r>
          </a:p>
          <a:p>
            <a:r>
              <a:rPr lang="en-US" sz="2200" dirty="0"/>
              <a:t>Maintenance Therapy with IDH Inhibitors / other Targeted Rx</a:t>
            </a:r>
          </a:p>
          <a:p>
            <a:r>
              <a:rPr lang="en-US" sz="2200" dirty="0"/>
              <a:t>Addition of Antibody-based Conjugates to Conditioning</a:t>
            </a:r>
          </a:p>
          <a:p>
            <a:r>
              <a:rPr lang="en-US" sz="2200" dirty="0"/>
              <a:t>Refinement of MDS Therapy Prior to HCT</a:t>
            </a:r>
          </a:p>
          <a:p>
            <a:r>
              <a:rPr lang="en-US" sz="2200" dirty="0"/>
              <a:t>HCT Approaches for Primary Refractory AML</a:t>
            </a:r>
          </a:p>
        </p:txBody>
      </p:sp>
      <p:sp>
        <p:nvSpPr>
          <p:cNvPr id="4" name="Slide Number Placeholder 3"/>
          <p:cNvSpPr>
            <a:spLocks noGrp="1"/>
          </p:cNvSpPr>
          <p:nvPr>
            <p:ph type="sldNum" sz="quarter" idx="12"/>
          </p:nvPr>
        </p:nvSpPr>
        <p:spPr/>
        <p:txBody>
          <a:bodyPr/>
          <a:lstStyle/>
          <a:p>
            <a:fld id="{23A446DA-D2FC-491E-A26B-6B2D41D55751}" type="slidenum">
              <a:rPr lang="en-US" smtClean="0"/>
              <a:pPr/>
              <a:t>4</a:t>
            </a:fld>
            <a:endParaRPr lang="en-US" dirty="0"/>
          </a:p>
        </p:txBody>
      </p:sp>
      <p:sp>
        <p:nvSpPr>
          <p:cNvPr id="5" name="TextBox 4">
            <a:extLst>
              <a:ext uri="{FF2B5EF4-FFF2-40B4-BE49-F238E27FC236}">
                <a16:creationId xmlns:a16="http://schemas.microsoft.com/office/drawing/2014/main" id="{7466BBD9-229B-124A-A5DF-6FEB7624432F}"/>
              </a:ext>
            </a:extLst>
          </p:cNvPr>
          <p:cNvSpPr txBox="1"/>
          <p:nvPr/>
        </p:nvSpPr>
        <p:spPr>
          <a:xfrm>
            <a:off x="3810000" y="6172200"/>
            <a:ext cx="5596404" cy="369332"/>
          </a:xfrm>
          <a:prstGeom prst="rect">
            <a:avLst/>
          </a:prstGeom>
          <a:noFill/>
        </p:spPr>
        <p:txBody>
          <a:bodyPr wrap="none" rtlCol="0">
            <a:spAutoFit/>
          </a:bodyPr>
          <a:lstStyle/>
          <a:p>
            <a:r>
              <a:rPr lang="en-US" dirty="0"/>
              <a:t>* Denotes concept developed by Pediatric committee</a:t>
            </a:r>
          </a:p>
        </p:txBody>
      </p:sp>
    </p:spTree>
    <p:extLst>
      <p:ext uri="{BB962C8B-B14F-4D97-AF65-F5344CB8AC3E}">
        <p14:creationId xmlns:p14="http://schemas.microsoft.com/office/powerpoint/2010/main" val="2256899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a:t>
            </a:r>
            <a:r>
              <a:rPr lang="en-US" dirty="0"/>
              <a:t>olecular </a:t>
            </a:r>
            <a:r>
              <a:rPr lang="en-US" b="1" dirty="0"/>
              <a:t>E</a:t>
            </a:r>
            <a:r>
              <a:rPr lang="en-US" dirty="0"/>
              <a:t>valuation of </a:t>
            </a:r>
            <a:r>
              <a:rPr lang="en-US" b="1" dirty="0"/>
              <a:t>A</a:t>
            </a:r>
            <a:r>
              <a:rPr lang="en-US" dirty="0"/>
              <a:t>ML patients after </a:t>
            </a:r>
            <a:r>
              <a:rPr lang="en-US" b="1" dirty="0"/>
              <a:t>S</a:t>
            </a:r>
            <a:r>
              <a:rPr lang="en-US" dirty="0"/>
              <a:t>tem cell transplant to </a:t>
            </a:r>
            <a:r>
              <a:rPr lang="en-US" b="1" dirty="0"/>
              <a:t>U</a:t>
            </a:r>
            <a:r>
              <a:rPr lang="en-US" dirty="0"/>
              <a:t>nderstand </a:t>
            </a:r>
            <a:r>
              <a:rPr lang="en-US" b="1" dirty="0"/>
              <a:t>R</a:t>
            </a:r>
            <a:r>
              <a:rPr lang="en-US" dirty="0"/>
              <a:t>elapse </a:t>
            </a:r>
            <a:r>
              <a:rPr lang="en-US" b="1" dirty="0"/>
              <a:t>E</a:t>
            </a:r>
            <a:r>
              <a:rPr lang="en-US" dirty="0"/>
              <a:t>vents: Hypothesis</a:t>
            </a:r>
          </a:p>
        </p:txBody>
      </p:sp>
      <p:sp>
        <p:nvSpPr>
          <p:cNvPr id="3" name="Content Placeholder 2"/>
          <p:cNvSpPr>
            <a:spLocks noGrp="1"/>
          </p:cNvSpPr>
          <p:nvPr>
            <p:ph idx="1"/>
          </p:nvPr>
        </p:nvSpPr>
        <p:spPr>
          <a:xfrm>
            <a:off x="576943" y="1458232"/>
            <a:ext cx="10972800" cy="4648200"/>
          </a:xfrm>
        </p:spPr>
        <p:txBody>
          <a:bodyPr>
            <a:normAutofit lnSpcReduction="10000"/>
          </a:bodyPr>
          <a:lstStyle/>
          <a:p>
            <a:pPr marL="0" indent="0">
              <a:buNone/>
            </a:pPr>
            <a:r>
              <a:rPr lang="en-US" sz="2600" b="1" u="sng" dirty="0"/>
              <a:t>Hypothesis:</a:t>
            </a:r>
            <a:endParaRPr lang="en-US" sz="2600" dirty="0"/>
          </a:p>
          <a:p>
            <a:pPr marL="0" indent="0">
              <a:buNone/>
            </a:pPr>
            <a:r>
              <a:rPr lang="en-US" sz="1200" b="1" dirty="0"/>
              <a:t> </a:t>
            </a:r>
            <a:endParaRPr lang="en-US" sz="1200" dirty="0"/>
          </a:p>
          <a:p>
            <a:pPr marL="0" indent="0">
              <a:buNone/>
            </a:pPr>
            <a:r>
              <a:rPr lang="en-US" sz="2600" dirty="0"/>
              <a:t>1.   Serial blood AML MRD monitoring by DNA-sequencing post-HCT will have superior ability to predict relapse than pre-HCT assessment.</a:t>
            </a:r>
          </a:p>
          <a:p>
            <a:pPr marL="0" indent="0">
              <a:buNone/>
            </a:pPr>
            <a:r>
              <a:rPr lang="en-US" sz="2600" dirty="0"/>
              <a:t> </a:t>
            </a:r>
          </a:p>
          <a:p>
            <a:pPr marL="0" indent="0">
              <a:buNone/>
            </a:pPr>
            <a:r>
              <a:rPr lang="en-US" sz="2600" dirty="0"/>
              <a:t>2.   Collection of post-HCT relapse samples will allow quantification of leukemic clonal selection versus immunological escape as mechanisms of HCT failure.</a:t>
            </a:r>
          </a:p>
          <a:p>
            <a:pPr marL="0" indent="0">
              <a:buNone/>
            </a:pPr>
            <a:r>
              <a:rPr lang="en-US" sz="2600" b="1" dirty="0"/>
              <a:t> </a:t>
            </a:r>
            <a:endParaRPr lang="en-US" sz="2600" dirty="0"/>
          </a:p>
          <a:p>
            <a:pPr marL="0" indent="0">
              <a:buNone/>
            </a:pPr>
            <a:r>
              <a:rPr lang="en-US" sz="2600" b="1" u="sng" dirty="0"/>
              <a:t>Objective:</a:t>
            </a:r>
            <a:r>
              <a:rPr lang="en-US" sz="2600" b="1" dirty="0"/>
              <a:t>  </a:t>
            </a:r>
            <a:r>
              <a:rPr lang="en-US" sz="2600" dirty="0"/>
              <a:t>To optimize methods, optimal timepoints and technical workflow for MRD testing in a prospective cohort.</a:t>
            </a:r>
          </a:p>
          <a:p>
            <a:pPr marL="0" indent="0">
              <a:buNone/>
            </a:pPr>
            <a:endParaRPr lang="en-US" dirty="0"/>
          </a:p>
        </p:txBody>
      </p:sp>
      <p:sp>
        <p:nvSpPr>
          <p:cNvPr id="4" name="Slide Number Placeholder 3"/>
          <p:cNvSpPr>
            <a:spLocks noGrp="1"/>
          </p:cNvSpPr>
          <p:nvPr>
            <p:ph type="sldNum" sz="quarter" idx="12"/>
          </p:nvPr>
        </p:nvSpPr>
        <p:spPr/>
        <p:txBody>
          <a:bodyPr/>
          <a:lstStyle/>
          <a:p>
            <a:fld id="{23A446DA-D2FC-491E-A26B-6B2D41D55751}" type="slidenum">
              <a:rPr lang="en-US" smtClean="0"/>
              <a:pPr/>
              <a:t>5</a:t>
            </a:fld>
            <a:endParaRPr lang="en-US" dirty="0"/>
          </a:p>
        </p:txBody>
      </p:sp>
    </p:spTree>
    <p:extLst>
      <p:ext uri="{BB962C8B-B14F-4D97-AF65-F5344CB8AC3E}">
        <p14:creationId xmlns:p14="http://schemas.microsoft.com/office/powerpoint/2010/main" val="3864260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&amp; Significance</a:t>
            </a:r>
          </a:p>
        </p:txBody>
      </p:sp>
      <p:sp>
        <p:nvSpPr>
          <p:cNvPr id="3" name="Content Placeholder 2"/>
          <p:cNvSpPr>
            <a:spLocks noGrp="1"/>
          </p:cNvSpPr>
          <p:nvPr>
            <p:ph idx="1"/>
          </p:nvPr>
        </p:nvSpPr>
        <p:spPr/>
        <p:txBody>
          <a:bodyPr/>
          <a:lstStyle/>
          <a:p>
            <a:pPr marL="0" indent="0">
              <a:buNone/>
            </a:pPr>
            <a:endParaRPr lang="en-US" dirty="0"/>
          </a:p>
          <a:p>
            <a:pPr lvl="2"/>
            <a:endParaRPr lang="en-US" dirty="0"/>
          </a:p>
          <a:p>
            <a:pPr lvl="1"/>
            <a:endParaRPr lang="en-US" dirty="0"/>
          </a:p>
        </p:txBody>
      </p:sp>
      <p:sp>
        <p:nvSpPr>
          <p:cNvPr id="4" name="Slide Number Placeholder 3"/>
          <p:cNvSpPr>
            <a:spLocks noGrp="1"/>
          </p:cNvSpPr>
          <p:nvPr>
            <p:ph type="sldNum" sz="quarter" idx="12"/>
          </p:nvPr>
        </p:nvSpPr>
        <p:spPr/>
        <p:txBody>
          <a:bodyPr/>
          <a:lstStyle/>
          <a:p>
            <a:fld id="{23A446DA-D2FC-491E-A26B-6B2D41D55751}" type="slidenum">
              <a:rPr lang="en-US" smtClean="0"/>
              <a:pPr/>
              <a:t>6</a:t>
            </a:fld>
            <a:endParaRPr lang="en-US" dirty="0"/>
          </a:p>
        </p:txBody>
      </p:sp>
      <p:pic>
        <p:nvPicPr>
          <p:cNvPr id="6" name="Picture 5">
            <a:extLst>
              <a:ext uri="{FF2B5EF4-FFF2-40B4-BE49-F238E27FC236}">
                <a16:creationId xmlns:a16="http://schemas.microsoft.com/office/drawing/2014/main" id="{17CAB898-467B-0E42-A394-C91F802529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1781726"/>
            <a:ext cx="4378122" cy="3254285"/>
          </a:xfrm>
          <a:prstGeom prst="rect">
            <a:avLst/>
          </a:prstGeom>
        </p:spPr>
      </p:pic>
      <p:sp>
        <p:nvSpPr>
          <p:cNvPr id="7" name="TextBox 6">
            <a:extLst>
              <a:ext uri="{FF2B5EF4-FFF2-40B4-BE49-F238E27FC236}">
                <a16:creationId xmlns:a16="http://schemas.microsoft.com/office/drawing/2014/main" id="{BD8F4F18-DA33-5C42-87B9-BFA6EE8C2864}"/>
              </a:ext>
            </a:extLst>
          </p:cNvPr>
          <p:cNvSpPr txBox="1"/>
          <p:nvPr/>
        </p:nvSpPr>
        <p:spPr>
          <a:xfrm>
            <a:off x="7766958" y="5036011"/>
            <a:ext cx="4378122" cy="646331"/>
          </a:xfrm>
          <a:prstGeom prst="rect">
            <a:avLst/>
          </a:prstGeom>
          <a:noFill/>
        </p:spPr>
        <p:txBody>
          <a:bodyPr wrap="none" rtlCol="0">
            <a:spAutoFit/>
          </a:bodyPr>
          <a:lstStyle/>
          <a:p>
            <a:r>
              <a:rPr lang="en-US" dirty="0"/>
              <a:t>Overall Survival, stratified by MRD status</a:t>
            </a:r>
          </a:p>
          <a:p>
            <a:r>
              <a:rPr lang="en-US" dirty="0"/>
              <a:t>Short </a:t>
            </a:r>
            <a:r>
              <a:rPr lang="en-US" i="1" dirty="0"/>
              <a:t>et al.</a:t>
            </a:r>
            <a:r>
              <a:rPr lang="en-US" dirty="0"/>
              <a:t>, </a:t>
            </a:r>
            <a:r>
              <a:rPr lang="en-US" u="sng" dirty="0"/>
              <a:t>JAMA Oncology</a:t>
            </a:r>
            <a:r>
              <a:rPr lang="en-US" dirty="0"/>
              <a:t> 2020</a:t>
            </a:r>
          </a:p>
        </p:txBody>
      </p:sp>
      <p:sp>
        <p:nvSpPr>
          <p:cNvPr id="8" name="Rectangle 7">
            <a:extLst>
              <a:ext uri="{FF2B5EF4-FFF2-40B4-BE49-F238E27FC236}">
                <a16:creationId xmlns:a16="http://schemas.microsoft.com/office/drawing/2014/main" id="{586047CD-F8E0-B849-AEA4-83C3E386A2ED}"/>
              </a:ext>
            </a:extLst>
          </p:cNvPr>
          <p:cNvSpPr/>
          <p:nvPr/>
        </p:nvSpPr>
        <p:spPr>
          <a:xfrm>
            <a:off x="310242" y="1343085"/>
            <a:ext cx="7157358" cy="4524315"/>
          </a:xfrm>
          <a:prstGeom prst="rect">
            <a:avLst/>
          </a:prstGeom>
        </p:spPr>
        <p:txBody>
          <a:bodyPr wrap="square">
            <a:spAutoFit/>
          </a:bodyPr>
          <a:lstStyle/>
          <a:p>
            <a:pPr algn="just"/>
            <a:r>
              <a:rPr lang="en-US" sz="2400" dirty="0">
                <a:cs typeface="Calibri" panose="020F0502020204030204" pitchFamily="34" charset="0"/>
              </a:rPr>
              <a:t>Relapse of AML, even for those entering alloHCT in cytomorphological CR, is the most common form of post-AlloHCT treatment failure and death.</a:t>
            </a:r>
          </a:p>
          <a:p>
            <a:pPr algn="just"/>
            <a:endParaRPr lang="en-US" sz="2400" dirty="0">
              <a:cs typeface="Calibri" panose="020F0502020204030204" pitchFamily="34" charset="0"/>
            </a:endParaRPr>
          </a:p>
          <a:p>
            <a:pPr algn="just"/>
            <a:r>
              <a:rPr lang="en-US" sz="2400" dirty="0">
                <a:cs typeface="Calibri" panose="020F0502020204030204" pitchFamily="34" charset="0"/>
              </a:rPr>
              <a:t>Detectable measurable residual disease (MRD) has been shown in AML patients in CR to be associated with higher relapse and lower survival. </a:t>
            </a:r>
          </a:p>
          <a:p>
            <a:pPr algn="just"/>
            <a:endParaRPr lang="en-US" sz="2400" b="1" dirty="0">
              <a:ea typeface="Calibri" panose="020F0502020204030204" pitchFamily="34" charset="0"/>
              <a:cs typeface="Calibri" panose="020F0502020204030204" pitchFamily="34" charset="0"/>
            </a:endParaRPr>
          </a:p>
          <a:p>
            <a:pPr algn="just"/>
            <a:r>
              <a:rPr lang="en-US" sz="2400" b="1" dirty="0">
                <a:ea typeface="Calibri" panose="020F0502020204030204" pitchFamily="34" charset="0"/>
                <a:cs typeface="Calibri" panose="020F0502020204030204" pitchFamily="34" charset="0"/>
              </a:rPr>
              <a:t>Problem: </a:t>
            </a:r>
            <a:r>
              <a:rPr lang="en-US" sz="2400" dirty="0">
                <a:ea typeface="Calibri" panose="020F0502020204030204" pitchFamily="34" charset="0"/>
                <a:cs typeface="Calibri" panose="020F0502020204030204" pitchFamily="34" charset="0"/>
              </a:rPr>
              <a:t>AML MRD testing is not standardized, and no clear path to translate findings from research laboratories to clinical transplant settings currently exists.</a:t>
            </a:r>
          </a:p>
        </p:txBody>
      </p:sp>
    </p:spTree>
    <p:extLst>
      <p:ext uri="{BB962C8B-B14F-4D97-AF65-F5344CB8AC3E}">
        <p14:creationId xmlns:p14="http://schemas.microsoft.com/office/powerpoint/2010/main" val="1758733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Protocol Design</a:t>
            </a:r>
          </a:p>
        </p:txBody>
      </p:sp>
      <p:sp>
        <p:nvSpPr>
          <p:cNvPr id="3" name="Content Placeholder 2"/>
          <p:cNvSpPr>
            <a:spLocks noGrp="1"/>
          </p:cNvSpPr>
          <p:nvPr>
            <p:ph idx="1"/>
          </p:nvPr>
        </p:nvSpPr>
        <p:spPr>
          <a:xfrm>
            <a:off x="609600" y="1654175"/>
            <a:ext cx="10972800" cy="4343401"/>
          </a:xfrm>
        </p:spPr>
        <p:txBody>
          <a:bodyPr>
            <a:normAutofit/>
          </a:bodyPr>
          <a:lstStyle/>
          <a:p>
            <a:pPr lvl="0"/>
            <a:r>
              <a:rPr lang="en-US" sz="2800" dirty="0"/>
              <a:t>1000 adult AML patients undergoing AlloHCT in CR</a:t>
            </a:r>
          </a:p>
          <a:p>
            <a:pPr lvl="0"/>
            <a:endParaRPr lang="en-US" sz="2800" dirty="0"/>
          </a:p>
          <a:p>
            <a:pPr lvl="0"/>
            <a:r>
              <a:rPr lang="en-US" sz="2800" u="sng" dirty="0"/>
              <a:t>Sample collection timepoints:</a:t>
            </a:r>
          </a:p>
          <a:p>
            <a:pPr marL="0" lvl="0" indent="0">
              <a:buNone/>
            </a:pPr>
            <a:r>
              <a:rPr lang="en-US" sz="1200" dirty="0"/>
              <a:t> </a:t>
            </a:r>
          </a:p>
          <a:p>
            <a:pPr marL="0" lvl="0" indent="0">
              <a:buNone/>
            </a:pPr>
            <a:r>
              <a:rPr lang="en-US" sz="2600" dirty="0"/>
              <a:t>DNA: Diagnosis, Pre-HCT, donor, Post-HCT: </a:t>
            </a:r>
            <a:r>
              <a:rPr lang="en-US" sz="2600" dirty="0" err="1"/>
              <a:t>qMo</a:t>
            </a:r>
            <a:r>
              <a:rPr lang="en-US" sz="2600" dirty="0"/>
              <a:t> x6 then 9,12,15,18 </a:t>
            </a:r>
            <a:r>
              <a:rPr lang="en-US" sz="2600" dirty="0" err="1"/>
              <a:t>mo</a:t>
            </a:r>
            <a:endParaRPr lang="en-US" sz="2600" dirty="0"/>
          </a:p>
          <a:p>
            <a:pPr marL="0" lvl="0" indent="0">
              <a:buNone/>
            </a:pPr>
            <a:endParaRPr lang="en-US" sz="2000" dirty="0"/>
          </a:p>
          <a:p>
            <a:pPr marL="0" lvl="0" indent="0">
              <a:buNone/>
            </a:pPr>
            <a:r>
              <a:rPr lang="en-US" sz="2600" dirty="0"/>
              <a:t>Cells: Pre-HCT, 3mo, relapse</a:t>
            </a:r>
          </a:p>
          <a:p>
            <a:pPr marL="0" lvl="0" indent="0">
              <a:buNone/>
            </a:pPr>
            <a:endParaRPr lang="en-US" sz="2000" dirty="0"/>
          </a:p>
          <a:p>
            <a:r>
              <a:rPr lang="en-US" sz="2800" u="sng" dirty="0"/>
              <a:t>Data:</a:t>
            </a:r>
            <a:r>
              <a:rPr lang="en-US" sz="2800" dirty="0"/>
              <a:t> CIBMTR CRF Track</a:t>
            </a:r>
          </a:p>
          <a:p>
            <a:pPr lvl="0"/>
            <a:endParaRPr lang="en-US" sz="3200" dirty="0"/>
          </a:p>
        </p:txBody>
      </p:sp>
      <p:sp>
        <p:nvSpPr>
          <p:cNvPr id="4" name="Slide Number Placeholder 3"/>
          <p:cNvSpPr>
            <a:spLocks noGrp="1"/>
          </p:cNvSpPr>
          <p:nvPr>
            <p:ph type="sldNum" sz="quarter" idx="12"/>
          </p:nvPr>
        </p:nvSpPr>
        <p:spPr/>
        <p:txBody>
          <a:bodyPr/>
          <a:lstStyle/>
          <a:p>
            <a:fld id="{23A446DA-D2FC-491E-A26B-6B2D41D55751}" type="slidenum">
              <a:rPr lang="en-US" smtClean="0"/>
              <a:pPr/>
              <a:t>7</a:t>
            </a:fld>
            <a:endParaRPr lang="en-US" dirty="0"/>
          </a:p>
        </p:txBody>
      </p:sp>
    </p:spTree>
    <p:extLst>
      <p:ext uri="{BB962C8B-B14F-4D97-AF65-F5344CB8AC3E}">
        <p14:creationId xmlns:p14="http://schemas.microsoft.com/office/powerpoint/2010/main" val="2170515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Feasibility &amp; Logistics</a:t>
            </a:r>
          </a:p>
        </p:txBody>
      </p:sp>
      <p:sp>
        <p:nvSpPr>
          <p:cNvPr id="3" name="Content Placeholder 2"/>
          <p:cNvSpPr>
            <a:spLocks noGrp="1"/>
          </p:cNvSpPr>
          <p:nvPr>
            <p:ph idx="1"/>
          </p:nvPr>
        </p:nvSpPr>
        <p:spPr>
          <a:xfrm>
            <a:off x="609600" y="1512661"/>
            <a:ext cx="10972800" cy="4648200"/>
          </a:xfrm>
        </p:spPr>
        <p:txBody>
          <a:bodyPr>
            <a:normAutofit/>
          </a:bodyPr>
          <a:lstStyle/>
          <a:p>
            <a:pPr marL="0" indent="0">
              <a:buNone/>
            </a:pPr>
            <a:r>
              <a:rPr lang="en-US" sz="2800" dirty="0"/>
              <a:t>An analogous prospective multi-center protocol, BMT-CTN 1202, for evaluation of biomarkers predictive of complications and mortality following alloHCT recently successfully enrolled 1860 participants with 8 biospecimen timepoints in the first 90 days after transplant.  </a:t>
            </a:r>
          </a:p>
          <a:p>
            <a:pPr marL="0" indent="0">
              <a:buNone/>
            </a:pPr>
            <a:endParaRPr lang="en-US" sz="1300" dirty="0"/>
          </a:p>
          <a:p>
            <a:pPr>
              <a:lnSpc>
                <a:spcPct val="150000"/>
              </a:lnSpc>
            </a:pPr>
            <a:r>
              <a:rPr lang="en-US" sz="2600" dirty="0"/>
              <a:t>Estimated accrual 2022 – 2025 </a:t>
            </a:r>
          </a:p>
          <a:p>
            <a:pPr>
              <a:lnSpc>
                <a:spcPct val="150000"/>
              </a:lnSpc>
            </a:pPr>
            <a:r>
              <a:rPr lang="en-US" sz="2600" dirty="0"/>
              <a:t>Co-enrollment on other protocols allowed / encouraged</a:t>
            </a:r>
          </a:p>
          <a:p>
            <a:r>
              <a:rPr lang="en-US" sz="2600" dirty="0"/>
              <a:t>NMDP will be using funds from Office of Naval Research grant to support this in part</a:t>
            </a:r>
          </a:p>
        </p:txBody>
      </p:sp>
      <p:sp>
        <p:nvSpPr>
          <p:cNvPr id="4" name="Slide Number Placeholder 3"/>
          <p:cNvSpPr>
            <a:spLocks noGrp="1"/>
          </p:cNvSpPr>
          <p:nvPr>
            <p:ph type="sldNum" sz="quarter" idx="12"/>
          </p:nvPr>
        </p:nvSpPr>
        <p:spPr/>
        <p:txBody>
          <a:bodyPr/>
          <a:lstStyle/>
          <a:p>
            <a:fld id="{23A446DA-D2FC-491E-A26B-6B2D41D55751}" type="slidenum">
              <a:rPr lang="en-US" smtClean="0"/>
              <a:pPr/>
              <a:t>8</a:t>
            </a:fld>
            <a:endParaRPr lang="en-US" dirty="0"/>
          </a:p>
        </p:txBody>
      </p:sp>
    </p:spTree>
    <p:extLst>
      <p:ext uri="{BB962C8B-B14F-4D97-AF65-F5344CB8AC3E}">
        <p14:creationId xmlns:p14="http://schemas.microsoft.com/office/powerpoint/2010/main" val="1614269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External Review &amp; Online Feedback</a:t>
            </a:r>
          </a:p>
        </p:txBody>
      </p:sp>
      <p:sp>
        <p:nvSpPr>
          <p:cNvPr id="3" name="Content Placeholder 2"/>
          <p:cNvSpPr>
            <a:spLocks noGrp="1"/>
          </p:cNvSpPr>
          <p:nvPr>
            <p:ph idx="1"/>
          </p:nvPr>
        </p:nvSpPr>
        <p:spPr/>
        <p:txBody>
          <a:bodyPr/>
          <a:lstStyle/>
          <a:p>
            <a:r>
              <a:rPr lang="en-US" dirty="0"/>
              <a:t>Peripheral blood vs bone marrow sampling effecting feasibility</a:t>
            </a:r>
          </a:p>
          <a:p>
            <a:pPr lvl="1"/>
            <a:r>
              <a:rPr lang="en-US" dirty="0"/>
              <a:t>Serial bone marrow sampling may yield more information on both MRD and relapse biology, but obviously more difficult to obtain</a:t>
            </a:r>
          </a:p>
          <a:p>
            <a:r>
              <a:rPr lang="en-US" dirty="0"/>
              <a:t>Method of MRD analysis: MFC vs NGS</a:t>
            </a:r>
          </a:p>
          <a:p>
            <a:r>
              <a:rPr lang="en-US" dirty="0"/>
              <a:t>Uncertainty of accessing diagnostic bone marrow</a:t>
            </a:r>
          </a:p>
          <a:p>
            <a:r>
              <a:rPr lang="en-US" dirty="0"/>
              <a:t>Real-time result availability</a:t>
            </a:r>
          </a:p>
          <a:p>
            <a:r>
              <a:rPr lang="en-US" dirty="0"/>
              <a:t>Limited resources / appetite for another biospecimen collection study</a:t>
            </a:r>
          </a:p>
          <a:p>
            <a:endParaRPr lang="en-US" dirty="0"/>
          </a:p>
          <a:p>
            <a:pPr lvl="2"/>
            <a:endParaRPr lang="en-US" dirty="0"/>
          </a:p>
          <a:p>
            <a:pPr lvl="1"/>
            <a:endParaRPr lang="en-US" dirty="0"/>
          </a:p>
        </p:txBody>
      </p:sp>
      <p:sp>
        <p:nvSpPr>
          <p:cNvPr id="4" name="Slide Number Placeholder 3"/>
          <p:cNvSpPr>
            <a:spLocks noGrp="1"/>
          </p:cNvSpPr>
          <p:nvPr>
            <p:ph type="sldNum" sz="quarter" idx="12"/>
          </p:nvPr>
        </p:nvSpPr>
        <p:spPr/>
        <p:txBody>
          <a:bodyPr/>
          <a:lstStyle/>
          <a:p>
            <a:fld id="{23A446DA-D2FC-491E-A26B-6B2D41D55751}" type="slidenum">
              <a:rPr lang="en-US" smtClean="0"/>
              <a:pPr/>
              <a:t>9</a:t>
            </a:fld>
            <a:endParaRPr lang="en-US" dirty="0"/>
          </a:p>
        </p:txBody>
      </p:sp>
    </p:spTree>
    <p:extLst>
      <p:ext uri="{BB962C8B-B14F-4D97-AF65-F5344CB8AC3E}">
        <p14:creationId xmlns:p14="http://schemas.microsoft.com/office/powerpoint/2010/main" val="4271205598"/>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DFDFD"/>
      </a:lt1>
      <a:dk2>
        <a:srgbClr val="000000"/>
      </a:dk2>
      <a:lt2>
        <a:srgbClr val="000000"/>
      </a:lt2>
      <a:accent1>
        <a:srgbClr val="693C74"/>
      </a:accent1>
      <a:accent2>
        <a:srgbClr val="63A70A"/>
      </a:accent2>
      <a:accent3>
        <a:srgbClr val="00A0DD"/>
      </a:accent3>
      <a:accent4>
        <a:srgbClr val="EA7200"/>
      </a:accent4>
      <a:accent5>
        <a:srgbClr val="0079C1"/>
      </a:accent5>
      <a:accent6>
        <a:srgbClr val="F6B331"/>
      </a:accent6>
      <a:hlink>
        <a:srgbClr val="0079C1"/>
      </a:hlink>
      <a:folHlink>
        <a:srgbClr val="00A1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8242</TotalTime>
  <Words>1269</Words>
  <Application>Microsoft Office PowerPoint</Application>
  <PresentationFormat>Widescreen</PresentationFormat>
  <Paragraphs>212</Paragraphs>
  <Slides>20</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PowerPoint Presentation</vt:lpstr>
      <vt:lpstr>Conflict of Interest Disclosure</vt:lpstr>
      <vt:lpstr>Committee Members</vt:lpstr>
      <vt:lpstr>Proposed Study Concepts</vt:lpstr>
      <vt:lpstr>Molecular Evaluation of AML patients after Stem cell transplant to Understand Relapse Events: Hypothesis</vt:lpstr>
      <vt:lpstr>Background &amp; Significance</vt:lpstr>
      <vt:lpstr>Protocol Design</vt:lpstr>
      <vt:lpstr>Feasibility &amp; Logistics</vt:lpstr>
      <vt:lpstr>External Review &amp; Online Feedback</vt:lpstr>
      <vt:lpstr>Platform AML Maintenance Trial: Hypothesis</vt:lpstr>
      <vt:lpstr>Background &amp; Significance</vt:lpstr>
      <vt:lpstr>Trial Design</vt:lpstr>
      <vt:lpstr>Feasibility &amp; Logistics</vt:lpstr>
      <vt:lpstr>External Review &amp; Online Feedback</vt:lpstr>
      <vt:lpstr>CIML-NK Cells to Treat Post-HCT Relapse: Hypothesis</vt:lpstr>
      <vt:lpstr>Background &amp; Significance</vt:lpstr>
      <vt:lpstr>Trial Design</vt:lpstr>
      <vt:lpstr>Feasibility &amp; Logistics</vt:lpstr>
      <vt:lpstr>External Review &amp; Online Feedback</vt:lpstr>
      <vt:lpstr>  Q&amp;A Session</vt:lpstr>
    </vt:vector>
  </TitlesOfParts>
  <Company>NMDP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mkolb</dc:creator>
  <cp:lastModifiedBy>Amy Foley</cp:lastModifiedBy>
  <cp:revision>484</cp:revision>
  <dcterms:created xsi:type="dcterms:W3CDTF">2013-11-19T17:32:59Z</dcterms:created>
  <dcterms:modified xsi:type="dcterms:W3CDTF">2021-03-08T18:23:29Z</dcterms:modified>
</cp:coreProperties>
</file>