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31"/>
  </p:notesMasterIdLst>
  <p:handoutMasterIdLst>
    <p:handoutMasterId r:id="rId32"/>
  </p:handoutMasterIdLst>
  <p:sldIdLst>
    <p:sldId id="281" r:id="rId6"/>
    <p:sldId id="297" r:id="rId7"/>
    <p:sldId id="257" r:id="rId8"/>
    <p:sldId id="298" r:id="rId9"/>
    <p:sldId id="287" r:id="rId10"/>
    <p:sldId id="288" r:id="rId11"/>
    <p:sldId id="407" r:id="rId12"/>
    <p:sldId id="400" r:id="rId13"/>
    <p:sldId id="401" r:id="rId14"/>
    <p:sldId id="377" r:id="rId15"/>
    <p:sldId id="376" r:id="rId16"/>
    <p:sldId id="378" r:id="rId17"/>
    <p:sldId id="380" r:id="rId18"/>
    <p:sldId id="403" r:id="rId19"/>
    <p:sldId id="382" r:id="rId20"/>
    <p:sldId id="263" r:id="rId21"/>
    <p:sldId id="408" r:id="rId22"/>
    <p:sldId id="397" r:id="rId23"/>
    <p:sldId id="371" r:id="rId24"/>
    <p:sldId id="301" r:id="rId25"/>
    <p:sldId id="300" r:id="rId26"/>
    <p:sldId id="406" r:id="rId27"/>
    <p:sldId id="291" r:id="rId28"/>
    <p:sldId id="306" r:id="rId29"/>
    <p:sldId id="270"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88C2"/>
    <a:srgbClr val="000000"/>
    <a:srgbClr val="7C4789"/>
    <a:srgbClr val="693C74"/>
    <a:srgbClr val="FDFDFD"/>
    <a:srgbClr val="6D6C6E"/>
    <a:srgbClr val="757478"/>
    <a:srgbClr val="5E346A"/>
    <a:srgbClr val="412648"/>
    <a:srgbClr val="4527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2230" autoAdjust="0"/>
  </p:normalViewPr>
  <p:slideViewPr>
    <p:cSldViewPr>
      <p:cViewPr varScale="1">
        <p:scale>
          <a:sx n="106" d="100"/>
          <a:sy n="106" d="100"/>
        </p:scale>
        <p:origin x="798" y="96"/>
      </p:cViewPr>
      <p:guideLst>
        <p:guide orient="horz" pos="2160"/>
        <p:guide pos="3840"/>
      </p:guideLst>
    </p:cSldViewPr>
  </p:slideViewPr>
  <p:notesTextViewPr>
    <p:cViewPr>
      <p:scale>
        <a:sx n="100" d="100"/>
        <a:sy n="100" d="100"/>
      </p:scale>
      <p:origin x="0" y="0"/>
    </p:cViewPr>
  </p:notesTextViewPr>
  <p:notesViewPr>
    <p:cSldViewPr>
      <p:cViewPr varScale="1">
        <p:scale>
          <a:sx n="79" d="100"/>
          <a:sy n="79" d="100"/>
        </p:scale>
        <p:origin x="20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Dezern" userId="8b39419b-0e76-48bf-9005-6174f2cfd47f" providerId="ADAL" clId="{C34F48AC-BB55-4438-9416-57F4EC9407C2}"/>
    <pc:docChg chg="undo custSel delSld modSld">
      <pc:chgData name="Amy Dezern" userId="8b39419b-0e76-48bf-9005-6174f2cfd47f" providerId="ADAL" clId="{C34F48AC-BB55-4438-9416-57F4EC9407C2}" dt="2021-02-28T15:05:13.527" v="48" actId="20577"/>
      <pc:docMkLst>
        <pc:docMk/>
      </pc:docMkLst>
      <pc:sldChg chg="modSp">
        <pc:chgData name="Amy Dezern" userId="8b39419b-0e76-48bf-9005-6174f2cfd47f" providerId="ADAL" clId="{C34F48AC-BB55-4438-9416-57F4EC9407C2}" dt="2021-02-28T15:05:13.527" v="48" actId="20577"/>
        <pc:sldMkLst>
          <pc:docMk/>
          <pc:sldMk cId="0" sldId="263"/>
        </pc:sldMkLst>
        <pc:spChg chg="mod">
          <ac:chgData name="Amy Dezern" userId="8b39419b-0e76-48bf-9005-6174f2cfd47f" providerId="ADAL" clId="{C34F48AC-BB55-4438-9416-57F4EC9407C2}" dt="2021-02-28T15:05:13.527" v="48" actId="20577"/>
          <ac:spMkLst>
            <pc:docMk/>
            <pc:sldMk cId="0" sldId="263"/>
            <ac:spMk id="7" creationId="{00000000-0000-0000-0000-000000000000}"/>
          </ac:spMkLst>
        </pc:spChg>
      </pc:sldChg>
      <pc:sldChg chg="modSp">
        <pc:chgData name="Amy Dezern" userId="8b39419b-0e76-48bf-9005-6174f2cfd47f" providerId="ADAL" clId="{C34F48AC-BB55-4438-9416-57F4EC9407C2}" dt="2021-02-28T15:02:25.636" v="7" actId="113"/>
        <pc:sldMkLst>
          <pc:docMk/>
          <pc:sldMk cId="1826628192" sldId="298"/>
        </pc:sldMkLst>
        <pc:spChg chg="mod">
          <ac:chgData name="Amy Dezern" userId="8b39419b-0e76-48bf-9005-6174f2cfd47f" providerId="ADAL" clId="{C34F48AC-BB55-4438-9416-57F4EC9407C2}" dt="2021-02-28T15:02:25.636" v="7" actId="113"/>
          <ac:spMkLst>
            <pc:docMk/>
            <pc:sldMk cId="1826628192" sldId="298"/>
            <ac:spMk id="2" creationId="{00000000-0000-0000-0000-000000000000}"/>
          </ac:spMkLst>
        </pc:spChg>
      </pc:sldChg>
      <pc:sldChg chg="delSp modSp">
        <pc:chgData name="Amy Dezern" userId="8b39419b-0e76-48bf-9005-6174f2cfd47f" providerId="ADAL" clId="{C34F48AC-BB55-4438-9416-57F4EC9407C2}" dt="2021-02-28T15:03:16.843" v="29" actId="1076"/>
        <pc:sldMkLst>
          <pc:docMk/>
          <pc:sldMk cId="3191576842" sldId="377"/>
        </pc:sldMkLst>
        <pc:spChg chg="mod">
          <ac:chgData name="Amy Dezern" userId="8b39419b-0e76-48bf-9005-6174f2cfd47f" providerId="ADAL" clId="{C34F48AC-BB55-4438-9416-57F4EC9407C2}" dt="2021-02-28T15:02:42.991" v="11" actId="113"/>
          <ac:spMkLst>
            <pc:docMk/>
            <pc:sldMk cId="3191576842" sldId="377"/>
            <ac:spMk id="2" creationId="{00000000-0000-0000-0000-000000000000}"/>
          </ac:spMkLst>
        </pc:spChg>
        <pc:spChg chg="del">
          <ac:chgData name="Amy Dezern" userId="8b39419b-0e76-48bf-9005-6174f2cfd47f" providerId="ADAL" clId="{C34F48AC-BB55-4438-9416-57F4EC9407C2}" dt="2021-02-28T15:03:11.352" v="28" actId="478"/>
          <ac:spMkLst>
            <pc:docMk/>
            <pc:sldMk cId="3191576842" sldId="377"/>
            <ac:spMk id="5" creationId="{00000000-0000-0000-0000-000000000000}"/>
          </ac:spMkLst>
        </pc:spChg>
        <pc:spChg chg="mod">
          <ac:chgData name="Amy Dezern" userId="8b39419b-0e76-48bf-9005-6174f2cfd47f" providerId="ADAL" clId="{C34F48AC-BB55-4438-9416-57F4EC9407C2}" dt="2021-02-28T15:02:52.758" v="26" actId="1035"/>
          <ac:spMkLst>
            <pc:docMk/>
            <pc:sldMk cId="3191576842" sldId="377"/>
            <ac:spMk id="9" creationId="{00000000-0000-0000-0000-000000000000}"/>
          </ac:spMkLst>
        </pc:spChg>
        <pc:graphicFrameChg chg="mod">
          <ac:chgData name="Amy Dezern" userId="8b39419b-0e76-48bf-9005-6174f2cfd47f" providerId="ADAL" clId="{C34F48AC-BB55-4438-9416-57F4EC9407C2}" dt="2021-02-28T15:03:16.843" v="29" actId="1076"/>
          <ac:graphicFrameMkLst>
            <pc:docMk/>
            <pc:sldMk cId="3191576842" sldId="377"/>
            <ac:graphicFrameMk id="7" creationId="{00000000-0000-0000-0000-000000000000}"/>
          </ac:graphicFrameMkLst>
        </pc:graphicFrameChg>
        <pc:picChg chg="mod">
          <ac:chgData name="Amy Dezern" userId="8b39419b-0e76-48bf-9005-6174f2cfd47f" providerId="ADAL" clId="{C34F48AC-BB55-4438-9416-57F4EC9407C2}" dt="2021-02-28T15:02:45.294" v="12" actId="1076"/>
          <ac:picMkLst>
            <pc:docMk/>
            <pc:sldMk cId="3191576842" sldId="377"/>
            <ac:picMk id="13" creationId="{00000000-0000-0000-0000-000000000000}"/>
          </ac:picMkLst>
        </pc:picChg>
      </pc:sldChg>
      <pc:sldChg chg="modSp del">
        <pc:chgData name="Amy Dezern" userId="8b39419b-0e76-48bf-9005-6174f2cfd47f" providerId="ADAL" clId="{C34F48AC-BB55-4438-9416-57F4EC9407C2}" dt="2021-02-28T15:03:28.879" v="31" actId="2696"/>
        <pc:sldMkLst>
          <pc:docMk/>
          <pc:sldMk cId="913400532" sldId="379"/>
        </pc:sldMkLst>
        <pc:spChg chg="mod">
          <ac:chgData name="Amy Dezern" userId="8b39419b-0e76-48bf-9005-6174f2cfd47f" providerId="ADAL" clId="{C34F48AC-BB55-4438-9416-57F4EC9407C2}" dt="2021-02-28T15:03:25.503" v="30" actId="113"/>
          <ac:spMkLst>
            <pc:docMk/>
            <pc:sldMk cId="913400532" sldId="379"/>
            <ac:spMk id="2" creationId="{00000000-0000-0000-0000-000000000000}"/>
          </ac:spMkLst>
        </pc:spChg>
      </pc:sldChg>
      <pc:sldChg chg="modSp">
        <pc:chgData name="Amy Dezern" userId="8b39419b-0e76-48bf-9005-6174f2cfd47f" providerId="ADAL" clId="{C34F48AC-BB55-4438-9416-57F4EC9407C2}" dt="2021-02-28T15:03:40.998" v="33" actId="113"/>
        <pc:sldMkLst>
          <pc:docMk/>
          <pc:sldMk cId="1137833099" sldId="380"/>
        </pc:sldMkLst>
        <pc:spChg chg="mod">
          <ac:chgData name="Amy Dezern" userId="8b39419b-0e76-48bf-9005-6174f2cfd47f" providerId="ADAL" clId="{C34F48AC-BB55-4438-9416-57F4EC9407C2}" dt="2021-02-28T15:03:40.998" v="33" actId="113"/>
          <ac:spMkLst>
            <pc:docMk/>
            <pc:sldMk cId="1137833099" sldId="380"/>
            <ac:spMk id="2" creationId="{00000000-0000-0000-0000-000000000000}"/>
          </ac:spMkLst>
        </pc:spChg>
      </pc:sldChg>
      <pc:sldChg chg="modSp">
        <pc:chgData name="Amy Dezern" userId="8b39419b-0e76-48bf-9005-6174f2cfd47f" providerId="ADAL" clId="{C34F48AC-BB55-4438-9416-57F4EC9407C2}" dt="2021-02-28T15:02:14.254" v="4" actId="113"/>
        <pc:sldMkLst>
          <pc:docMk/>
          <pc:sldMk cId="2874597792" sldId="400"/>
        </pc:sldMkLst>
        <pc:spChg chg="mod">
          <ac:chgData name="Amy Dezern" userId="8b39419b-0e76-48bf-9005-6174f2cfd47f" providerId="ADAL" clId="{C34F48AC-BB55-4438-9416-57F4EC9407C2}" dt="2021-02-28T15:02:14.254" v="4" actId="113"/>
          <ac:spMkLst>
            <pc:docMk/>
            <pc:sldMk cId="2874597792" sldId="400"/>
            <ac:spMk id="2" creationId="{00000000-0000-0000-0000-000000000000}"/>
          </ac:spMkLst>
        </pc:spChg>
      </pc:sldChg>
      <pc:sldChg chg="modSp">
        <pc:chgData name="Amy Dezern" userId="8b39419b-0e76-48bf-9005-6174f2cfd47f" providerId="ADAL" clId="{C34F48AC-BB55-4438-9416-57F4EC9407C2}" dt="2021-02-28T15:02:38.117" v="10" actId="1076"/>
        <pc:sldMkLst>
          <pc:docMk/>
          <pc:sldMk cId="638984204" sldId="401"/>
        </pc:sldMkLst>
        <pc:spChg chg="mod">
          <ac:chgData name="Amy Dezern" userId="8b39419b-0e76-48bf-9005-6174f2cfd47f" providerId="ADAL" clId="{C34F48AC-BB55-4438-9416-57F4EC9407C2}" dt="2021-02-28T15:02:38.117" v="10" actId="1076"/>
          <ac:spMkLst>
            <pc:docMk/>
            <pc:sldMk cId="638984204" sldId="401"/>
            <ac:spMk id="7" creationId="{6C4603AB-44D9-4797-9923-172CFEB6DC0F}"/>
          </ac:spMkLst>
        </pc:spChg>
      </pc:sldChg>
      <pc:sldChg chg="modSp">
        <pc:chgData name="Amy Dezern" userId="8b39419b-0e76-48bf-9005-6174f2cfd47f" providerId="ADAL" clId="{C34F48AC-BB55-4438-9416-57F4EC9407C2}" dt="2021-02-28T15:03:56.609" v="35" actId="1076"/>
        <pc:sldMkLst>
          <pc:docMk/>
          <pc:sldMk cId="2349911081" sldId="403"/>
        </pc:sldMkLst>
        <pc:spChg chg="mod">
          <ac:chgData name="Amy Dezern" userId="8b39419b-0e76-48bf-9005-6174f2cfd47f" providerId="ADAL" clId="{C34F48AC-BB55-4438-9416-57F4EC9407C2}" dt="2021-02-28T15:03:56.609" v="35" actId="1076"/>
          <ac:spMkLst>
            <pc:docMk/>
            <pc:sldMk cId="2349911081" sldId="403"/>
            <ac:spMk id="3" creationId="{00000000-0000-0000-0000-000000000000}"/>
          </ac:spMkLst>
        </pc:spChg>
      </pc:sldChg>
      <pc:sldChg chg="modSp">
        <pc:chgData name="Amy Dezern" userId="8b39419b-0e76-48bf-9005-6174f2cfd47f" providerId="ADAL" clId="{C34F48AC-BB55-4438-9416-57F4EC9407C2}" dt="2021-02-28T15:01:55.743" v="2" actId="1036"/>
        <pc:sldMkLst>
          <pc:docMk/>
          <pc:sldMk cId="2134793702" sldId="407"/>
        </pc:sldMkLst>
        <pc:spChg chg="mod">
          <ac:chgData name="Amy Dezern" userId="8b39419b-0e76-48bf-9005-6174f2cfd47f" providerId="ADAL" clId="{C34F48AC-BB55-4438-9416-57F4EC9407C2}" dt="2021-02-28T15:01:55.743" v="2" actId="1036"/>
          <ac:spMkLst>
            <pc:docMk/>
            <pc:sldMk cId="2134793702" sldId="407"/>
            <ac:spMk id="2" creationId="{32EBE82E-D80A-4007-8E65-260C1DF4E844}"/>
          </ac:spMkLst>
        </pc:spChg>
      </pc:sldChg>
      <pc:sldChg chg="modSp">
        <pc:chgData name="Amy Dezern" userId="8b39419b-0e76-48bf-9005-6174f2cfd47f" providerId="ADAL" clId="{C34F48AC-BB55-4438-9416-57F4EC9407C2}" dt="2021-02-28T15:05:01.959" v="44" actId="14100"/>
        <pc:sldMkLst>
          <pc:docMk/>
          <pc:sldMk cId="1243003254" sldId="408"/>
        </pc:sldMkLst>
        <pc:spChg chg="mod">
          <ac:chgData name="Amy Dezern" userId="8b39419b-0e76-48bf-9005-6174f2cfd47f" providerId="ADAL" clId="{C34F48AC-BB55-4438-9416-57F4EC9407C2}" dt="2021-02-28T15:05:01.959" v="44" actId="14100"/>
          <ac:spMkLst>
            <pc:docMk/>
            <pc:sldMk cId="1243003254" sldId="408"/>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A49EE12-014D-4C5E-922A-65C59716680B}" type="datetimeFigureOut">
              <a:rPr lang="en-US" smtClean="0"/>
              <a:t>2/28/2021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20EC5EB-3478-4A3B-80D9-1C6C4DFF8069}" type="slidenum">
              <a:rPr lang="en-US" smtClean="0"/>
              <a:t>‹#›</a:t>
            </a:fld>
            <a:endParaRPr lang="en-US"/>
          </a:p>
        </p:txBody>
      </p:sp>
    </p:spTree>
    <p:extLst>
      <p:ext uri="{BB962C8B-B14F-4D97-AF65-F5344CB8AC3E}">
        <p14:creationId xmlns:p14="http://schemas.microsoft.com/office/powerpoint/2010/main" val="189377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A638929-D2C5-460C-8FB7-3821CBAD192F}" type="datetimeFigureOut">
              <a:rPr lang="en-US" smtClean="0"/>
              <a:pPr/>
              <a:t>2/28/2021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2811B2F-B7A4-4416-8D41-02EBE22E8F09}" type="slidenum">
              <a:rPr lang="en-US" smtClean="0"/>
              <a:pPr/>
              <a:t>‹#›</a:t>
            </a:fld>
            <a:endParaRPr lang="en-US"/>
          </a:p>
        </p:txBody>
      </p:sp>
    </p:spTree>
    <p:extLst>
      <p:ext uri="{BB962C8B-B14F-4D97-AF65-F5344CB8AC3E}">
        <p14:creationId xmlns:p14="http://schemas.microsoft.com/office/powerpoint/2010/main" val="27426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11B2F-B7A4-4416-8D41-02EBE22E8F09}" type="slidenum">
              <a:rPr lang="en-US" smtClean="0"/>
              <a:pPr/>
              <a:t>7</a:t>
            </a:fld>
            <a:endParaRPr lang="en-US"/>
          </a:p>
        </p:txBody>
      </p:sp>
    </p:spTree>
    <p:extLst>
      <p:ext uri="{BB962C8B-B14F-4D97-AF65-F5344CB8AC3E}">
        <p14:creationId xmlns:p14="http://schemas.microsoft.com/office/powerpoint/2010/main" val="171791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811B2F-B7A4-4416-8D41-02EBE22E8F09}" type="slidenum">
              <a:rPr lang="en-US" smtClean="0"/>
              <a:pPr/>
              <a:t>10</a:t>
            </a:fld>
            <a:endParaRPr lang="en-US"/>
          </a:p>
        </p:txBody>
      </p:sp>
    </p:spTree>
    <p:extLst>
      <p:ext uri="{BB962C8B-B14F-4D97-AF65-F5344CB8AC3E}">
        <p14:creationId xmlns:p14="http://schemas.microsoft.com/office/powerpoint/2010/main" val="487975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with BULLET POINTS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EF0D5-2A9E-4DD2-BAD2-608CD2066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0754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Day 60 is most predictive</a:t>
            </a:r>
          </a:p>
          <a:p>
            <a:endParaRPr lang="en-US" dirty="0"/>
          </a:p>
          <a:p>
            <a:r>
              <a:rPr lang="en-US" dirty="0"/>
              <a:t>Show MOST recent!</a:t>
            </a:r>
          </a:p>
          <a:p>
            <a:endParaRPr lang="en-US" dirty="0"/>
          </a:p>
          <a:p>
            <a:r>
              <a:rPr lang="en-US" dirty="0"/>
              <a:t>Show endpoint!</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EF0D5-2A9E-4DD2-BAD2-608CD2066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5847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EF0D5-2A9E-4DD2-BAD2-608CD20669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2245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811B2F-B7A4-4416-8D41-02EBE22E8F09}" type="slidenum">
              <a:rPr lang="en-US" smtClean="0"/>
              <a:pPr/>
              <a:t>19</a:t>
            </a:fld>
            <a:endParaRPr lang="en-US"/>
          </a:p>
        </p:txBody>
      </p:sp>
      <p:sp>
        <p:nvSpPr>
          <p:cNvPr id="5" name="Header Placeholder 4"/>
          <p:cNvSpPr>
            <a:spLocks noGrp="1"/>
          </p:cNvSpPr>
          <p:nvPr>
            <p:ph type="hdr" sz="quarter" idx="11"/>
          </p:nvPr>
        </p:nvSpPr>
        <p:spPr/>
        <p:txBody>
          <a:bodyPr/>
          <a:lstStyle/>
          <a:p>
            <a:r>
              <a:rPr lang="en-US"/>
              <a:t>Chair</a:t>
            </a:r>
          </a:p>
        </p:txBody>
      </p:sp>
    </p:spTree>
    <p:extLst>
      <p:ext uri="{BB962C8B-B14F-4D97-AF65-F5344CB8AC3E}">
        <p14:creationId xmlns:p14="http://schemas.microsoft.com/office/powerpoint/2010/main" val="41222757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75" y="0"/>
            <a:ext cx="12192000" cy="6858000"/>
          </a:xfrm>
          <a:prstGeom prst="rect">
            <a:avLst/>
          </a:prstGeom>
        </p:spPr>
      </p:pic>
      <p:sp>
        <p:nvSpPr>
          <p:cNvPr id="4" name="Text Placeholder 3"/>
          <p:cNvSpPr>
            <a:spLocks noGrp="1"/>
          </p:cNvSpPr>
          <p:nvPr>
            <p:ph type="body" sz="quarter" idx="12" hasCustomPrompt="1"/>
          </p:nvPr>
        </p:nvSpPr>
        <p:spPr>
          <a:xfrm>
            <a:off x="2031999" y="2971800"/>
            <a:ext cx="9479660" cy="711920"/>
          </a:xfrm>
          <a:prstGeom prst="rect">
            <a:avLst/>
          </a:prstGeom>
        </p:spPr>
        <p:txBody>
          <a:bodyPr/>
          <a:lstStyle>
            <a:lvl1pPr marL="0" indent="0" algn="r">
              <a:buNone/>
              <a:defRPr sz="3800" baseline="0">
                <a:solidFill>
                  <a:srgbClr val="000000"/>
                </a:solidFill>
              </a:defRPr>
            </a:lvl1pPr>
          </a:lstStyle>
          <a:p>
            <a:pPr lvl="0"/>
            <a:r>
              <a:rPr lang="en-US" dirty="0"/>
              <a:t>Click to enter title</a:t>
            </a:r>
          </a:p>
        </p:txBody>
      </p:sp>
      <p:sp>
        <p:nvSpPr>
          <p:cNvPr id="8" name="Text Placeholder 7"/>
          <p:cNvSpPr>
            <a:spLocks noGrp="1"/>
          </p:cNvSpPr>
          <p:nvPr>
            <p:ph type="body" sz="quarter" idx="13" hasCustomPrompt="1"/>
          </p:nvPr>
        </p:nvSpPr>
        <p:spPr>
          <a:xfrm>
            <a:off x="2031999" y="3757639"/>
            <a:ext cx="9479660" cy="487881"/>
          </a:xfrm>
          <a:prstGeom prst="rect">
            <a:avLst/>
          </a:prstGeom>
        </p:spPr>
        <p:txBody>
          <a:bodyPr/>
          <a:lstStyle>
            <a:lvl1pPr marL="0" indent="0" algn="r">
              <a:buNone/>
              <a:defRPr sz="2800" baseline="0"/>
            </a:lvl1pPr>
          </a:lstStyle>
          <a:p>
            <a:pPr lvl="0"/>
            <a:r>
              <a:rPr lang="en-US" dirty="0"/>
              <a:t>Click to enter sub title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25000" y="6000200"/>
            <a:ext cx="2161309" cy="73152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lue 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E5E9C4C2-B471-BC4A-BEC6-1E726522EDB3}"/>
              </a:ext>
            </a:extLst>
          </p:cNvPr>
          <p:cNvSpPr>
            <a:spLocks noGrp="1"/>
          </p:cNvSpPr>
          <p:nvPr>
            <p:ph type="title" hasCustomPrompt="1"/>
          </p:nvPr>
        </p:nvSpPr>
        <p:spPr>
          <a:xfrm>
            <a:off x="838200" y="2766219"/>
            <a:ext cx="10515600" cy="1325563"/>
          </a:xfrm>
          <a:prstGeom prst="rect">
            <a:avLst/>
          </a:prstGeom>
        </p:spPr>
        <p:txBody>
          <a:bodyPr vert="horz" lIns="91440" tIns="45720" rIns="91440" bIns="45720" rtlCol="0" anchor="ctr">
            <a:noAutofit/>
          </a:bodyPr>
          <a:lstStyle>
            <a:lvl1pPr>
              <a:defRPr sz="6800" b="1">
                <a:solidFill>
                  <a:schemeClr val="bg1"/>
                </a:solidFill>
              </a:defRPr>
            </a:lvl1pPr>
          </a:lstStyle>
          <a:p>
            <a:r>
              <a:rPr lang="en-GB" noProof="0" dirty="0"/>
              <a:t>Click to add</a:t>
            </a:r>
            <a:br>
              <a:rPr lang="en-GB" noProof="0" dirty="0"/>
            </a:br>
            <a:r>
              <a:rPr lang="en-GB" noProof="0" dirty="0"/>
              <a:t>title</a:t>
            </a:r>
          </a:p>
        </p:txBody>
      </p:sp>
      <p:sp>
        <p:nvSpPr>
          <p:cNvPr id="12" name="Text Placeholder 2">
            <a:extLst>
              <a:ext uri="{FF2B5EF4-FFF2-40B4-BE49-F238E27FC236}">
                <a16:creationId xmlns:a16="http://schemas.microsoft.com/office/drawing/2014/main" id="{A462C1FC-AC78-A94C-9AE5-E9BF2177E095}"/>
              </a:ext>
            </a:extLst>
          </p:cNvPr>
          <p:cNvSpPr>
            <a:spLocks noGrp="1"/>
          </p:cNvSpPr>
          <p:nvPr>
            <p:ph idx="1" hasCustomPrompt="1"/>
          </p:nvPr>
        </p:nvSpPr>
        <p:spPr>
          <a:xfrm>
            <a:off x="838200" y="5745966"/>
            <a:ext cx="10515600" cy="620111"/>
          </a:xfrm>
          <a:prstGeom prst="rect">
            <a:avLst/>
          </a:prstGeom>
        </p:spPr>
        <p:txBody>
          <a:bodyPr vert="horz" lIns="91440" tIns="45720" rIns="91440" bIns="45720" rtlCol="0" anchor="b">
            <a:normAutofit/>
          </a:bodyPr>
          <a:lstStyle>
            <a:lvl1pPr>
              <a:defRPr sz="2400">
                <a:solidFill>
                  <a:schemeClr val="bg1"/>
                </a:solidFill>
                <a:latin typeface="Montserrat" panose="02000505000000020004" pitchFamily="2" charset="77"/>
              </a:defRPr>
            </a:lvl1pPr>
          </a:lstStyle>
          <a:p>
            <a:pPr lvl="0"/>
            <a:r>
              <a:rPr lang="en-GB" noProof="0" dirty="0"/>
              <a:t>Click to add presenter name</a:t>
            </a:r>
          </a:p>
        </p:txBody>
      </p:sp>
      <p:pic>
        <p:nvPicPr>
          <p:cNvPr id="5" name="Imagen 4">
            <a:extLst>
              <a:ext uri="{FF2B5EF4-FFF2-40B4-BE49-F238E27FC236}">
                <a16:creationId xmlns:a16="http://schemas.microsoft.com/office/drawing/2014/main" id="{98C8AEC9-27CE-3143-B0C1-C6425BBD7F47}"/>
              </a:ext>
            </a:extLst>
          </p:cNvPr>
          <p:cNvPicPr>
            <a:picLocks noChangeAspect="1"/>
          </p:cNvPicPr>
          <p:nvPr userDrawn="1"/>
        </p:nvPicPr>
        <p:blipFill>
          <a:blip r:embed="rId3"/>
          <a:stretch>
            <a:fillRect/>
          </a:stretch>
        </p:blipFill>
        <p:spPr>
          <a:xfrm>
            <a:off x="838200" y="495303"/>
            <a:ext cx="2085813" cy="1271043"/>
          </a:xfrm>
          <a:prstGeom prst="rect">
            <a:avLst/>
          </a:prstGeom>
        </p:spPr>
      </p:pic>
    </p:spTree>
    <p:extLst>
      <p:ext uri="{BB962C8B-B14F-4D97-AF65-F5344CB8AC3E}">
        <p14:creationId xmlns:p14="http://schemas.microsoft.com/office/powerpoint/2010/main" val="1138734677"/>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2FCED730-7DC9-8045-B8D8-087CA3323170}"/>
              </a:ext>
            </a:extLst>
          </p:cNvPr>
          <p:cNvSpPr>
            <a:spLocks noGrp="1"/>
          </p:cNvSpPr>
          <p:nvPr>
            <p:ph type="title" hasCustomPrompt="1"/>
          </p:nvPr>
        </p:nvSpPr>
        <p:spPr>
          <a:xfrm>
            <a:off x="838200" y="2766219"/>
            <a:ext cx="10515600" cy="1325563"/>
          </a:xfrm>
          <a:prstGeom prst="rect">
            <a:avLst/>
          </a:prstGeom>
        </p:spPr>
        <p:txBody>
          <a:bodyPr vert="horz" lIns="91440" tIns="45720" rIns="91440" bIns="45720" rtlCol="0" anchor="ctr">
            <a:noAutofit/>
          </a:bodyPr>
          <a:lstStyle>
            <a:lvl1pPr>
              <a:defRPr sz="6800" b="1">
                <a:solidFill>
                  <a:srgbClr val="3A4F92"/>
                </a:solidFill>
              </a:defRPr>
            </a:lvl1pPr>
          </a:lstStyle>
          <a:p>
            <a:r>
              <a:rPr lang="en-GB" noProof="0"/>
              <a:t>Click to add</a:t>
            </a:r>
            <a:br>
              <a:rPr lang="en-GB" noProof="0"/>
            </a:br>
            <a:r>
              <a:rPr lang="en-GB" noProof="0"/>
              <a:t>title</a:t>
            </a:r>
          </a:p>
        </p:txBody>
      </p:sp>
      <p:sp>
        <p:nvSpPr>
          <p:cNvPr id="6" name="Text Placeholder 2">
            <a:extLst>
              <a:ext uri="{FF2B5EF4-FFF2-40B4-BE49-F238E27FC236}">
                <a16:creationId xmlns:a16="http://schemas.microsoft.com/office/drawing/2014/main" id="{74F95383-D278-C14D-B8B4-8BCE2AC4FC9F}"/>
              </a:ext>
            </a:extLst>
          </p:cNvPr>
          <p:cNvSpPr>
            <a:spLocks noGrp="1"/>
          </p:cNvSpPr>
          <p:nvPr>
            <p:ph idx="1" hasCustomPrompt="1"/>
          </p:nvPr>
        </p:nvSpPr>
        <p:spPr>
          <a:xfrm>
            <a:off x="838200" y="5745966"/>
            <a:ext cx="10515600" cy="620111"/>
          </a:xfrm>
          <a:prstGeom prst="rect">
            <a:avLst/>
          </a:prstGeom>
        </p:spPr>
        <p:txBody>
          <a:bodyPr vert="horz" lIns="91440" tIns="45720" rIns="91440" bIns="45720" rtlCol="0" anchor="b">
            <a:normAutofit/>
          </a:bodyPr>
          <a:lstStyle>
            <a:lvl1pPr>
              <a:defRPr sz="2400">
                <a:solidFill>
                  <a:srgbClr val="3A4F92"/>
                </a:solidFill>
                <a:latin typeface="Montserrat" panose="02000505000000020004" pitchFamily="2" charset="77"/>
              </a:defRPr>
            </a:lvl1pPr>
          </a:lstStyle>
          <a:p>
            <a:pPr lvl="0"/>
            <a:r>
              <a:rPr lang="en-GB" noProof="0" dirty="0"/>
              <a:t>Click to add presenter name</a:t>
            </a:r>
          </a:p>
        </p:txBody>
      </p:sp>
      <p:pic>
        <p:nvPicPr>
          <p:cNvPr id="7" name="Imagen 6">
            <a:extLst>
              <a:ext uri="{FF2B5EF4-FFF2-40B4-BE49-F238E27FC236}">
                <a16:creationId xmlns:a16="http://schemas.microsoft.com/office/drawing/2014/main" id="{E16B3D7C-77EB-7641-B0AF-02B420007E49}"/>
              </a:ext>
            </a:extLst>
          </p:cNvPr>
          <p:cNvPicPr>
            <a:picLocks noChangeAspect="1"/>
          </p:cNvPicPr>
          <p:nvPr userDrawn="1"/>
        </p:nvPicPr>
        <p:blipFill>
          <a:blip r:embed="rId2"/>
          <a:stretch>
            <a:fillRect/>
          </a:stretch>
        </p:blipFill>
        <p:spPr>
          <a:xfrm>
            <a:off x="838199" y="495304"/>
            <a:ext cx="2085815" cy="1271043"/>
          </a:xfrm>
          <a:prstGeom prst="rect">
            <a:avLst/>
          </a:prstGeom>
        </p:spPr>
      </p:pic>
    </p:spTree>
    <p:extLst>
      <p:ext uri="{BB962C8B-B14F-4D97-AF65-F5344CB8AC3E}">
        <p14:creationId xmlns:p14="http://schemas.microsoft.com/office/powerpoint/2010/main" val="1459198591"/>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 description">
    <p:spTree>
      <p:nvGrpSpPr>
        <p:cNvPr id="1" name=""/>
        <p:cNvGrpSpPr/>
        <p:nvPr/>
      </p:nvGrpSpPr>
      <p:grpSpPr>
        <a:xfrm>
          <a:off x="0" y="0"/>
          <a:ext cx="0" cy="0"/>
          <a:chOff x="0" y="0"/>
          <a:chExt cx="0" cy="0"/>
        </a:xfrm>
      </p:grpSpPr>
      <p:sp>
        <p:nvSpPr>
          <p:cNvPr id="7" name="Marcador de número de diapositiva 1">
            <a:extLst>
              <a:ext uri="{FF2B5EF4-FFF2-40B4-BE49-F238E27FC236}">
                <a16:creationId xmlns:a16="http://schemas.microsoft.com/office/drawing/2014/main" id="{35712CF3-30BC-2A47-A06A-30A8B53E7525}"/>
              </a:ext>
            </a:extLst>
          </p:cNvPr>
          <p:cNvSpPr txBox="1">
            <a:spLocks/>
          </p:cNvSpPr>
          <p:nvPr userDrawn="1"/>
        </p:nvSpPr>
        <p:spPr>
          <a:xfrm>
            <a:off x="9070427" y="6356351"/>
            <a:ext cx="2743200" cy="365125"/>
          </a:xfrm>
          <a:prstGeom prst="rect">
            <a:avLst/>
          </a:prstGeom>
        </p:spPr>
        <p:txBody>
          <a:bodyPr vert="horz" lIns="91440" tIns="45720" rIns="0" bIns="45720" rtlCol="0" anchor="ctr"/>
          <a:lstStyle>
            <a:defPPr>
              <a:defRPr lang="en-US"/>
            </a:defPPr>
            <a:lvl1pPr marL="0" algn="r" defTabSz="4572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A99ABBF-21E4-AF4D-A799-EBEEF7E96997}" type="slidenum">
              <a:rPr lang="en-GB" sz="1000" smtClean="0"/>
              <a:pPr/>
              <a:t>‹#›</a:t>
            </a:fld>
            <a:endParaRPr lang="en-GB" sz="1000" dirty="0"/>
          </a:p>
        </p:txBody>
      </p:sp>
      <p:sp>
        <p:nvSpPr>
          <p:cNvPr id="8" name="Content Placeholder 3">
            <a:extLst>
              <a:ext uri="{FF2B5EF4-FFF2-40B4-BE49-F238E27FC236}">
                <a16:creationId xmlns:a16="http://schemas.microsoft.com/office/drawing/2014/main" id="{E0874D26-BD4E-B949-B9FB-94B70CDB9869}"/>
              </a:ext>
            </a:extLst>
          </p:cNvPr>
          <p:cNvSpPr>
            <a:spLocks noGrp="1"/>
          </p:cNvSpPr>
          <p:nvPr>
            <p:ph sz="half" idx="11" hasCustomPrompt="1"/>
          </p:nvPr>
        </p:nvSpPr>
        <p:spPr>
          <a:xfrm>
            <a:off x="6172200" y="752169"/>
            <a:ext cx="5181600" cy="5424795"/>
          </a:xfrm>
          <a:prstGeom prst="rect">
            <a:avLst/>
          </a:prstGeom>
        </p:spPr>
        <p:txBody>
          <a:bodyPr anchor="ctr"/>
          <a:lstStyle>
            <a:lvl1pPr marL="0" indent="0">
              <a:lnSpc>
                <a:spcPct val="100000"/>
              </a:lnSpc>
              <a:buFontTx/>
              <a:buNone/>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GB" noProof="0" dirty="0"/>
              <a:t>Click to add text</a:t>
            </a:r>
          </a:p>
        </p:txBody>
      </p:sp>
      <p:sp>
        <p:nvSpPr>
          <p:cNvPr id="9" name="Marcador de posición de imagen 2">
            <a:extLst>
              <a:ext uri="{FF2B5EF4-FFF2-40B4-BE49-F238E27FC236}">
                <a16:creationId xmlns:a16="http://schemas.microsoft.com/office/drawing/2014/main" id="{AEA6C682-A996-D845-A161-2DB8EA9D7CA5}"/>
              </a:ext>
            </a:extLst>
          </p:cNvPr>
          <p:cNvSpPr>
            <a:spLocks noGrp="1"/>
          </p:cNvSpPr>
          <p:nvPr>
            <p:ph type="pic" sz="quarter" idx="12" hasCustomPrompt="1"/>
          </p:nvPr>
        </p:nvSpPr>
        <p:spPr>
          <a:xfrm>
            <a:off x="2229000" y="2948795"/>
            <a:ext cx="2400000" cy="2400000"/>
          </a:xfrm>
          <a:prstGeom prst="ellipse">
            <a:avLst/>
          </a:prstGeom>
        </p:spPr>
        <p:txBody>
          <a:bodyPr anchor="ctr"/>
          <a:lstStyle>
            <a:lvl1pPr algn="ctr">
              <a:defRPr/>
            </a:lvl1pPr>
          </a:lstStyle>
          <a:p>
            <a:r>
              <a:rPr lang="en-GB" noProof="0" dirty="0"/>
              <a:t>Click to add presenter’s image or logo</a:t>
            </a:r>
          </a:p>
        </p:txBody>
      </p:sp>
      <p:sp>
        <p:nvSpPr>
          <p:cNvPr id="10" name="Title Placeholder 1">
            <a:extLst>
              <a:ext uri="{FF2B5EF4-FFF2-40B4-BE49-F238E27FC236}">
                <a16:creationId xmlns:a16="http://schemas.microsoft.com/office/drawing/2014/main" id="{D7FF8990-05D0-FF44-BBEF-278B2261E2C9}"/>
              </a:ext>
            </a:extLst>
          </p:cNvPr>
          <p:cNvSpPr>
            <a:spLocks noGrp="1"/>
          </p:cNvSpPr>
          <p:nvPr>
            <p:ph type="title" hasCustomPrompt="1"/>
          </p:nvPr>
        </p:nvSpPr>
        <p:spPr>
          <a:xfrm>
            <a:off x="838200" y="1874178"/>
            <a:ext cx="5181600" cy="1074617"/>
          </a:xfrm>
          <a:prstGeom prst="rect">
            <a:avLst/>
          </a:prstGeom>
        </p:spPr>
        <p:txBody>
          <a:bodyPr vert="horz" lIns="91440" tIns="45720" rIns="91440" bIns="45720" rtlCol="0" anchor="t">
            <a:normAutofit/>
          </a:bodyPr>
          <a:lstStyle>
            <a:lvl1pPr algn="ctr">
              <a:defRPr b="1">
                <a:solidFill>
                  <a:srgbClr val="3A4F92"/>
                </a:solidFill>
              </a:defRPr>
            </a:lvl1pPr>
          </a:lstStyle>
          <a:p>
            <a:r>
              <a:rPr lang="en-GB" noProof="0" dirty="0"/>
              <a:t>Click to add </a:t>
            </a:r>
            <a:br>
              <a:rPr lang="en-GB" noProof="0" dirty="0"/>
            </a:br>
            <a:r>
              <a:rPr lang="en-GB" noProof="0" dirty="0"/>
              <a:t>text</a:t>
            </a:r>
          </a:p>
        </p:txBody>
      </p:sp>
    </p:spTree>
    <p:extLst>
      <p:ext uri="{BB962C8B-B14F-4D97-AF65-F5344CB8AC3E}">
        <p14:creationId xmlns:p14="http://schemas.microsoft.com/office/powerpoint/2010/main" val="414311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ue one colu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606AB9CC-D7C0-5146-B1DE-6ED99B44408A}"/>
              </a:ext>
            </a:extLst>
          </p:cNvPr>
          <p:cNvSpPr>
            <a:spLocks noGrp="1"/>
          </p:cNvSpPr>
          <p:nvPr>
            <p:ph type="title" hasCustomPrompt="1"/>
          </p:nvPr>
        </p:nvSpPr>
        <p:spPr>
          <a:xfrm>
            <a:off x="838200" y="365125"/>
            <a:ext cx="10515600" cy="1126691"/>
          </a:xfrm>
          <a:prstGeom prst="rect">
            <a:avLst/>
          </a:prstGeom>
        </p:spPr>
        <p:txBody>
          <a:bodyPr vert="horz" lIns="91440" tIns="45720" rIns="91440" bIns="45720" rtlCol="0" anchor="b">
            <a:normAutofit/>
          </a:bodyPr>
          <a:lstStyle>
            <a:lvl1pPr>
              <a:defRPr b="1" u="none">
                <a:solidFill>
                  <a:schemeClr val="bg1"/>
                </a:solidFill>
              </a:defRPr>
            </a:lvl1pPr>
          </a:lstStyle>
          <a:p>
            <a:r>
              <a:rPr lang="en-GB" noProof="0"/>
              <a:t>Click to add </a:t>
            </a:r>
            <a:br>
              <a:rPr lang="en-GB" noProof="0"/>
            </a:br>
            <a:r>
              <a:rPr lang="en-GB" noProof="0"/>
              <a:t>single or double line title</a:t>
            </a:r>
          </a:p>
        </p:txBody>
      </p:sp>
      <p:cxnSp>
        <p:nvCxnSpPr>
          <p:cNvPr id="12" name="Conector recto 11">
            <a:extLst>
              <a:ext uri="{FF2B5EF4-FFF2-40B4-BE49-F238E27FC236}">
                <a16:creationId xmlns:a16="http://schemas.microsoft.com/office/drawing/2014/main" id="{15C2F7A6-9AE4-1447-AFE1-EDA8FA4AD091}"/>
              </a:ext>
            </a:extLst>
          </p:cNvPr>
          <p:cNvCxnSpPr>
            <a:cxnSpLocks/>
          </p:cNvCxnSpPr>
          <p:nvPr userDrawn="1"/>
        </p:nvCxnSpPr>
        <p:spPr>
          <a:xfrm>
            <a:off x="838200" y="1491816"/>
            <a:ext cx="10515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0AD64B59-607F-F844-BB48-BE1E98639702}"/>
              </a:ext>
            </a:extLst>
          </p:cNvPr>
          <p:cNvSpPr>
            <a:spLocks noGrp="1"/>
          </p:cNvSpPr>
          <p:nvPr>
            <p:ph idx="1" hasCustomPrompt="1"/>
          </p:nvPr>
        </p:nvSpPr>
        <p:spPr>
          <a:xfrm>
            <a:off x="838200" y="1825625"/>
            <a:ext cx="10515600" cy="4351339"/>
          </a:xfrm>
          <a:prstGeom prst="rect">
            <a:avLst/>
          </a:prstGeom>
        </p:spPr>
        <p:txBody>
          <a:bodyPr vert="horz" lIns="91440" tIns="45720" rIns="91440" bIns="45720" rtlCol="0">
            <a:normAutofit/>
          </a:bodyPr>
          <a:lstStyle>
            <a:lvl1pPr>
              <a:lnSpc>
                <a:spcPct val="100000"/>
              </a:lnSpc>
              <a:defRPr>
                <a:solidFill>
                  <a:schemeClr val="bg1"/>
                </a:solidFill>
                <a:latin typeface="Arial" panose="020B0604020202020204" pitchFamily="34" charset="0"/>
                <a:cs typeface="Arial" panose="020B0604020202020204" pitchFamily="34" charset="0"/>
              </a:defRPr>
            </a:lvl1pPr>
            <a:lvl2pPr>
              <a:lnSpc>
                <a:spcPct val="100000"/>
              </a:lnSpc>
              <a:defRPr>
                <a:solidFill>
                  <a:schemeClr val="bg1"/>
                </a:solidFill>
                <a:latin typeface="Arial" panose="020B0604020202020204" pitchFamily="34" charset="0"/>
                <a:cs typeface="Arial" panose="020B0604020202020204" pitchFamily="34" charset="0"/>
              </a:defRPr>
            </a:lvl2pPr>
            <a:lvl3pPr>
              <a:lnSpc>
                <a:spcPct val="100000"/>
              </a:lnSpc>
              <a:defRPr>
                <a:solidFill>
                  <a:schemeClr val="bg1"/>
                </a:solidFill>
                <a:latin typeface="Arial" panose="020B0604020202020204" pitchFamily="34" charset="0"/>
                <a:cs typeface="Arial" panose="020B0604020202020204" pitchFamily="34" charset="0"/>
              </a:defRPr>
            </a:lvl3pPr>
            <a:lvl4pPr>
              <a:lnSpc>
                <a:spcPct val="100000"/>
              </a:lnSpc>
              <a:defRPr>
                <a:solidFill>
                  <a:schemeClr val="bg1"/>
                </a:solidFill>
                <a:latin typeface="Arial" panose="020B0604020202020204" pitchFamily="34" charset="0"/>
                <a:cs typeface="Arial" panose="020B0604020202020204" pitchFamily="34" charset="0"/>
              </a:defRPr>
            </a:lvl4pPr>
            <a:lvl5pPr>
              <a:lnSpc>
                <a:spcPct val="100000"/>
              </a:lnSpc>
              <a:defRPr>
                <a:solidFill>
                  <a:schemeClr val="bg1"/>
                </a:solidFill>
                <a:latin typeface="Arial" panose="020B0604020202020204" pitchFamily="34" charset="0"/>
                <a:cs typeface="Arial" panose="020B0604020202020204" pitchFamily="34" charset="0"/>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
        <p:nvSpPr>
          <p:cNvPr id="10" name="Marcador de número de diapositiva 1">
            <a:extLst>
              <a:ext uri="{FF2B5EF4-FFF2-40B4-BE49-F238E27FC236}">
                <a16:creationId xmlns:a16="http://schemas.microsoft.com/office/drawing/2014/main" id="{664B2D6B-D9F5-C14D-9361-3C6C6BC9521B}"/>
              </a:ext>
            </a:extLst>
          </p:cNvPr>
          <p:cNvSpPr txBox="1">
            <a:spLocks/>
          </p:cNvSpPr>
          <p:nvPr userDrawn="1"/>
        </p:nvSpPr>
        <p:spPr>
          <a:xfrm>
            <a:off x="9070427" y="6356351"/>
            <a:ext cx="2743200" cy="365125"/>
          </a:xfrm>
          <a:prstGeom prst="rect">
            <a:avLst/>
          </a:prstGeom>
        </p:spPr>
        <p:txBody>
          <a:bodyPr vert="horz" lIns="91440" tIns="45720" rIns="0" bIns="45720" rtlCol="0" anchor="ctr"/>
          <a:lstStyle>
            <a:defPPr>
              <a:defRPr lang="en-US"/>
            </a:defPPr>
            <a:lvl1pPr marL="0" algn="r" defTabSz="4572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A99ABBF-21E4-AF4D-A799-EBEEF7E96997}" type="slidenum">
              <a:rPr lang="en-GB" sz="1000" smtClean="0"/>
              <a:pPr/>
              <a:t>‹#›</a:t>
            </a:fld>
            <a:endParaRPr lang="en-GB" sz="1000" dirty="0"/>
          </a:p>
        </p:txBody>
      </p:sp>
    </p:spTree>
    <p:extLst>
      <p:ext uri="{BB962C8B-B14F-4D97-AF65-F5344CB8AC3E}">
        <p14:creationId xmlns:p14="http://schemas.microsoft.com/office/powerpoint/2010/main" val="1630884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white one column">
    <p:bg>
      <p:bgPr>
        <a:solidFill>
          <a:schemeClr val="bg1"/>
        </a:solidFill>
        <a:effectLst/>
      </p:bgPr>
    </p:bg>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ED0755D-1DE4-0E4E-A40E-ECFDA1792D67}"/>
              </a:ext>
            </a:extLst>
          </p:cNvPr>
          <p:cNvSpPr>
            <a:spLocks noGrp="1"/>
          </p:cNvSpPr>
          <p:nvPr>
            <p:ph type="title" hasCustomPrompt="1"/>
          </p:nvPr>
        </p:nvSpPr>
        <p:spPr>
          <a:xfrm>
            <a:off x="838200" y="365125"/>
            <a:ext cx="10515600" cy="1123200"/>
          </a:xfrm>
          <a:prstGeom prst="rect">
            <a:avLst/>
          </a:prstGeom>
        </p:spPr>
        <p:txBody>
          <a:bodyPr vert="horz" lIns="91440" tIns="45720" rIns="91440" bIns="45720" rtlCol="0" anchor="b">
            <a:normAutofit/>
          </a:bodyPr>
          <a:lstStyle>
            <a:lvl1pPr>
              <a:defRPr b="1">
                <a:solidFill>
                  <a:srgbClr val="2899B6"/>
                </a:solidFill>
              </a:defRPr>
            </a:lvl1pPr>
          </a:lstStyle>
          <a:p>
            <a:r>
              <a:rPr lang="en-GB" noProof="0"/>
              <a:t>Click to add </a:t>
            </a:r>
            <a:br>
              <a:rPr lang="en-GB" noProof="0"/>
            </a:br>
            <a:r>
              <a:rPr lang="en-GB" noProof="0"/>
              <a:t>single or double line title</a:t>
            </a:r>
          </a:p>
        </p:txBody>
      </p:sp>
      <p:cxnSp>
        <p:nvCxnSpPr>
          <p:cNvPr id="9" name="Conector recto 8">
            <a:extLst>
              <a:ext uri="{FF2B5EF4-FFF2-40B4-BE49-F238E27FC236}">
                <a16:creationId xmlns:a16="http://schemas.microsoft.com/office/drawing/2014/main" id="{AB6956FA-3116-2347-91E7-33AE16721DEB}"/>
              </a:ext>
            </a:extLst>
          </p:cNvPr>
          <p:cNvCxnSpPr>
            <a:cxnSpLocks/>
          </p:cNvCxnSpPr>
          <p:nvPr userDrawn="1"/>
        </p:nvCxnSpPr>
        <p:spPr>
          <a:xfrm>
            <a:off x="838200" y="1491816"/>
            <a:ext cx="10515600" cy="0"/>
          </a:xfrm>
          <a:prstGeom prst="line">
            <a:avLst/>
          </a:prstGeom>
          <a:ln w="12700">
            <a:solidFill>
              <a:srgbClr val="2899B6"/>
            </a:solidFill>
          </a:ln>
        </p:spPr>
        <p:style>
          <a:lnRef idx="1">
            <a:schemeClr val="accent1"/>
          </a:lnRef>
          <a:fillRef idx="0">
            <a:schemeClr val="accent1"/>
          </a:fillRef>
          <a:effectRef idx="0">
            <a:schemeClr val="accent1"/>
          </a:effectRef>
          <a:fontRef idx="minor">
            <a:schemeClr val="tx1"/>
          </a:fontRef>
        </p:style>
      </p:cxnSp>
      <p:sp>
        <p:nvSpPr>
          <p:cNvPr id="10" name="Marcador de número de diapositiva 1">
            <a:extLst>
              <a:ext uri="{FF2B5EF4-FFF2-40B4-BE49-F238E27FC236}">
                <a16:creationId xmlns:a16="http://schemas.microsoft.com/office/drawing/2014/main" id="{8FFF5697-37B4-6D4B-A05F-28FA2313651C}"/>
              </a:ext>
            </a:extLst>
          </p:cNvPr>
          <p:cNvSpPr txBox="1">
            <a:spLocks/>
          </p:cNvSpPr>
          <p:nvPr userDrawn="1"/>
        </p:nvSpPr>
        <p:spPr>
          <a:xfrm>
            <a:off x="9070427" y="6356351"/>
            <a:ext cx="2743200" cy="365125"/>
          </a:xfrm>
          <a:prstGeom prst="rect">
            <a:avLst/>
          </a:prstGeom>
        </p:spPr>
        <p:txBody>
          <a:bodyPr vert="horz" lIns="91440" tIns="45720" rIns="0" bIns="45720" rtlCol="0" anchor="ctr"/>
          <a:lstStyle>
            <a:defPPr>
              <a:defRPr lang="en-US"/>
            </a:defPPr>
            <a:lvl1pPr marL="0" algn="r" defTabSz="4572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A99ABBF-21E4-AF4D-A799-EBEEF7E96997}" type="slidenum">
              <a:rPr lang="en-GB" sz="1000" smtClean="0"/>
              <a:pPr/>
              <a:t>‹#›</a:t>
            </a:fld>
            <a:endParaRPr lang="en-GB" sz="1000" dirty="0"/>
          </a:p>
        </p:txBody>
      </p:sp>
      <p:sp>
        <p:nvSpPr>
          <p:cNvPr id="8" name="Text Placeholder 2">
            <a:extLst>
              <a:ext uri="{FF2B5EF4-FFF2-40B4-BE49-F238E27FC236}">
                <a16:creationId xmlns:a16="http://schemas.microsoft.com/office/drawing/2014/main" id="{0FBAD989-AFFF-5B4F-BF05-819DBB916573}"/>
              </a:ext>
            </a:extLst>
          </p:cNvPr>
          <p:cNvSpPr>
            <a:spLocks noGrp="1"/>
          </p:cNvSpPr>
          <p:nvPr>
            <p:ph idx="1" hasCustomPrompt="1"/>
          </p:nvPr>
        </p:nvSpPr>
        <p:spPr>
          <a:xfrm>
            <a:off x="838200" y="1825625"/>
            <a:ext cx="10515600" cy="4351339"/>
          </a:xfrm>
          <a:prstGeom prst="rect">
            <a:avLst/>
          </a:prstGeom>
        </p:spPr>
        <p:txBody>
          <a:bodyPr vert="horz" lIns="91440" tIns="45720" rIns="91440" bIns="45720" rtlCol="0">
            <a:normAutofit/>
          </a:bodyPr>
          <a:lstStyle>
            <a:lvl1pPr>
              <a:lnSpc>
                <a:spcPct val="100000"/>
              </a:lnSpc>
              <a:defRPr>
                <a:solidFill>
                  <a:schemeClr val="tx1"/>
                </a:solidFill>
                <a:latin typeface="Arial" panose="020B0604020202020204" pitchFamily="34" charset="0"/>
                <a:cs typeface="Arial" panose="020B0604020202020204" pitchFamily="34" charset="0"/>
              </a:defRPr>
            </a:lvl1pPr>
            <a:lvl2pPr>
              <a:lnSpc>
                <a:spcPct val="100000"/>
              </a:lnSpc>
              <a:defRPr>
                <a:solidFill>
                  <a:schemeClr val="tx1"/>
                </a:solidFill>
                <a:latin typeface="Arial" panose="020B0604020202020204" pitchFamily="34" charset="0"/>
                <a:cs typeface="Arial" panose="020B0604020202020204" pitchFamily="34" charset="0"/>
              </a:defRPr>
            </a:lvl2pPr>
            <a:lvl3pPr>
              <a:lnSpc>
                <a:spcPct val="100000"/>
              </a:lnSpc>
              <a:defRPr>
                <a:solidFill>
                  <a:schemeClr val="tx1"/>
                </a:solidFill>
              </a:defRPr>
            </a:lvl3pPr>
            <a:lvl4pPr>
              <a:lnSpc>
                <a:spcPct val="100000"/>
              </a:lnSpc>
              <a:defRPr>
                <a:solidFill>
                  <a:schemeClr val="tx1"/>
                </a:solidFill>
              </a:defRPr>
            </a:lvl4pPr>
            <a:lvl5pPr>
              <a:lnSpc>
                <a:spcPct val="100000"/>
              </a:lnSpc>
              <a:defRPr>
                <a:solidFill>
                  <a:schemeClr val="tx1"/>
                </a:solidFill>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2571621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white doble column">
    <p:bg>
      <p:bgPr>
        <a:solidFill>
          <a:schemeClr val="bg1"/>
        </a:solidFill>
        <a:effectLst/>
      </p:bgPr>
    </p:bg>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ED0755D-1DE4-0E4E-A40E-ECFDA1792D67}"/>
              </a:ext>
            </a:extLst>
          </p:cNvPr>
          <p:cNvSpPr>
            <a:spLocks noGrp="1"/>
          </p:cNvSpPr>
          <p:nvPr>
            <p:ph type="title" hasCustomPrompt="1"/>
          </p:nvPr>
        </p:nvSpPr>
        <p:spPr>
          <a:xfrm>
            <a:off x="838200" y="365125"/>
            <a:ext cx="10515600" cy="1126691"/>
          </a:xfrm>
          <a:prstGeom prst="rect">
            <a:avLst/>
          </a:prstGeom>
        </p:spPr>
        <p:txBody>
          <a:bodyPr vert="horz" lIns="91440" tIns="45720" rIns="91440" bIns="45720" rtlCol="0" anchor="b">
            <a:normAutofit/>
          </a:bodyPr>
          <a:lstStyle>
            <a:lvl1pPr>
              <a:defRPr b="1">
                <a:solidFill>
                  <a:srgbClr val="2899B6"/>
                </a:solidFill>
              </a:defRPr>
            </a:lvl1pPr>
          </a:lstStyle>
          <a:p>
            <a:r>
              <a:rPr lang="en-GB" noProof="0"/>
              <a:t>Click to add </a:t>
            </a:r>
            <a:br>
              <a:rPr lang="en-GB" noProof="0"/>
            </a:br>
            <a:r>
              <a:rPr lang="en-GB" noProof="0"/>
              <a:t>single or double line title</a:t>
            </a:r>
          </a:p>
        </p:txBody>
      </p:sp>
      <p:sp>
        <p:nvSpPr>
          <p:cNvPr id="11" name="Content Placeholder 2">
            <a:extLst>
              <a:ext uri="{FF2B5EF4-FFF2-40B4-BE49-F238E27FC236}">
                <a16:creationId xmlns:a16="http://schemas.microsoft.com/office/drawing/2014/main" id="{5D052E6E-C820-744D-BF99-1914C53A6BB5}"/>
              </a:ext>
            </a:extLst>
          </p:cNvPr>
          <p:cNvSpPr>
            <a:spLocks noGrp="1"/>
          </p:cNvSpPr>
          <p:nvPr>
            <p:ph sz="half" idx="1" hasCustomPrompt="1"/>
          </p:nvPr>
        </p:nvSpPr>
        <p:spPr>
          <a:xfrm>
            <a:off x="838200" y="1825625"/>
            <a:ext cx="5181600" cy="4351339"/>
          </a:xfrm>
          <a:prstGeom prst="rect">
            <a:avLst/>
          </a:prstGeom>
        </p:spPr>
        <p:txBody>
          <a:bodyPr/>
          <a:lstStyle>
            <a:lvl1pPr marL="0" indent="0">
              <a:lnSpc>
                <a:spcPct val="100000"/>
              </a:lnSpc>
              <a:buFontTx/>
              <a:buNone/>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
        <p:nvSpPr>
          <p:cNvPr id="12" name="Content Placeholder 3">
            <a:extLst>
              <a:ext uri="{FF2B5EF4-FFF2-40B4-BE49-F238E27FC236}">
                <a16:creationId xmlns:a16="http://schemas.microsoft.com/office/drawing/2014/main" id="{2B301010-4548-A745-B88D-24B5EE33BA84}"/>
              </a:ext>
            </a:extLst>
          </p:cNvPr>
          <p:cNvSpPr>
            <a:spLocks noGrp="1"/>
          </p:cNvSpPr>
          <p:nvPr>
            <p:ph sz="half" idx="2" hasCustomPrompt="1"/>
          </p:nvPr>
        </p:nvSpPr>
        <p:spPr>
          <a:xfrm>
            <a:off x="6172200" y="1825625"/>
            <a:ext cx="5181600" cy="4351339"/>
          </a:xfrm>
          <a:prstGeom prst="rect">
            <a:avLst/>
          </a:prstGeom>
        </p:spPr>
        <p:txBody>
          <a:bodyPr/>
          <a:lstStyle>
            <a:lvl1pPr marL="0" indent="0">
              <a:lnSpc>
                <a:spcPct val="100000"/>
              </a:lnSpc>
              <a:buFontTx/>
              <a:buNone/>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cxnSp>
        <p:nvCxnSpPr>
          <p:cNvPr id="7" name="Conector recto 6">
            <a:extLst>
              <a:ext uri="{FF2B5EF4-FFF2-40B4-BE49-F238E27FC236}">
                <a16:creationId xmlns:a16="http://schemas.microsoft.com/office/drawing/2014/main" id="{28439B3C-89CE-9C44-A41E-D6CAE7C184B7}"/>
              </a:ext>
            </a:extLst>
          </p:cNvPr>
          <p:cNvCxnSpPr>
            <a:cxnSpLocks/>
          </p:cNvCxnSpPr>
          <p:nvPr userDrawn="1"/>
        </p:nvCxnSpPr>
        <p:spPr>
          <a:xfrm>
            <a:off x="838200" y="1491816"/>
            <a:ext cx="10515600" cy="0"/>
          </a:xfrm>
          <a:prstGeom prst="line">
            <a:avLst/>
          </a:prstGeom>
          <a:ln w="12700">
            <a:solidFill>
              <a:srgbClr val="2899B6"/>
            </a:solidFill>
          </a:ln>
        </p:spPr>
        <p:style>
          <a:lnRef idx="1">
            <a:schemeClr val="accent1"/>
          </a:lnRef>
          <a:fillRef idx="0">
            <a:schemeClr val="accent1"/>
          </a:fillRef>
          <a:effectRef idx="0">
            <a:schemeClr val="accent1"/>
          </a:effectRef>
          <a:fontRef idx="minor">
            <a:schemeClr val="tx1"/>
          </a:fontRef>
        </p:style>
      </p:cxnSp>
      <p:sp>
        <p:nvSpPr>
          <p:cNvPr id="10" name="Marcador de número de diapositiva 1">
            <a:extLst>
              <a:ext uri="{FF2B5EF4-FFF2-40B4-BE49-F238E27FC236}">
                <a16:creationId xmlns:a16="http://schemas.microsoft.com/office/drawing/2014/main" id="{A7E1D224-5E94-8741-A715-4C0BAD5A3DBC}"/>
              </a:ext>
            </a:extLst>
          </p:cNvPr>
          <p:cNvSpPr txBox="1">
            <a:spLocks/>
          </p:cNvSpPr>
          <p:nvPr userDrawn="1"/>
        </p:nvSpPr>
        <p:spPr>
          <a:xfrm>
            <a:off x="9070427" y="6356351"/>
            <a:ext cx="2743200" cy="365125"/>
          </a:xfrm>
          <a:prstGeom prst="rect">
            <a:avLst/>
          </a:prstGeom>
        </p:spPr>
        <p:txBody>
          <a:bodyPr vert="horz" lIns="91440" tIns="45720" rIns="0" bIns="45720" rtlCol="0" anchor="ctr"/>
          <a:lstStyle>
            <a:defPPr>
              <a:defRPr lang="en-US"/>
            </a:defPPr>
            <a:lvl1pPr marL="0" algn="r" defTabSz="4572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A99ABBF-21E4-AF4D-A799-EBEEF7E96997}" type="slidenum">
              <a:rPr lang="en-GB" sz="1000" smtClean="0"/>
              <a:pPr/>
              <a:t>‹#›</a:t>
            </a:fld>
            <a:endParaRPr lang="en-GB" sz="1000" dirty="0"/>
          </a:p>
        </p:txBody>
      </p:sp>
    </p:spTree>
    <p:extLst>
      <p:ext uri="{BB962C8B-B14F-4D97-AF65-F5344CB8AC3E}">
        <p14:creationId xmlns:p14="http://schemas.microsoft.com/office/powerpoint/2010/main" val="2739273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95B8C259-48EB-5E4D-A753-D9FCA981597B}"/>
              </a:ext>
            </a:extLst>
          </p:cNvPr>
          <p:cNvPicPr>
            <a:picLocks noChangeAspect="1"/>
          </p:cNvPicPr>
          <p:nvPr userDrawn="1"/>
        </p:nvPicPr>
        <p:blipFill>
          <a:blip r:embed="rId2"/>
          <a:stretch>
            <a:fillRect/>
          </a:stretch>
        </p:blipFill>
        <p:spPr>
          <a:xfrm>
            <a:off x="0" y="2"/>
            <a:ext cx="12192000" cy="1376855"/>
          </a:xfrm>
          <a:prstGeom prst="rect">
            <a:avLst/>
          </a:prstGeom>
        </p:spPr>
      </p:pic>
      <p:sp>
        <p:nvSpPr>
          <p:cNvPr id="13" name="Title Placeholder 1">
            <a:extLst>
              <a:ext uri="{FF2B5EF4-FFF2-40B4-BE49-F238E27FC236}">
                <a16:creationId xmlns:a16="http://schemas.microsoft.com/office/drawing/2014/main" id="{39A592B0-98D9-5141-B09E-274ECACEA2CB}"/>
              </a:ext>
            </a:extLst>
          </p:cNvPr>
          <p:cNvSpPr>
            <a:spLocks noGrp="1"/>
          </p:cNvSpPr>
          <p:nvPr>
            <p:ph type="title" hasCustomPrompt="1"/>
          </p:nvPr>
        </p:nvSpPr>
        <p:spPr>
          <a:xfrm>
            <a:off x="838200" y="365127"/>
            <a:ext cx="10515600" cy="936000"/>
          </a:xfrm>
          <a:prstGeom prst="rect">
            <a:avLst/>
          </a:prstGeom>
        </p:spPr>
        <p:txBody>
          <a:bodyPr vert="horz" lIns="91440" tIns="45720" rIns="91440" bIns="45720" rtlCol="0" anchor="ctr">
            <a:normAutofit/>
          </a:bodyPr>
          <a:lstStyle>
            <a:lvl1pPr>
              <a:defRPr sz="3600" b="1" i="0">
                <a:solidFill>
                  <a:schemeClr val="bg1"/>
                </a:solidFill>
                <a:latin typeface="Montserrat" panose="02000505000000020004" pitchFamily="2" charset="77"/>
              </a:defRPr>
            </a:lvl1pPr>
          </a:lstStyle>
          <a:p>
            <a:r>
              <a:rPr lang="en-GB" noProof="0"/>
              <a:t>Click to add </a:t>
            </a:r>
            <a:br>
              <a:rPr lang="en-GB" noProof="0"/>
            </a:br>
            <a:r>
              <a:rPr lang="en-GB" noProof="0"/>
              <a:t>single or double line title</a:t>
            </a:r>
          </a:p>
        </p:txBody>
      </p:sp>
      <p:sp>
        <p:nvSpPr>
          <p:cNvPr id="8" name="Marcador de número de diapositiva 1">
            <a:extLst>
              <a:ext uri="{FF2B5EF4-FFF2-40B4-BE49-F238E27FC236}">
                <a16:creationId xmlns:a16="http://schemas.microsoft.com/office/drawing/2014/main" id="{581330CF-F610-CD49-B07D-6A2EC45ECF3D}"/>
              </a:ext>
            </a:extLst>
          </p:cNvPr>
          <p:cNvSpPr txBox="1">
            <a:spLocks/>
          </p:cNvSpPr>
          <p:nvPr userDrawn="1"/>
        </p:nvSpPr>
        <p:spPr>
          <a:xfrm>
            <a:off x="9070427" y="6356351"/>
            <a:ext cx="2743200" cy="365125"/>
          </a:xfrm>
          <a:prstGeom prst="rect">
            <a:avLst/>
          </a:prstGeom>
        </p:spPr>
        <p:txBody>
          <a:bodyPr vert="horz" lIns="91440" tIns="45720" rIns="0" bIns="45720" rtlCol="0" anchor="ctr"/>
          <a:lstStyle>
            <a:defPPr>
              <a:defRPr lang="en-US"/>
            </a:defPPr>
            <a:lvl1pPr marL="0" algn="r" defTabSz="4572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A99ABBF-21E4-AF4D-A799-EBEEF7E96997}" type="slidenum">
              <a:rPr lang="en-GB" sz="1000" smtClean="0"/>
              <a:pPr/>
              <a:t>‹#›</a:t>
            </a:fld>
            <a:endParaRPr lang="en-GB" sz="1000" dirty="0"/>
          </a:p>
        </p:txBody>
      </p:sp>
      <p:sp>
        <p:nvSpPr>
          <p:cNvPr id="6" name="Text Placeholder 2">
            <a:extLst>
              <a:ext uri="{FF2B5EF4-FFF2-40B4-BE49-F238E27FC236}">
                <a16:creationId xmlns:a16="http://schemas.microsoft.com/office/drawing/2014/main" id="{620B4F5A-19F2-0148-B7BB-E48FC83F6472}"/>
              </a:ext>
            </a:extLst>
          </p:cNvPr>
          <p:cNvSpPr>
            <a:spLocks noGrp="1"/>
          </p:cNvSpPr>
          <p:nvPr>
            <p:ph idx="1" hasCustomPrompt="1"/>
          </p:nvPr>
        </p:nvSpPr>
        <p:spPr>
          <a:xfrm>
            <a:off x="838200" y="1825625"/>
            <a:ext cx="10515600" cy="4351339"/>
          </a:xfrm>
          <a:prstGeom prst="rect">
            <a:avLst/>
          </a:prstGeom>
        </p:spPr>
        <p:txBody>
          <a:bodyPr vert="horz" lIns="91440" tIns="45720" rIns="91440" bIns="45720" rtlCol="0">
            <a:normAutofit/>
          </a:bodyPr>
          <a:lstStyle>
            <a:lvl1pPr>
              <a:lnSpc>
                <a:spcPct val="100000"/>
              </a:lnSpc>
              <a:defRPr>
                <a:solidFill>
                  <a:schemeClr val="tx1"/>
                </a:solidFill>
                <a:latin typeface="Arial" panose="020B0604020202020204" pitchFamily="34" charset="0"/>
                <a:cs typeface="Arial" panose="020B0604020202020204" pitchFamily="34" charset="0"/>
              </a:defRPr>
            </a:lvl1pPr>
            <a:lvl2pPr>
              <a:lnSpc>
                <a:spcPct val="100000"/>
              </a:lnSpc>
              <a:defRPr>
                <a:solidFill>
                  <a:schemeClr val="tx1"/>
                </a:solidFill>
                <a:latin typeface="Arial" panose="020B0604020202020204" pitchFamily="34" charset="0"/>
                <a:cs typeface="Arial" panose="020B0604020202020204" pitchFamily="34" charset="0"/>
              </a:defRPr>
            </a:lvl2pPr>
            <a:lvl3pPr>
              <a:lnSpc>
                <a:spcPct val="100000"/>
              </a:lnSpc>
              <a:defRPr>
                <a:solidFill>
                  <a:schemeClr val="tx1"/>
                </a:solidFill>
              </a:defRPr>
            </a:lvl3pPr>
            <a:lvl4pPr>
              <a:lnSpc>
                <a:spcPct val="100000"/>
              </a:lnSpc>
              <a:defRPr>
                <a:solidFill>
                  <a:schemeClr val="tx1"/>
                </a:solidFill>
              </a:defRPr>
            </a:lvl4pPr>
            <a:lvl5pPr>
              <a:lnSpc>
                <a:spcPct val="100000"/>
              </a:lnSpc>
              <a:defRPr>
                <a:solidFill>
                  <a:schemeClr val="tx1"/>
                </a:solidFill>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4172729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Diseño personalizado">
    <p:spTree>
      <p:nvGrpSpPr>
        <p:cNvPr id="1" name=""/>
        <p:cNvGrpSpPr/>
        <p:nvPr/>
      </p:nvGrpSpPr>
      <p:grpSpPr>
        <a:xfrm>
          <a:off x="0" y="0"/>
          <a:ext cx="0" cy="0"/>
          <a:chOff x="0" y="0"/>
          <a:chExt cx="0" cy="0"/>
        </a:xfrm>
      </p:grpSpPr>
      <p:pic>
        <p:nvPicPr>
          <p:cNvPr id="11" name="Imagen 10">
            <a:extLst>
              <a:ext uri="{FF2B5EF4-FFF2-40B4-BE49-F238E27FC236}">
                <a16:creationId xmlns:a16="http://schemas.microsoft.com/office/drawing/2014/main" id="{CA345325-EFCA-CA42-A75C-DE48FAF7C1D7}"/>
              </a:ext>
            </a:extLst>
          </p:cNvPr>
          <p:cNvPicPr>
            <a:picLocks noChangeAspect="1"/>
          </p:cNvPicPr>
          <p:nvPr userDrawn="1"/>
        </p:nvPicPr>
        <p:blipFill>
          <a:blip r:embed="rId2"/>
          <a:stretch>
            <a:fillRect/>
          </a:stretch>
        </p:blipFill>
        <p:spPr>
          <a:xfrm>
            <a:off x="0" y="2"/>
            <a:ext cx="12192000" cy="1376855"/>
          </a:xfrm>
          <a:prstGeom prst="rect">
            <a:avLst/>
          </a:prstGeom>
        </p:spPr>
      </p:pic>
      <p:sp>
        <p:nvSpPr>
          <p:cNvPr id="13" name="Title Placeholder 1">
            <a:extLst>
              <a:ext uri="{FF2B5EF4-FFF2-40B4-BE49-F238E27FC236}">
                <a16:creationId xmlns:a16="http://schemas.microsoft.com/office/drawing/2014/main" id="{39A592B0-98D9-5141-B09E-274ECACEA2CB}"/>
              </a:ext>
            </a:extLst>
          </p:cNvPr>
          <p:cNvSpPr>
            <a:spLocks noGrp="1"/>
          </p:cNvSpPr>
          <p:nvPr>
            <p:ph type="title" hasCustomPrompt="1"/>
          </p:nvPr>
        </p:nvSpPr>
        <p:spPr>
          <a:xfrm>
            <a:off x="838200" y="365127"/>
            <a:ext cx="10515600" cy="936000"/>
          </a:xfrm>
          <a:prstGeom prst="rect">
            <a:avLst/>
          </a:prstGeom>
        </p:spPr>
        <p:txBody>
          <a:bodyPr vert="horz" lIns="91440" tIns="45720" rIns="91440" bIns="45720" rtlCol="0" anchor="ctr">
            <a:normAutofit/>
          </a:bodyPr>
          <a:lstStyle>
            <a:lvl1pPr>
              <a:defRPr sz="3600" b="1" i="0">
                <a:solidFill>
                  <a:schemeClr val="bg1"/>
                </a:solidFill>
                <a:latin typeface="Montserrat" panose="02000505000000020004" pitchFamily="2" charset="77"/>
              </a:defRPr>
            </a:lvl1pPr>
          </a:lstStyle>
          <a:p>
            <a:r>
              <a:rPr lang="en-GB" noProof="0" dirty="0"/>
              <a:t>Click to add </a:t>
            </a:r>
            <a:br>
              <a:rPr lang="en-GB" noProof="0" dirty="0"/>
            </a:br>
            <a:r>
              <a:rPr lang="en-GB" noProof="0" dirty="0"/>
              <a:t>single or double line title</a:t>
            </a:r>
          </a:p>
        </p:txBody>
      </p:sp>
      <p:sp>
        <p:nvSpPr>
          <p:cNvPr id="9" name="Marcador de número de diapositiva 1">
            <a:extLst>
              <a:ext uri="{FF2B5EF4-FFF2-40B4-BE49-F238E27FC236}">
                <a16:creationId xmlns:a16="http://schemas.microsoft.com/office/drawing/2014/main" id="{0D680E00-0126-2741-983C-FEEAB1931D76}"/>
              </a:ext>
            </a:extLst>
          </p:cNvPr>
          <p:cNvSpPr txBox="1">
            <a:spLocks/>
          </p:cNvSpPr>
          <p:nvPr userDrawn="1"/>
        </p:nvSpPr>
        <p:spPr>
          <a:xfrm>
            <a:off x="9070427" y="6356351"/>
            <a:ext cx="2743200" cy="365125"/>
          </a:xfrm>
          <a:prstGeom prst="rect">
            <a:avLst/>
          </a:prstGeom>
        </p:spPr>
        <p:txBody>
          <a:bodyPr vert="horz" lIns="91440" tIns="45720" rIns="0" bIns="45720" rtlCol="0" anchor="ctr"/>
          <a:lstStyle>
            <a:defPPr>
              <a:defRPr lang="en-US"/>
            </a:defPPr>
            <a:lvl1pPr marL="0" algn="r" defTabSz="4572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A99ABBF-21E4-AF4D-A799-EBEEF7E96997}" type="slidenum">
              <a:rPr lang="en-GB" sz="1000" smtClean="0"/>
              <a:pPr/>
              <a:t>‹#›</a:t>
            </a:fld>
            <a:endParaRPr lang="en-GB" sz="1000" dirty="0"/>
          </a:p>
        </p:txBody>
      </p:sp>
      <p:sp>
        <p:nvSpPr>
          <p:cNvPr id="7" name="Content Placeholder 2">
            <a:extLst>
              <a:ext uri="{FF2B5EF4-FFF2-40B4-BE49-F238E27FC236}">
                <a16:creationId xmlns:a16="http://schemas.microsoft.com/office/drawing/2014/main" id="{ED245CE8-B2CB-594C-A622-3EDF8F5F3DF1}"/>
              </a:ext>
            </a:extLst>
          </p:cNvPr>
          <p:cNvSpPr>
            <a:spLocks noGrp="1"/>
          </p:cNvSpPr>
          <p:nvPr>
            <p:ph sz="half" idx="1" hasCustomPrompt="1"/>
          </p:nvPr>
        </p:nvSpPr>
        <p:spPr>
          <a:xfrm>
            <a:off x="838200" y="1825625"/>
            <a:ext cx="5181600" cy="4351339"/>
          </a:xfrm>
          <a:prstGeom prst="rect">
            <a:avLst/>
          </a:prstGeom>
        </p:spPr>
        <p:txBody>
          <a:bodyPr/>
          <a:lstStyle>
            <a:lvl1pPr marL="0" indent="0">
              <a:lnSpc>
                <a:spcPct val="100000"/>
              </a:lnSpc>
              <a:buFontTx/>
              <a:buNone/>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
        <p:nvSpPr>
          <p:cNvPr id="8" name="Content Placeholder 3">
            <a:extLst>
              <a:ext uri="{FF2B5EF4-FFF2-40B4-BE49-F238E27FC236}">
                <a16:creationId xmlns:a16="http://schemas.microsoft.com/office/drawing/2014/main" id="{DC4CCD2B-34B4-3B48-BA1E-037F52CCE739}"/>
              </a:ext>
            </a:extLst>
          </p:cNvPr>
          <p:cNvSpPr>
            <a:spLocks noGrp="1"/>
          </p:cNvSpPr>
          <p:nvPr>
            <p:ph sz="half" idx="2" hasCustomPrompt="1"/>
          </p:nvPr>
        </p:nvSpPr>
        <p:spPr>
          <a:xfrm>
            <a:off x="6172200" y="1825625"/>
            <a:ext cx="5181600" cy="4351339"/>
          </a:xfrm>
          <a:prstGeom prst="rect">
            <a:avLst/>
          </a:prstGeom>
        </p:spPr>
        <p:txBody>
          <a:bodyPr/>
          <a:lstStyle>
            <a:lvl1pPr marL="0" indent="0">
              <a:lnSpc>
                <a:spcPct val="100000"/>
              </a:lnSpc>
              <a:buFontTx/>
              <a:buNone/>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2887527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pPr lvl="0"/>
            <a:r>
              <a:rPr lang="es-ES" dirty="0" err="1"/>
              <a:t>Click</a:t>
            </a:r>
            <a:r>
              <a:rPr lang="es-ES" dirty="0"/>
              <a:t> to </a:t>
            </a:r>
            <a:r>
              <a:rPr lang="es-ES" dirty="0" err="1"/>
              <a:t>add</a:t>
            </a:r>
            <a:r>
              <a:rPr lang="es-ES" dirty="0"/>
              <a:t> </a:t>
            </a:r>
            <a:r>
              <a:rPr lang="es-ES" dirty="0" err="1"/>
              <a:t>title</a:t>
            </a:r>
            <a:endParaRPr lang="es-ES" dirty="0"/>
          </a:p>
        </p:txBody>
      </p:sp>
      <p:sp>
        <p:nvSpPr>
          <p:cNvPr id="7" name="Text Placeholder 2">
            <a:extLst>
              <a:ext uri="{FF2B5EF4-FFF2-40B4-BE49-F238E27FC236}">
                <a16:creationId xmlns:a16="http://schemas.microsoft.com/office/drawing/2014/main" id="{46554174-6113-7247-BD86-8D0B91B112A8}"/>
              </a:ext>
            </a:extLst>
          </p:cNvPr>
          <p:cNvSpPr>
            <a:spLocks noGrp="1"/>
          </p:cNvSpPr>
          <p:nvPr>
            <p:ph idx="1" hasCustomPrompt="1"/>
          </p:nvPr>
        </p:nvSpPr>
        <p:spPr>
          <a:xfrm>
            <a:off x="838200" y="1825625"/>
            <a:ext cx="10515600" cy="4351339"/>
          </a:xfrm>
          <a:prstGeom prst="rect">
            <a:avLst/>
          </a:prstGeom>
        </p:spPr>
        <p:txBody>
          <a:bodyPr vert="horz" lIns="91440" tIns="45720" rIns="91440" bIns="45720" rtlCol="0">
            <a:normAutofit/>
          </a:bodyPr>
          <a:lstStyle>
            <a:lvl1pPr>
              <a:lnSpc>
                <a:spcPct val="100000"/>
              </a:lnSpc>
              <a:buFontTx/>
              <a:buNone/>
              <a:defRPr/>
            </a:lvl1pPr>
            <a:lvl2pPr>
              <a:lnSpc>
                <a:spcPct val="100000"/>
              </a:lnSpc>
              <a:defRPr/>
            </a:lvl2pPr>
            <a:lvl3pPr>
              <a:lnSpc>
                <a:spcPct val="100000"/>
              </a:lnSpc>
              <a:defRPr/>
            </a:lvl3pPr>
            <a:lvl4pPr>
              <a:lnSpc>
                <a:spcPct val="100000"/>
              </a:lnSpc>
              <a:defRPr b="0"/>
            </a:lvl4pPr>
            <a:lvl5pPr>
              <a:lnSpc>
                <a:spcPct val="100000"/>
              </a:lnSpc>
              <a:defRPr b="0"/>
            </a:lvl5pPr>
          </a:lstStyle>
          <a:p>
            <a:pPr lvl="0"/>
            <a:r>
              <a:rPr lang="es-ES" dirty="0" err="1"/>
              <a:t>Click</a:t>
            </a:r>
            <a:r>
              <a:rPr lang="es-ES" dirty="0"/>
              <a:t> to </a:t>
            </a:r>
            <a:r>
              <a:rPr lang="es-ES" dirty="0" err="1"/>
              <a:t>add</a:t>
            </a:r>
            <a:r>
              <a:rPr lang="es-ES" dirty="0"/>
              <a:t> </a:t>
            </a:r>
            <a:r>
              <a:rPr lang="es-ES" dirty="0" err="1"/>
              <a:t>text</a:t>
            </a:r>
            <a:endParaRPr lang="es-ES" dirty="0"/>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3" name="Marcador de número de diapositiva 2">
            <a:extLst>
              <a:ext uri="{FF2B5EF4-FFF2-40B4-BE49-F238E27FC236}">
                <a16:creationId xmlns:a16="http://schemas.microsoft.com/office/drawing/2014/main" id="{44316242-6355-5F42-B213-AFF18C0D2D6C}"/>
              </a:ext>
            </a:extLst>
          </p:cNvPr>
          <p:cNvSpPr>
            <a:spLocks noGrp="1"/>
          </p:cNvSpPr>
          <p:nvPr>
            <p:ph type="sldNum" sz="quarter" idx="10"/>
          </p:nvPr>
        </p:nvSpPr>
        <p:spPr/>
        <p:txBody>
          <a:bodyPr/>
          <a:lstStyle/>
          <a:p>
            <a:fld id="{DA99ABBF-21E4-AF4D-A799-EBEEF7E96997}" type="slidenum">
              <a:rPr lang="en-GB" smtClean="0"/>
              <a:pPr/>
              <a:t>‹#›</a:t>
            </a:fld>
            <a:endParaRPr lang="en-GB" dirty="0"/>
          </a:p>
        </p:txBody>
      </p:sp>
    </p:spTree>
    <p:extLst>
      <p:ext uri="{BB962C8B-B14F-4D97-AF65-F5344CB8AC3E}">
        <p14:creationId xmlns:p14="http://schemas.microsoft.com/office/powerpoint/2010/main" val="23308945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GB" noProof="0" dirty="0"/>
              <a:t>Click to add title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a:t>Haga clic para modificar el estilo de subtítulo del patrón</a:t>
            </a:r>
            <a:endParaRPr lang="en-US" dirty="0"/>
          </a:p>
        </p:txBody>
      </p:sp>
      <p:sp>
        <p:nvSpPr>
          <p:cNvPr id="7" name="Marcador de número de diapositiva 6">
            <a:extLst>
              <a:ext uri="{FF2B5EF4-FFF2-40B4-BE49-F238E27FC236}">
                <a16:creationId xmlns:a16="http://schemas.microsoft.com/office/drawing/2014/main" id="{EA7F6C39-8941-FD48-97BF-032AF1BD3D4D}"/>
              </a:ext>
            </a:extLst>
          </p:cNvPr>
          <p:cNvSpPr>
            <a:spLocks noGrp="1"/>
          </p:cNvSpPr>
          <p:nvPr>
            <p:ph type="sldNum" sz="quarter" idx="10"/>
          </p:nvPr>
        </p:nvSpPr>
        <p:spPr/>
        <p:txBody>
          <a:bodyPr/>
          <a:lstStyle/>
          <a:p>
            <a:fld id="{DA99ABBF-21E4-AF4D-A799-EBEEF7E96997}" type="slidenum">
              <a:rPr lang="en-GB" smtClean="0"/>
              <a:pPr/>
              <a:t>‹#›</a:t>
            </a:fld>
            <a:endParaRPr lang="en-GB" dirty="0"/>
          </a:p>
        </p:txBody>
      </p:sp>
    </p:spTree>
    <p:extLst>
      <p:ext uri="{BB962C8B-B14F-4D97-AF65-F5344CB8AC3E}">
        <p14:creationId xmlns:p14="http://schemas.microsoft.com/office/powerpoint/2010/main" val="397554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nchor="b"/>
          <a:lstStyle/>
          <a:p>
            <a:r>
              <a:rPr lang="en-US" dirty="0"/>
              <a:t>Click to edit Master title style</a:t>
            </a:r>
          </a:p>
        </p:txBody>
      </p:sp>
      <p:sp>
        <p:nvSpPr>
          <p:cNvPr id="3"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23A446DA-D2FC-491E-A26B-6B2D41D55751}" type="slidenum">
              <a:rPr lang="en-US" smtClean="0"/>
              <a:pPr/>
              <a:t>‹#›</a:t>
            </a:fld>
            <a:endParaRPr lang="en-US" dirty="0"/>
          </a:p>
        </p:txBody>
      </p:sp>
      <p:cxnSp>
        <p:nvCxnSpPr>
          <p:cNvPr id="7" name="Straight Connector 6"/>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noProof="0" dirty="0"/>
              <a:t>Click to add title</a:t>
            </a:r>
            <a:endParaRPr lang="en-US" dirty="0"/>
          </a:p>
        </p:txBody>
      </p:sp>
      <p:sp>
        <p:nvSpPr>
          <p:cNvPr id="3" name="Content Placeholder 2"/>
          <p:cNvSpPr>
            <a:spLocks noGrp="1"/>
          </p:cNvSpPr>
          <p:nvPr>
            <p:ph idx="1" hasCustomPrompt="1"/>
          </p:nvPr>
        </p:nvSpPr>
        <p:spPr/>
        <p:txBody>
          <a:bodyPr/>
          <a:lstStyle>
            <a:lvl1pPr>
              <a:defRPr/>
            </a:lvl1pPr>
            <a:lvl2pPr>
              <a:defRPr/>
            </a:lvl2pPr>
            <a:lvl3pPr>
              <a:defRPr/>
            </a:lvl3pPr>
            <a:lvl4pPr>
              <a:defRPr/>
            </a:lvl4pPr>
            <a:lvl5pPr>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3747322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709740"/>
            <a:ext cx="10515600" cy="2852737"/>
          </a:xfrm>
        </p:spPr>
        <p:txBody>
          <a:bodyPr anchor="b"/>
          <a:lstStyle>
            <a:lvl1pPr>
              <a:defRPr sz="6000"/>
            </a:lvl1pPr>
          </a:lstStyle>
          <a:p>
            <a:r>
              <a:rPr lang="en-GB" noProof="0" dirty="0"/>
              <a:t>Click to add title</a:t>
            </a:r>
            <a:endParaRPr lang="en-US" dirty="0"/>
          </a:p>
        </p:txBody>
      </p:sp>
      <p:sp>
        <p:nvSpPr>
          <p:cNvPr id="3" name="Text Placeholder 2"/>
          <p:cNvSpPr>
            <a:spLocks noGrp="1"/>
          </p:cNvSpPr>
          <p:nvPr>
            <p:ph type="body" idx="1" hasCustomPrompt="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28097649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noProof="0" dirty="0"/>
              <a:t>Click to add title</a:t>
            </a:r>
            <a:endParaRPr lang="en-US" dirty="0"/>
          </a:p>
        </p:txBody>
      </p:sp>
      <p:sp>
        <p:nvSpPr>
          <p:cNvPr id="3" name="Content Placeholder 2"/>
          <p:cNvSpPr>
            <a:spLocks noGrp="1"/>
          </p:cNvSpPr>
          <p:nvPr>
            <p:ph sz="half" idx="1" hasCustomPrompt="1"/>
          </p:nvPr>
        </p:nvSpPr>
        <p:spPr>
          <a:xfrm>
            <a:off x="838200" y="1825625"/>
            <a:ext cx="5181600" cy="4351339"/>
          </a:xfrm>
        </p:spPr>
        <p:txBody>
          <a:bodyPr/>
          <a:lstStyle>
            <a:lvl1pPr>
              <a:defRPr/>
            </a:lvl1pPr>
            <a:lvl2pPr>
              <a:defRPr/>
            </a:lvl2pPr>
            <a:lvl3pPr>
              <a:defRPr/>
            </a:lvl3pPr>
            <a:lvl4pPr>
              <a:defRPr/>
            </a:lvl4pPr>
            <a:lvl5pPr>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
        <p:nvSpPr>
          <p:cNvPr id="4" name="Content Placeholder 3"/>
          <p:cNvSpPr>
            <a:spLocks noGrp="1"/>
          </p:cNvSpPr>
          <p:nvPr>
            <p:ph sz="half" idx="2" hasCustomPrompt="1"/>
          </p:nvPr>
        </p:nvSpPr>
        <p:spPr>
          <a:xfrm>
            <a:off x="6172200" y="1825625"/>
            <a:ext cx="5181600" cy="4351339"/>
          </a:xfrm>
        </p:spPr>
        <p:txBody>
          <a:bodyPr/>
          <a:lstStyle>
            <a:lvl1pPr>
              <a:defRPr/>
            </a:lvl1pPr>
            <a:lvl2pPr>
              <a:defRPr/>
            </a:lvl2pPr>
            <a:lvl3pPr>
              <a:defRPr/>
            </a:lvl3pPr>
            <a:lvl4pPr>
              <a:defRPr/>
            </a:lvl4pPr>
            <a:lvl5pPr>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10926597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lvl1pPr>
              <a:defRPr/>
            </a:lvl1pPr>
          </a:lstStyle>
          <a:p>
            <a:r>
              <a:rPr lang="en-GB" noProof="0" dirty="0"/>
              <a:t>Click to add title</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noProof="0" dirty="0"/>
              <a:t>Click to add title</a:t>
            </a:r>
            <a:endParaRPr lang="en-US" dirty="0"/>
          </a:p>
        </p:txBody>
      </p:sp>
      <p:sp>
        <p:nvSpPr>
          <p:cNvPr id="4" name="Content Placeholder 3"/>
          <p:cNvSpPr>
            <a:spLocks noGrp="1"/>
          </p:cNvSpPr>
          <p:nvPr>
            <p:ph sz="half" idx="2" hasCustomPrompt="1"/>
          </p:nvPr>
        </p:nvSpPr>
        <p:spPr>
          <a:xfrm>
            <a:off x="839789" y="2505075"/>
            <a:ext cx="5157787" cy="3684588"/>
          </a:xfrm>
        </p:spPr>
        <p:txBody>
          <a:bodyPr/>
          <a:lstStyle>
            <a:lvl1pPr>
              <a:defRPr/>
            </a:lvl1pPr>
            <a:lvl2pPr>
              <a:defRPr/>
            </a:lvl2pPr>
            <a:lvl3pPr>
              <a:defRPr/>
            </a:lvl3pPr>
            <a:lvl4pPr>
              <a:defRPr/>
            </a:lvl4pPr>
            <a:lvl5pPr>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noProof="0" dirty="0"/>
              <a:t>Click to add title</a:t>
            </a:r>
            <a:endParaRPr lang="en-US" dirty="0"/>
          </a:p>
        </p:txBody>
      </p:sp>
      <p:sp>
        <p:nvSpPr>
          <p:cNvPr id="6" name="Content Placeholder 5"/>
          <p:cNvSpPr>
            <a:spLocks noGrp="1"/>
          </p:cNvSpPr>
          <p:nvPr>
            <p:ph sz="quarter" idx="4" hasCustomPrompt="1"/>
          </p:nvPr>
        </p:nvSpPr>
        <p:spPr>
          <a:xfrm>
            <a:off x="6172201" y="2505075"/>
            <a:ext cx="5183188" cy="3684588"/>
          </a:xfrm>
        </p:spPr>
        <p:txBody>
          <a:bodyPr/>
          <a:lstStyle>
            <a:lvl1pPr>
              <a:defRPr/>
            </a:lvl1pPr>
            <a:lvl2pPr>
              <a:defRPr/>
            </a:lvl2pPr>
            <a:lvl3pPr>
              <a:defRPr/>
            </a:lvl3pPr>
            <a:lvl4pPr>
              <a:defRPr/>
            </a:lvl4pPr>
            <a:lvl5pPr>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447479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noProof="0" dirty="0"/>
              <a:t>Click to add title</a:t>
            </a:r>
            <a:endParaRPr lang="en-US" dirty="0"/>
          </a:p>
        </p:txBody>
      </p:sp>
    </p:spTree>
    <p:extLst>
      <p:ext uri="{BB962C8B-B14F-4D97-AF65-F5344CB8AC3E}">
        <p14:creationId xmlns:p14="http://schemas.microsoft.com/office/powerpoint/2010/main" val="26387126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68270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GB" noProof="0" dirty="0"/>
              <a:t>Click to add title</a:t>
            </a:r>
            <a:endParaRPr lang="en-US" dirty="0"/>
          </a:p>
        </p:txBody>
      </p:sp>
      <p:sp>
        <p:nvSpPr>
          <p:cNvPr id="3" name="Content Placeholder 2"/>
          <p:cNvSpPr>
            <a:spLocks noGrp="1"/>
          </p:cNvSpPr>
          <p:nvPr>
            <p:ph idx="1" hasCustomPrompt="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
        <p:nvSpPr>
          <p:cNvPr id="4" name="Text Placeholder 3"/>
          <p:cNvSpPr>
            <a:spLocks noGrp="1"/>
          </p:cNvSpPr>
          <p:nvPr>
            <p:ph type="body" sz="half" idx="2" hasCustomPrompt="1"/>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35068767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GB" noProof="0" dirty="0"/>
              <a:t>Click to add title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hasCustomPrompt="1"/>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20605473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noProof="0" dirty="0"/>
              <a:t>Click to add title</a:t>
            </a:r>
            <a:endParaRPr lang="en-US" dirty="0"/>
          </a:p>
        </p:txBody>
      </p:sp>
      <p:sp>
        <p:nvSpPr>
          <p:cNvPr id="3" name="Vertical Text Placeholder 2"/>
          <p:cNvSpPr>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4726274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1" y="365126"/>
            <a:ext cx="2628900" cy="5811839"/>
          </a:xfrm>
        </p:spPr>
        <p:txBody>
          <a:bodyPr vert="eaVert"/>
          <a:lstStyle>
            <a:lvl1pPr>
              <a:defRPr/>
            </a:lvl1pPr>
          </a:lstStyle>
          <a:p>
            <a:r>
              <a:rPr lang="en-GB" noProof="0" dirty="0"/>
              <a:t>Click to add title</a:t>
            </a:r>
            <a:endParaRPr lang="en-US" dirty="0"/>
          </a:p>
        </p:txBody>
      </p:sp>
      <p:sp>
        <p:nvSpPr>
          <p:cNvPr id="3" name="Vertical Text Placeholder 2"/>
          <p:cNvSpPr>
            <a:spLocks noGrp="1"/>
          </p:cNvSpPr>
          <p:nvPr>
            <p:ph type="body" orient="vert" idx="1" hasCustomPrompt="1"/>
          </p:nvPr>
        </p:nvSpPr>
        <p:spPr>
          <a:xfrm>
            <a:off x="838201" y="365126"/>
            <a:ext cx="7734300" cy="5811839"/>
          </a:xfrm>
        </p:spPr>
        <p:txBody>
          <a:bodyPr vert="eaVert"/>
          <a:lstStyle>
            <a:lvl1pPr>
              <a:defRPr/>
            </a:lvl1pPr>
            <a:lvl2pPr>
              <a:defRPr/>
            </a:lvl2pPr>
            <a:lvl3pPr>
              <a:defRPr/>
            </a:lvl3pPr>
            <a:lvl4pPr>
              <a:defRPr/>
            </a:lvl4pPr>
            <a:lvl5pPr>
              <a:defRPr/>
            </a:lvl5p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206495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lvl1pPr>
              <a:defRPr>
                <a:solidFill>
                  <a:srgbClr val="000000"/>
                </a:solidFill>
              </a:defRPr>
            </a:lvl1pPr>
          </a:lstStyle>
          <a:p>
            <a:fld id="{7D9A75CE-7F8A-4968-A013-5FFD1A976351}" type="slidenum">
              <a:rPr lang="en-US" smtClean="0"/>
              <a:pPr/>
              <a:t>‹#›</a:t>
            </a:fld>
            <a:endParaRPr lang="en-US" dirty="0"/>
          </a:p>
        </p:txBody>
      </p:sp>
      <p:sp>
        <p:nvSpPr>
          <p:cNvPr id="5"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cxnSp>
        <p:nvCxnSpPr>
          <p:cNvPr id="8" name="Straight Connector 7"/>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71600"/>
            <a:ext cx="5386917"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371600"/>
            <a:ext cx="5389033"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446DA-D2FC-491E-A26B-6B2D41D55751}" type="slidenum">
              <a:rPr lang="en-US" smtClean="0"/>
              <a:pPr/>
              <a:t>‹#›</a:t>
            </a:fld>
            <a:endParaRPr lang="en-US"/>
          </a:p>
        </p:txBody>
      </p:sp>
      <p:cxnSp>
        <p:nvCxnSpPr>
          <p:cNvPr id="10" name="Straight Connector 9"/>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446DA-D2FC-491E-A26B-6B2D41D55751}" type="slidenum">
              <a:rPr lang="en-US" smtClean="0"/>
              <a:pPr/>
              <a:t>‹#›</a:t>
            </a:fld>
            <a:endParaRPr lang="en-US"/>
          </a:p>
        </p:txBody>
      </p:sp>
      <p:cxnSp>
        <p:nvCxnSpPr>
          <p:cNvPr id="6" name="Straight Connector 5"/>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tif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3" Type="http://schemas.openxmlformats.org/officeDocument/2006/relationships/slideLayout" Target="../slideLayouts/slideLayout12.xml"/><Relationship Id="rId21" Type="http://schemas.openxmlformats.org/officeDocument/2006/relationships/theme" Target="../theme/theme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020762"/>
          </a:xfrm>
          <a:prstGeom prst="rect">
            <a:avLst/>
          </a:prstGeom>
          <a:solidFill>
            <a:schemeClr val="bg1"/>
          </a:solidFill>
        </p:spPr>
        <p:txBody>
          <a:bodyPr vert="horz" lIns="91440" tIns="45720" rIns="91440" bIns="45720" rtlCol="0" anchor="b">
            <a:normAutofit/>
          </a:bodyPr>
          <a:lstStyle/>
          <a:p>
            <a:r>
              <a:rPr lang="en-US" dirty="0"/>
              <a:t>Click to edit Master title style</a:t>
            </a:r>
          </a:p>
        </p:txBody>
      </p:sp>
      <p:sp>
        <p:nvSpPr>
          <p:cNvPr id="5" name="Footer Placeholder 4"/>
          <p:cNvSpPr>
            <a:spLocks noGrp="1"/>
          </p:cNvSpPr>
          <p:nvPr>
            <p:ph type="ftr" sz="quarter" idx="3"/>
          </p:nvPr>
        </p:nvSpPr>
        <p:spPr>
          <a:xfrm>
            <a:off x="4165600" y="6356351"/>
            <a:ext cx="6705600" cy="365125"/>
          </a:xfrm>
          <a:prstGeom prst="rect">
            <a:avLst/>
          </a:prstGeom>
          <a:noFill/>
        </p:spPr>
        <p:txBody>
          <a:bodyPr vert="horz" lIns="91440" tIns="45720" rIns="91440" bIns="45720" rtlCol="0" anchor="ctr"/>
          <a:lstStyle>
            <a:lvl1pPr algn="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10972800" y="6356351"/>
            <a:ext cx="609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A75CE-7F8A-4968-A013-5FFD1A976351}" type="slidenum">
              <a:rPr lang="en-US" smtClean="0"/>
              <a:pPr/>
              <a:t>‹#›</a:t>
            </a:fld>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4800" y="5880844"/>
            <a:ext cx="2161309" cy="7315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Lst>
  <p:hf hdr="0" dt="0"/>
  <p:txStyles>
    <p:titleStyle>
      <a:lvl1pPr algn="l" defTabSz="914400" rtl="0" eaLnBrk="1" latinLnBrk="0" hangingPunct="1">
        <a:spcBef>
          <a:spcPct val="0"/>
        </a:spcBef>
        <a:buNone/>
        <a:defRPr sz="3800" kern="1200" cap="none" baseline="0">
          <a:solidFill>
            <a:srgbClr val="693C74"/>
          </a:solidFill>
          <a:latin typeface="+mn-lt"/>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rgbClr val="000000"/>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600" kern="1200">
          <a:solidFill>
            <a:srgbClr val="000000"/>
          </a:solidFill>
          <a:latin typeface="+mj-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000000"/>
          </a:solidFill>
          <a:latin typeface="+mj-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23200"/>
          </a:xfrm>
          <a:prstGeom prst="rect">
            <a:avLst/>
          </a:prstGeom>
        </p:spPr>
        <p:txBody>
          <a:bodyPr vert="horz" lIns="91440" tIns="45720" rIns="91440" bIns="45720" rtlCol="0" anchor="b">
            <a:normAutofit/>
          </a:bodyPr>
          <a:lstStyle/>
          <a:p>
            <a:r>
              <a:rPr lang="en-GB" noProof="0" dirty="0"/>
              <a:t>Click to add title</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GB" noProof="0" dirty="0"/>
              <a:t>Click to add text</a:t>
            </a:r>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
        <p:nvSpPr>
          <p:cNvPr id="14" name="Slide Number Placeholder 5">
            <a:extLst>
              <a:ext uri="{FF2B5EF4-FFF2-40B4-BE49-F238E27FC236}">
                <a16:creationId xmlns:a16="http://schemas.microsoft.com/office/drawing/2014/main" id="{CD65DE56-B0D5-CE45-9210-5E06170FA26A}"/>
              </a:ext>
            </a:extLst>
          </p:cNvPr>
          <p:cNvSpPr>
            <a:spLocks noGrp="1"/>
          </p:cNvSpPr>
          <p:nvPr>
            <p:ph type="sldNum" sz="quarter" idx="4"/>
          </p:nvPr>
        </p:nvSpPr>
        <p:spPr>
          <a:xfrm>
            <a:off x="9080759" y="6283632"/>
            <a:ext cx="2743200" cy="486833"/>
          </a:xfrm>
          <a:prstGeom prst="rect">
            <a:avLst/>
          </a:prstGeom>
        </p:spPr>
        <p:txBody>
          <a:bodyPr vert="horz" lIns="91440" tIns="45720" rIns="0" bIns="45720" rtlCol="0" anchor="ctr"/>
          <a:lstStyle>
            <a:lvl1pPr algn="r">
              <a:defRPr sz="1067">
                <a:solidFill>
                  <a:schemeClr val="tx1"/>
                </a:solidFill>
                <a:latin typeface="Arial" panose="020B0604020202020204" pitchFamily="34" charset="0"/>
                <a:cs typeface="Arial" panose="020B0604020202020204" pitchFamily="34" charset="0"/>
              </a:defRPr>
            </a:lvl1pPr>
          </a:lstStyle>
          <a:p>
            <a:fld id="{DA99ABBF-21E4-AF4D-A799-EBEEF7E96997}" type="slidenum">
              <a:rPr lang="en-GB" smtClean="0"/>
              <a:pPr/>
              <a:t>‹#›</a:t>
            </a:fld>
            <a:endParaRPr lang="en-GB" dirty="0"/>
          </a:p>
        </p:txBody>
      </p:sp>
    </p:spTree>
    <p:extLst>
      <p:ext uri="{BB962C8B-B14F-4D97-AF65-F5344CB8AC3E}">
        <p14:creationId xmlns:p14="http://schemas.microsoft.com/office/powerpoint/2010/main" val="152041275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Lst>
  <p:txStyles>
    <p:titleStyle>
      <a:lvl1pPr algn="l" defTabSz="914377" rtl="0" eaLnBrk="1" latinLnBrk="0" hangingPunct="1">
        <a:lnSpc>
          <a:spcPct val="90000"/>
        </a:lnSpc>
        <a:spcBef>
          <a:spcPct val="0"/>
        </a:spcBef>
        <a:buNone/>
        <a:defRPr sz="4400" b="1" i="0" kern="1200">
          <a:solidFill>
            <a:schemeClr val="tx1"/>
          </a:solidFill>
          <a:latin typeface="Montserrat" panose="02000505000000020004" pitchFamily="2" charset="77"/>
          <a:ea typeface="+mj-ea"/>
          <a:cs typeface="+mj-cs"/>
        </a:defRPr>
      </a:lvl1pPr>
    </p:titleStyle>
    <p:bodyStyle>
      <a:lvl1pPr marL="0" indent="0" algn="l" defTabSz="914377" rtl="0" eaLnBrk="1" latinLnBrk="0" hangingPunct="1">
        <a:lnSpc>
          <a:spcPct val="90000"/>
        </a:lnSpc>
        <a:spcBef>
          <a:spcPts val="1000"/>
        </a:spcBef>
        <a:buFont typeface="Arial" panose="020B0604020202020204" pitchFamily="34" charset="0"/>
        <a:buNone/>
        <a:defRPr sz="2133" b="0" i="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133"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1981200" y="1524000"/>
            <a:ext cx="9550401" cy="1397720"/>
          </a:xfrm>
        </p:spPr>
        <p:txBody>
          <a:bodyPr>
            <a:noAutofit/>
          </a:bodyPr>
          <a:lstStyle/>
          <a:p>
            <a:r>
              <a:rPr lang="en-US" sz="4000" b="1" dirty="0"/>
              <a:t>Committee Nonmalignant: </a:t>
            </a:r>
          </a:p>
          <a:p>
            <a:r>
              <a:rPr lang="en-US" sz="4000" b="1" dirty="0"/>
              <a:t>Upfront Alternative Donor BMT for </a:t>
            </a:r>
          </a:p>
          <a:p>
            <a:r>
              <a:rPr lang="en-US" sz="4000" b="1" dirty="0"/>
              <a:t>Severe Aplastic Anemia</a:t>
            </a:r>
          </a:p>
        </p:txBody>
      </p:sp>
      <p:sp>
        <p:nvSpPr>
          <p:cNvPr id="3" name="Text Placeholder 2"/>
          <p:cNvSpPr>
            <a:spLocks noGrp="1"/>
          </p:cNvSpPr>
          <p:nvPr>
            <p:ph type="body" sz="quarter" idx="13"/>
          </p:nvPr>
        </p:nvSpPr>
        <p:spPr>
          <a:xfrm>
            <a:off x="2031998" y="3757639"/>
            <a:ext cx="9626601" cy="1347761"/>
          </a:xfrm>
        </p:spPr>
        <p:txBody>
          <a:bodyPr>
            <a:normAutofit/>
          </a:bodyPr>
          <a:lstStyle/>
          <a:p>
            <a:r>
              <a:rPr lang="en-US" dirty="0"/>
              <a:t>Amy E. </a:t>
            </a:r>
            <a:r>
              <a:rPr lang="en-US" dirty="0" err="1"/>
              <a:t>DeZern</a:t>
            </a:r>
            <a:r>
              <a:rPr lang="en-US"/>
              <a:t>, MD, MHS</a:t>
            </a:r>
            <a:endParaRPr lang="en-US" dirty="0"/>
          </a:p>
          <a:p>
            <a:r>
              <a:rPr lang="en-US" dirty="0"/>
              <a:t>Johns Hopkins</a:t>
            </a:r>
          </a:p>
        </p:txBody>
      </p:sp>
    </p:spTree>
    <p:extLst>
      <p:ext uri="{BB962C8B-B14F-4D97-AF65-F5344CB8AC3E}">
        <p14:creationId xmlns:p14="http://schemas.microsoft.com/office/powerpoint/2010/main" val="205542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stretch>
            <a:fillRect/>
          </a:stretch>
        </p:blipFill>
        <p:spPr>
          <a:xfrm>
            <a:off x="820888" y="2590800"/>
            <a:ext cx="4430087" cy="2797403"/>
          </a:xfrm>
          <a:prstGeom prst="rect">
            <a:avLst/>
          </a:prstGeom>
        </p:spPr>
      </p:pic>
      <p:sp>
        <p:nvSpPr>
          <p:cNvPr id="2" name="Title 1"/>
          <p:cNvSpPr>
            <a:spLocks noGrp="1"/>
          </p:cNvSpPr>
          <p:nvPr>
            <p:ph type="title"/>
          </p:nvPr>
        </p:nvSpPr>
        <p:spPr>
          <a:xfrm>
            <a:off x="577892" y="59505"/>
            <a:ext cx="10515600" cy="1123200"/>
          </a:xfrm>
        </p:spPr>
        <p:txBody>
          <a:bodyPr/>
          <a:lstStyle/>
          <a:p>
            <a:r>
              <a:rPr lang="en-US" sz="4000" b="1" dirty="0"/>
              <a:t>Rapid Hematopoietic Recovery</a:t>
            </a:r>
          </a:p>
        </p:txBody>
      </p:sp>
      <p:graphicFrame>
        <p:nvGraphicFramePr>
          <p:cNvPr id="7" name="Table 6"/>
          <p:cNvGraphicFramePr>
            <a:graphicFrameLocks noGrp="1"/>
          </p:cNvGraphicFramePr>
          <p:nvPr>
            <p:extLst>
              <p:ext uri="{D42A27DB-BD31-4B8C-83A1-F6EECF244321}">
                <p14:modId xmlns:p14="http://schemas.microsoft.com/office/powerpoint/2010/main" val="1572402869"/>
              </p:ext>
            </p:extLst>
          </p:nvPr>
        </p:nvGraphicFramePr>
        <p:xfrm>
          <a:off x="5715000" y="1642525"/>
          <a:ext cx="6158296" cy="5206422"/>
        </p:xfrm>
        <a:graphic>
          <a:graphicData uri="http://schemas.openxmlformats.org/drawingml/2006/table">
            <a:tbl>
              <a:tblPr firstRow="1" firstCol="1" bandRow="1">
                <a:tableStyleId>{69012ECD-51FC-41F1-AA8D-1B2483CD663E}</a:tableStyleId>
              </a:tblPr>
              <a:tblGrid>
                <a:gridCol w="2054043">
                  <a:extLst>
                    <a:ext uri="{9D8B030D-6E8A-4147-A177-3AD203B41FA5}">
                      <a16:colId xmlns:a16="http://schemas.microsoft.com/office/drawing/2014/main" val="573988860"/>
                    </a:ext>
                  </a:extLst>
                </a:gridCol>
                <a:gridCol w="1561851">
                  <a:extLst>
                    <a:ext uri="{9D8B030D-6E8A-4147-A177-3AD203B41FA5}">
                      <a16:colId xmlns:a16="http://schemas.microsoft.com/office/drawing/2014/main" val="2655539761"/>
                    </a:ext>
                  </a:extLst>
                </a:gridCol>
                <a:gridCol w="1271201">
                  <a:extLst>
                    <a:ext uri="{9D8B030D-6E8A-4147-A177-3AD203B41FA5}">
                      <a16:colId xmlns:a16="http://schemas.microsoft.com/office/drawing/2014/main" val="1718468164"/>
                    </a:ext>
                  </a:extLst>
                </a:gridCol>
                <a:gridCol w="1271201">
                  <a:extLst>
                    <a:ext uri="{9D8B030D-6E8A-4147-A177-3AD203B41FA5}">
                      <a16:colId xmlns:a16="http://schemas.microsoft.com/office/drawing/2014/main" val="1888561122"/>
                    </a:ext>
                  </a:extLst>
                </a:gridCol>
              </a:tblGrid>
              <a:tr h="1299041">
                <a:tc>
                  <a:txBody>
                    <a:bodyPr/>
                    <a:lstStyle/>
                    <a:p>
                      <a:pPr marL="0" marR="0" algn="ctr">
                        <a:lnSpc>
                          <a:spcPct val="115000"/>
                        </a:lnSpc>
                        <a:spcBef>
                          <a:spcPts val="0"/>
                        </a:spcBef>
                        <a:spcAft>
                          <a:spcPts val="1000"/>
                        </a:spcAft>
                      </a:pPr>
                      <a:endParaRPr lang="en-US" sz="1900" baseline="0" dirty="0">
                        <a:effectLst/>
                      </a:endParaRPr>
                    </a:p>
                    <a:p>
                      <a:pPr marL="0" marR="0" algn="ctr">
                        <a:lnSpc>
                          <a:spcPct val="115000"/>
                        </a:lnSpc>
                        <a:spcBef>
                          <a:spcPts val="0"/>
                        </a:spcBef>
                        <a:spcAft>
                          <a:spcPts val="1000"/>
                        </a:spcAft>
                      </a:pPr>
                      <a:r>
                        <a:rPr lang="en-US" sz="1900" baseline="0" dirty="0">
                          <a:effectLst/>
                        </a:rPr>
                        <a:t>DAYS </a:t>
                      </a:r>
                      <a:r>
                        <a:rPr lang="en-US" sz="1900" dirty="0">
                          <a:effectLst/>
                        </a:rPr>
                        <a:t> </a:t>
                      </a:r>
                    </a:p>
                    <a:p>
                      <a:pPr marL="0" marR="0" algn="ctr">
                        <a:lnSpc>
                          <a:spcPct val="115000"/>
                        </a:lnSpc>
                        <a:spcBef>
                          <a:spcPts val="0"/>
                        </a:spcBef>
                        <a:spcAft>
                          <a:spcPts val="1000"/>
                        </a:spcAft>
                      </a:pPr>
                      <a:r>
                        <a:rPr lang="en-US" sz="1900" dirty="0">
                          <a:effectLst/>
                        </a:rPr>
                        <a:t> </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tc>
                  <a:txBody>
                    <a:bodyPr/>
                    <a:lstStyle/>
                    <a:p>
                      <a:pPr marL="0" marR="0" algn="ctr">
                        <a:lnSpc>
                          <a:spcPct val="115000"/>
                        </a:lnSpc>
                        <a:spcBef>
                          <a:spcPts val="0"/>
                        </a:spcBef>
                        <a:spcAft>
                          <a:spcPts val="1000"/>
                        </a:spcAft>
                      </a:pPr>
                      <a:r>
                        <a:rPr lang="en-US" sz="1900" u="sng" dirty="0">
                          <a:effectLst/>
                        </a:rPr>
                        <a:t>Relapsed/ Refractory</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tc>
                  <a:txBody>
                    <a:bodyPr/>
                    <a:lstStyle/>
                    <a:p>
                      <a:pPr marL="0" marR="0" algn="ctr">
                        <a:lnSpc>
                          <a:spcPct val="115000"/>
                        </a:lnSpc>
                        <a:spcBef>
                          <a:spcPts val="0"/>
                        </a:spcBef>
                        <a:spcAft>
                          <a:spcPts val="1000"/>
                        </a:spcAft>
                      </a:pPr>
                      <a:r>
                        <a:rPr lang="en-US" sz="1900" u="sng" dirty="0">
                          <a:effectLst/>
                        </a:rPr>
                        <a:t>Treatment- Naïve</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tc>
                  <a:txBody>
                    <a:bodyPr/>
                    <a:lstStyle/>
                    <a:p>
                      <a:pPr marL="0" marR="0" algn="ctr">
                        <a:lnSpc>
                          <a:spcPct val="115000"/>
                        </a:lnSpc>
                        <a:spcBef>
                          <a:spcPts val="0"/>
                        </a:spcBef>
                        <a:spcAft>
                          <a:spcPts val="1000"/>
                        </a:spcAft>
                      </a:pPr>
                      <a:r>
                        <a:rPr lang="en-US" sz="1900" u="sng" dirty="0">
                          <a:effectLst/>
                        </a:rPr>
                        <a:t>Overall Median</a:t>
                      </a:r>
                      <a:endParaRPr lang="en-US" sz="1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extLst>
                  <a:ext uri="{0D108BD9-81ED-4DB2-BD59-A6C34878D82A}">
                    <a16:rowId xmlns:a16="http://schemas.microsoft.com/office/drawing/2014/main" val="416371310"/>
                  </a:ext>
                </a:extLst>
              </a:tr>
              <a:tr h="1422979">
                <a:tc>
                  <a:txBody>
                    <a:bodyPr/>
                    <a:lstStyle/>
                    <a:p>
                      <a:pPr marL="0" marR="0" algn="ctr">
                        <a:lnSpc>
                          <a:spcPct val="115000"/>
                        </a:lnSpc>
                        <a:spcBef>
                          <a:spcPts val="0"/>
                        </a:spcBef>
                        <a:spcAft>
                          <a:spcPts val="1000"/>
                        </a:spcAft>
                      </a:pPr>
                      <a:r>
                        <a:rPr lang="en-US" sz="1900" dirty="0">
                          <a:effectLst/>
                        </a:rPr>
                        <a:t>Neutrophil engraftment</a:t>
                      </a:r>
                    </a:p>
                  </a:txBody>
                  <a:tcPr marL="39351" marR="39351" marT="0" marB="0" anchor="ctr"/>
                </a:tc>
                <a:tc>
                  <a:txBody>
                    <a:bodyPr/>
                    <a:lstStyle/>
                    <a:p>
                      <a:pPr marL="0" marR="0" algn="ctr">
                        <a:lnSpc>
                          <a:spcPct val="115000"/>
                        </a:lnSpc>
                        <a:spcBef>
                          <a:spcPts val="0"/>
                        </a:spcBef>
                        <a:spcAft>
                          <a:spcPts val="1000"/>
                        </a:spcAft>
                      </a:pPr>
                      <a:r>
                        <a:rPr lang="en-US" sz="2300" dirty="0">
                          <a:effectLst/>
                        </a:rPr>
                        <a:t>18 </a:t>
                      </a:r>
                    </a:p>
                    <a:p>
                      <a:pPr marL="0" marR="0" algn="ctr">
                        <a:lnSpc>
                          <a:spcPct val="115000"/>
                        </a:lnSpc>
                        <a:spcBef>
                          <a:spcPts val="0"/>
                        </a:spcBef>
                        <a:spcAft>
                          <a:spcPts val="1000"/>
                        </a:spcAft>
                      </a:pPr>
                      <a:r>
                        <a:rPr lang="en-US" sz="2300" dirty="0">
                          <a:effectLst/>
                        </a:rPr>
                        <a:t>(14-39)</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tc>
                  <a:txBody>
                    <a:bodyPr/>
                    <a:lstStyle/>
                    <a:p>
                      <a:pPr marL="0" marR="0" algn="ctr">
                        <a:lnSpc>
                          <a:spcPct val="115000"/>
                        </a:lnSpc>
                        <a:spcBef>
                          <a:spcPts val="0"/>
                        </a:spcBef>
                        <a:spcAft>
                          <a:spcPts val="1000"/>
                        </a:spcAft>
                      </a:pPr>
                      <a:r>
                        <a:rPr lang="en-US" sz="2300" dirty="0">
                          <a:effectLst/>
                        </a:rPr>
                        <a:t>20 </a:t>
                      </a:r>
                    </a:p>
                    <a:p>
                      <a:pPr marL="0" marR="0" algn="ctr">
                        <a:lnSpc>
                          <a:spcPct val="115000"/>
                        </a:lnSpc>
                        <a:spcBef>
                          <a:spcPts val="0"/>
                        </a:spcBef>
                        <a:spcAft>
                          <a:spcPts val="1000"/>
                        </a:spcAft>
                      </a:pPr>
                      <a:r>
                        <a:rPr lang="en-US" sz="2300" dirty="0">
                          <a:effectLst/>
                        </a:rPr>
                        <a:t>(14-88)</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tc>
                  <a:txBody>
                    <a:bodyPr/>
                    <a:lstStyle/>
                    <a:p>
                      <a:pPr marL="0" marR="0" algn="ctr">
                        <a:lnSpc>
                          <a:spcPct val="115000"/>
                        </a:lnSpc>
                        <a:spcBef>
                          <a:spcPts val="0"/>
                        </a:spcBef>
                        <a:spcAft>
                          <a:spcPts val="1000"/>
                        </a:spcAft>
                      </a:pPr>
                      <a:r>
                        <a:rPr lang="en-US" sz="2800" dirty="0">
                          <a:effectLst/>
                        </a:rPr>
                        <a:t>17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extLst>
                  <a:ext uri="{0D108BD9-81ED-4DB2-BD59-A6C34878D82A}">
                    <a16:rowId xmlns:a16="http://schemas.microsoft.com/office/drawing/2014/main" val="2047592534"/>
                  </a:ext>
                </a:extLst>
              </a:tr>
              <a:tr h="1422979">
                <a:tc>
                  <a:txBody>
                    <a:bodyPr/>
                    <a:lstStyle/>
                    <a:p>
                      <a:pPr marL="0" marR="0" algn="ctr">
                        <a:lnSpc>
                          <a:spcPct val="115000"/>
                        </a:lnSpc>
                        <a:spcBef>
                          <a:spcPts val="0"/>
                        </a:spcBef>
                        <a:spcAft>
                          <a:spcPts val="1000"/>
                        </a:spcAft>
                      </a:pPr>
                      <a:r>
                        <a:rPr lang="en-US" sz="1900" dirty="0">
                          <a:effectLst/>
                        </a:rPr>
                        <a:t>Red cell </a:t>
                      </a:r>
                    </a:p>
                    <a:p>
                      <a:pPr marL="0" marR="0" algn="ctr">
                        <a:lnSpc>
                          <a:spcPct val="115000"/>
                        </a:lnSpc>
                        <a:spcBef>
                          <a:spcPts val="0"/>
                        </a:spcBef>
                        <a:spcAft>
                          <a:spcPts val="1000"/>
                        </a:spcAft>
                      </a:pPr>
                      <a:r>
                        <a:rPr lang="en-US" sz="1900" dirty="0">
                          <a:effectLst/>
                        </a:rPr>
                        <a:t>engraftment </a:t>
                      </a:r>
                    </a:p>
                  </a:txBody>
                  <a:tcPr marL="39351" marR="39351" marT="0" marB="0" anchor="ctr"/>
                </a:tc>
                <a:tc>
                  <a:txBody>
                    <a:bodyPr/>
                    <a:lstStyle/>
                    <a:p>
                      <a:pPr marL="0" marR="0" algn="ctr">
                        <a:lnSpc>
                          <a:spcPct val="115000"/>
                        </a:lnSpc>
                        <a:spcBef>
                          <a:spcPts val="0"/>
                        </a:spcBef>
                        <a:spcAft>
                          <a:spcPts val="1000"/>
                        </a:spcAft>
                      </a:pPr>
                      <a:r>
                        <a:rPr lang="en-US" sz="2300" dirty="0">
                          <a:effectLst/>
                        </a:rPr>
                        <a:t>20 </a:t>
                      </a:r>
                    </a:p>
                    <a:p>
                      <a:pPr marL="0" marR="0" algn="ctr">
                        <a:lnSpc>
                          <a:spcPct val="115000"/>
                        </a:lnSpc>
                        <a:spcBef>
                          <a:spcPts val="0"/>
                        </a:spcBef>
                        <a:spcAft>
                          <a:spcPts val="1000"/>
                        </a:spcAft>
                      </a:pPr>
                      <a:r>
                        <a:rPr lang="en-US" sz="2300" dirty="0">
                          <a:effectLst/>
                        </a:rPr>
                        <a:t>(6-58)</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tc>
                  <a:txBody>
                    <a:bodyPr/>
                    <a:lstStyle/>
                    <a:p>
                      <a:pPr marL="0" marR="0" algn="ctr">
                        <a:lnSpc>
                          <a:spcPct val="115000"/>
                        </a:lnSpc>
                        <a:spcBef>
                          <a:spcPts val="0"/>
                        </a:spcBef>
                        <a:spcAft>
                          <a:spcPts val="1000"/>
                        </a:spcAft>
                      </a:pPr>
                      <a:r>
                        <a:rPr lang="en-US" sz="2300" dirty="0">
                          <a:effectLst/>
                        </a:rPr>
                        <a:t>22 </a:t>
                      </a:r>
                    </a:p>
                    <a:p>
                      <a:pPr marL="0" marR="0" algn="ctr">
                        <a:lnSpc>
                          <a:spcPct val="115000"/>
                        </a:lnSpc>
                        <a:spcBef>
                          <a:spcPts val="0"/>
                        </a:spcBef>
                        <a:spcAft>
                          <a:spcPts val="1000"/>
                        </a:spcAft>
                      </a:pPr>
                      <a:r>
                        <a:rPr lang="en-US" sz="2000" dirty="0">
                          <a:effectLst/>
                        </a:rPr>
                        <a:t>(14-291*)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tc>
                  <a:txBody>
                    <a:bodyPr/>
                    <a:lstStyle/>
                    <a:p>
                      <a:pPr marL="0" marR="0" algn="ctr">
                        <a:lnSpc>
                          <a:spcPct val="115000"/>
                        </a:lnSpc>
                        <a:spcBef>
                          <a:spcPts val="0"/>
                        </a:spcBef>
                        <a:spcAft>
                          <a:spcPts val="1000"/>
                        </a:spcAft>
                      </a:pPr>
                      <a:r>
                        <a:rPr lang="en-US" sz="2800" dirty="0">
                          <a:effectLst/>
                        </a:rPr>
                        <a:t>22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extLst>
                  <a:ext uri="{0D108BD9-81ED-4DB2-BD59-A6C34878D82A}">
                    <a16:rowId xmlns:a16="http://schemas.microsoft.com/office/drawing/2014/main" val="3719489274"/>
                  </a:ext>
                </a:extLst>
              </a:tr>
              <a:tr h="1061423">
                <a:tc>
                  <a:txBody>
                    <a:bodyPr/>
                    <a:lstStyle/>
                    <a:p>
                      <a:pPr marL="0" marR="0" algn="ctr">
                        <a:lnSpc>
                          <a:spcPct val="115000"/>
                        </a:lnSpc>
                        <a:spcBef>
                          <a:spcPts val="0"/>
                        </a:spcBef>
                        <a:spcAft>
                          <a:spcPts val="1000"/>
                        </a:spcAft>
                      </a:pPr>
                      <a:r>
                        <a:rPr lang="en-US" sz="1900" dirty="0">
                          <a:effectLst/>
                        </a:rPr>
                        <a:t>Platelet </a:t>
                      </a:r>
                    </a:p>
                    <a:p>
                      <a:pPr marL="0" marR="0" algn="ctr">
                        <a:lnSpc>
                          <a:spcPct val="115000"/>
                        </a:lnSpc>
                        <a:spcBef>
                          <a:spcPts val="0"/>
                        </a:spcBef>
                        <a:spcAft>
                          <a:spcPts val="1000"/>
                        </a:spcAft>
                      </a:pPr>
                      <a:r>
                        <a:rPr lang="en-US" sz="1900" dirty="0">
                          <a:effectLst/>
                        </a:rPr>
                        <a:t>engraftment </a:t>
                      </a:r>
                    </a:p>
                  </a:txBody>
                  <a:tcPr marL="39351" marR="39351" marT="0" marB="0" anchor="ctr"/>
                </a:tc>
                <a:tc>
                  <a:txBody>
                    <a:bodyPr/>
                    <a:lstStyle/>
                    <a:p>
                      <a:pPr marL="0" marR="0" algn="ctr">
                        <a:lnSpc>
                          <a:spcPct val="115000"/>
                        </a:lnSpc>
                        <a:spcBef>
                          <a:spcPts val="0"/>
                        </a:spcBef>
                        <a:spcAft>
                          <a:spcPts val="1000"/>
                        </a:spcAft>
                      </a:pPr>
                      <a:r>
                        <a:rPr lang="en-US" sz="2300" dirty="0">
                          <a:effectLst/>
                        </a:rPr>
                        <a:t>29 </a:t>
                      </a:r>
                    </a:p>
                    <a:p>
                      <a:pPr marL="0" marR="0" algn="ctr">
                        <a:lnSpc>
                          <a:spcPct val="115000"/>
                        </a:lnSpc>
                        <a:spcBef>
                          <a:spcPts val="0"/>
                        </a:spcBef>
                        <a:spcAft>
                          <a:spcPts val="1000"/>
                        </a:spcAft>
                      </a:pPr>
                      <a:r>
                        <a:rPr lang="en-US" sz="2300" dirty="0">
                          <a:effectLst/>
                        </a:rPr>
                        <a:t>(15-108)</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tc>
                  <a:txBody>
                    <a:bodyPr/>
                    <a:lstStyle/>
                    <a:p>
                      <a:pPr marL="0" marR="0" algn="ctr">
                        <a:lnSpc>
                          <a:spcPct val="115000"/>
                        </a:lnSpc>
                        <a:spcBef>
                          <a:spcPts val="0"/>
                        </a:spcBef>
                        <a:spcAft>
                          <a:spcPts val="1000"/>
                        </a:spcAft>
                      </a:pPr>
                      <a:r>
                        <a:rPr lang="en-US" sz="2300" dirty="0">
                          <a:effectLst/>
                        </a:rPr>
                        <a:t>26 </a:t>
                      </a:r>
                    </a:p>
                    <a:p>
                      <a:pPr marL="0" marR="0" algn="ctr">
                        <a:lnSpc>
                          <a:spcPct val="115000"/>
                        </a:lnSpc>
                        <a:spcBef>
                          <a:spcPts val="0"/>
                        </a:spcBef>
                        <a:spcAft>
                          <a:spcPts val="1000"/>
                        </a:spcAft>
                      </a:pPr>
                      <a:r>
                        <a:rPr lang="en-US" sz="2300" dirty="0">
                          <a:effectLst/>
                        </a:rPr>
                        <a:t>(18-25)</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tc>
                  <a:txBody>
                    <a:bodyPr/>
                    <a:lstStyle/>
                    <a:p>
                      <a:pPr marL="0" marR="0" algn="ctr">
                        <a:lnSpc>
                          <a:spcPct val="115000"/>
                        </a:lnSpc>
                        <a:spcBef>
                          <a:spcPts val="0"/>
                        </a:spcBef>
                        <a:spcAft>
                          <a:spcPts val="1000"/>
                        </a:spcAft>
                      </a:pPr>
                      <a:r>
                        <a:rPr lang="en-US" sz="2800" dirty="0">
                          <a:effectLst/>
                        </a:rPr>
                        <a:t>27</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extLst>
                  <a:ext uri="{0D108BD9-81ED-4DB2-BD59-A6C34878D82A}">
                    <a16:rowId xmlns:a16="http://schemas.microsoft.com/office/drawing/2014/main" val="3039398946"/>
                  </a:ext>
                </a:extLst>
              </a:tr>
            </a:tbl>
          </a:graphicData>
        </a:graphic>
      </p:graphicFrame>
      <p:sp>
        <p:nvSpPr>
          <p:cNvPr id="8" name="TextBox 7"/>
          <p:cNvSpPr txBox="1"/>
          <p:nvPr/>
        </p:nvSpPr>
        <p:spPr>
          <a:xfrm>
            <a:off x="1756248" y="1993457"/>
            <a:ext cx="2441694" cy="369332"/>
          </a:xfrm>
          <a:prstGeom prst="rect">
            <a:avLst/>
          </a:prstGeom>
          <a:noFill/>
        </p:spPr>
        <p:txBody>
          <a:bodyPr wrap="none" rtlCol="0">
            <a:spAutoFit/>
          </a:bodyPr>
          <a:lstStyle/>
          <a:p>
            <a:pPr defTabSz="914377">
              <a:defRPr/>
            </a:pPr>
            <a:r>
              <a:rPr lang="en-US" b="1" dirty="0">
                <a:solidFill>
                  <a:srgbClr val="000000"/>
                </a:solidFill>
                <a:latin typeface="Arial"/>
                <a:ea typeface="ＭＳ Ｐゴシック"/>
              </a:rPr>
              <a:t>Neutrophil Recovery</a:t>
            </a:r>
          </a:p>
        </p:txBody>
      </p:sp>
      <p:sp>
        <p:nvSpPr>
          <p:cNvPr id="3" name="Rectangle 2"/>
          <p:cNvSpPr/>
          <p:nvPr/>
        </p:nvSpPr>
        <p:spPr bwMode="auto">
          <a:xfrm>
            <a:off x="2851207" y="4189449"/>
            <a:ext cx="2016691" cy="45115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defRPr/>
            </a:pPr>
            <a:endParaRPr lang="en-US" sz="2400">
              <a:solidFill>
                <a:srgbClr val="000000"/>
              </a:solidFill>
              <a:latin typeface="Times" charset="0"/>
              <a:ea typeface="ＭＳ Ｐゴシック" charset="0"/>
            </a:endParaRPr>
          </a:p>
        </p:txBody>
      </p:sp>
      <p:sp>
        <p:nvSpPr>
          <p:cNvPr id="9" name="Rectangle 8"/>
          <p:cNvSpPr/>
          <p:nvPr/>
        </p:nvSpPr>
        <p:spPr bwMode="auto">
          <a:xfrm flipV="1">
            <a:off x="1768925" y="2971800"/>
            <a:ext cx="964505" cy="20066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defRPr/>
            </a:pPr>
            <a:endParaRPr lang="en-US" sz="2400">
              <a:solidFill>
                <a:srgbClr val="000000"/>
              </a:solidFill>
              <a:latin typeface="Times" charset="0"/>
              <a:ea typeface="ＭＳ Ｐゴシック" charset="0"/>
            </a:endParaRPr>
          </a:p>
        </p:txBody>
      </p:sp>
      <p:sp>
        <p:nvSpPr>
          <p:cNvPr id="4" name="TextBox 3"/>
          <p:cNvSpPr txBox="1"/>
          <p:nvPr/>
        </p:nvSpPr>
        <p:spPr>
          <a:xfrm>
            <a:off x="1079500" y="4947781"/>
            <a:ext cx="3983083" cy="646331"/>
          </a:xfrm>
          <a:prstGeom prst="rect">
            <a:avLst/>
          </a:prstGeom>
          <a:solidFill>
            <a:schemeClr val="bg1"/>
          </a:solidFill>
        </p:spPr>
        <p:txBody>
          <a:bodyPr wrap="square" rtlCol="0">
            <a:spAutoFit/>
          </a:bodyPr>
          <a:lstStyle/>
          <a:p>
            <a:pPr defTabSz="914377">
              <a:defRPr/>
            </a:pPr>
            <a:r>
              <a:rPr lang="en-US" dirty="0">
                <a:solidFill>
                  <a:srgbClr val="000000"/>
                </a:solidFill>
                <a:latin typeface="Arial"/>
                <a:ea typeface="ＭＳ Ｐゴシック"/>
              </a:rPr>
              <a:t>0       10       20      30       40       50</a:t>
            </a:r>
          </a:p>
          <a:p>
            <a:pPr algn="ctr" defTabSz="914377">
              <a:defRPr/>
            </a:pPr>
            <a:r>
              <a:rPr lang="en-US" dirty="0">
                <a:solidFill>
                  <a:srgbClr val="000000"/>
                </a:solidFill>
                <a:latin typeface="Arial"/>
                <a:ea typeface="ＭＳ Ｐゴシック"/>
              </a:rPr>
              <a:t>DAYS</a:t>
            </a:r>
          </a:p>
        </p:txBody>
      </p:sp>
      <p:sp>
        <p:nvSpPr>
          <p:cNvPr id="10" name="TextBox 9"/>
          <p:cNvSpPr txBox="1"/>
          <p:nvPr/>
        </p:nvSpPr>
        <p:spPr>
          <a:xfrm rot="16200000">
            <a:off x="2262" y="3617584"/>
            <a:ext cx="1261884" cy="369332"/>
          </a:xfrm>
          <a:prstGeom prst="rect">
            <a:avLst/>
          </a:prstGeom>
          <a:solidFill>
            <a:schemeClr val="bg1"/>
          </a:solidFill>
        </p:spPr>
        <p:txBody>
          <a:bodyPr wrap="none" rtlCol="0">
            <a:spAutoFit/>
          </a:bodyPr>
          <a:lstStyle/>
          <a:p>
            <a:pPr defTabSz="914377">
              <a:defRPr/>
            </a:pPr>
            <a:r>
              <a:rPr lang="en-US" dirty="0">
                <a:solidFill>
                  <a:srgbClr val="000000"/>
                </a:solidFill>
                <a:latin typeface="Arial"/>
                <a:ea typeface="ＭＳ Ｐゴシック"/>
              </a:rPr>
              <a:t>Probability</a:t>
            </a:r>
          </a:p>
        </p:txBody>
      </p:sp>
      <p:sp>
        <p:nvSpPr>
          <p:cNvPr id="12" name="Rectangle 11"/>
          <p:cNvSpPr/>
          <p:nvPr/>
        </p:nvSpPr>
        <p:spPr bwMode="auto">
          <a:xfrm>
            <a:off x="9386080" y="2968314"/>
            <a:ext cx="1256867" cy="3790143"/>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en-US" sz="2400">
              <a:latin typeface="Times" charset="0"/>
              <a:ea typeface="ＭＳ Ｐゴシック" charset="0"/>
            </a:endParaRPr>
          </a:p>
        </p:txBody>
      </p:sp>
    </p:spTree>
    <p:extLst>
      <p:ext uri="{BB962C8B-B14F-4D97-AF65-F5344CB8AC3E}">
        <p14:creationId xmlns:p14="http://schemas.microsoft.com/office/powerpoint/2010/main" val="319157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169" y="-248797"/>
            <a:ext cx="10363200" cy="1143000"/>
          </a:xfrm>
        </p:spPr>
        <p:txBody>
          <a:bodyPr>
            <a:normAutofit/>
          </a:bodyPr>
          <a:lstStyle/>
          <a:p>
            <a:r>
              <a:rPr lang="en-US" sz="5333" dirty="0"/>
              <a:t>Toxicity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9286910"/>
              </p:ext>
            </p:extLst>
          </p:nvPr>
        </p:nvGraphicFramePr>
        <p:xfrm>
          <a:off x="2895600" y="583979"/>
          <a:ext cx="7481963" cy="6254405"/>
        </p:xfrm>
        <a:graphic>
          <a:graphicData uri="http://schemas.openxmlformats.org/drawingml/2006/table">
            <a:tbl>
              <a:tblPr firstRow="1" bandRow="1">
                <a:tableStyleId>{5C22544A-7EE6-4342-B048-85BDC9FD1C3A}</a:tableStyleId>
              </a:tblPr>
              <a:tblGrid>
                <a:gridCol w="3106455">
                  <a:extLst>
                    <a:ext uri="{9D8B030D-6E8A-4147-A177-3AD203B41FA5}">
                      <a16:colId xmlns:a16="http://schemas.microsoft.com/office/drawing/2014/main" val="1961465134"/>
                    </a:ext>
                  </a:extLst>
                </a:gridCol>
                <a:gridCol w="4375508">
                  <a:extLst>
                    <a:ext uri="{9D8B030D-6E8A-4147-A177-3AD203B41FA5}">
                      <a16:colId xmlns:a16="http://schemas.microsoft.com/office/drawing/2014/main" val="1846317562"/>
                    </a:ext>
                  </a:extLst>
                </a:gridCol>
              </a:tblGrid>
              <a:tr h="1310640">
                <a:tc>
                  <a:txBody>
                    <a:bodyPr/>
                    <a:lstStyle/>
                    <a:p>
                      <a:pPr algn="ctr"/>
                      <a:endParaRPr lang="en-US" sz="2000" dirty="0"/>
                    </a:p>
                  </a:txBody>
                  <a:tcPr/>
                </a:tc>
                <a:tc>
                  <a:txBody>
                    <a:bodyPr/>
                    <a:lstStyle/>
                    <a:p>
                      <a:pPr algn="ctr"/>
                      <a:r>
                        <a:rPr lang="en-US" sz="2700" dirty="0"/>
                        <a:t>Treatment-Naïve</a:t>
                      </a:r>
                      <a:r>
                        <a:rPr lang="en-US" sz="2700" baseline="0" dirty="0"/>
                        <a:t> Patients</a:t>
                      </a:r>
                    </a:p>
                    <a:p>
                      <a:pPr algn="ctr"/>
                      <a:r>
                        <a:rPr lang="en-US" sz="2700" baseline="0" dirty="0"/>
                        <a:t>(n=22)</a:t>
                      </a:r>
                      <a:endParaRPr lang="en-US" sz="2700" dirty="0"/>
                    </a:p>
                  </a:txBody>
                  <a:tcPr/>
                </a:tc>
                <a:extLst>
                  <a:ext uri="{0D108BD9-81ED-4DB2-BD59-A6C34878D82A}">
                    <a16:rowId xmlns:a16="http://schemas.microsoft.com/office/drawing/2014/main" val="1278144093"/>
                  </a:ext>
                </a:extLst>
              </a:tr>
              <a:tr h="1458969">
                <a:tc>
                  <a:txBody>
                    <a:bodyPr/>
                    <a:lstStyle/>
                    <a:p>
                      <a:pPr algn="ctr"/>
                      <a:r>
                        <a:rPr lang="en-US" sz="2300" dirty="0"/>
                        <a:t>Death</a:t>
                      </a:r>
                      <a:endParaRPr lang="en-US" sz="2300" b="1" dirty="0">
                        <a:solidFill>
                          <a:schemeClr val="tx1"/>
                        </a:solidFill>
                      </a:endParaRPr>
                    </a:p>
                  </a:txBody>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900" dirty="0"/>
                        <a:t>2 (at 200 </a:t>
                      </a:r>
                      <a:r>
                        <a:rPr lang="en-US" sz="1900" dirty="0" err="1"/>
                        <a:t>cGy</a:t>
                      </a:r>
                      <a:r>
                        <a:rPr lang="en-US" sz="1900" dirty="0"/>
                        <a:t>)</a:t>
                      </a:r>
                    </a:p>
                    <a:p>
                      <a:pPr marL="285750" indent="-285750" algn="l">
                        <a:buFont typeface="Arial" panose="020B0604020202020204" pitchFamily="34" charset="0"/>
                        <a:buChar char="•"/>
                      </a:pPr>
                      <a:r>
                        <a:rPr lang="en-US" sz="1900" dirty="0"/>
                        <a:t>EBV infection after secondary graft   failure at Day 121 in</a:t>
                      </a:r>
                      <a:r>
                        <a:rPr lang="en-US" sz="1900" baseline="0" dirty="0"/>
                        <a:t> 4 </a:t>
                      </a:r>
                      <a:r>
                        <a:rPr lang="en-US" sz="1900" baseline="0" dirty="0" err="1"/>
                        <a:t>yo</a:t>
                      </a:r>
                      <a:r>
                        <a:rPr lang="en-US" sz="1900" baseline="0" dirty="0"/>
                        <a:t> F</a:t>
                      </a:r>
                    </a:p>
                    <a:p>
                      <a:pPr marL="285750" indent="-285750" algn="l">
                        <a:lnSpc>
                          <a:spcPts val="1000"/>
                        </a:lnSpc>
                        <a:buFont typeface="Arial" panose="020B0604020202020204" pitchFamily="34" charset="0"/>
                        <a:buChar char="•"/>
                      </a:pPr>
                      <a:endParaRPr lang="en-US" sz="1900" dirty="0"/>
                    </a:p>
                    <a:p>
                      <a:pPr marL="285750" indent="-285750" algn="l">
                        <a:buFont typeface="Arial" panose="020B0604020202020204" pitchFamily="34" charset="0"/>
                        <a:buChar char="•"/>
                      </a:pPr>
                      <a:r>
                        <a:rPr lang="en-US" sz="1900" dirty="0"/>
                        <a:t>CMV infection at Day 243 in</a:t>
                      </a:r>
                      <a:r>
                        <a:rPr lang="en-US" sz="1900" baseline="0" dirty="0"/>
                        <a:t> 25 </a:t>
                      </a:r>
                      <a:r>
                        <a:rPr lang="en-US" sz="1900" baseline="0" dirty="0" err="1"/>
                        <a:t>yo</a:t>
                      </a:r>
                      <a:r>
                        <a:rPr lang="en-US" sz="1900" baseline="0" dirty="0"/>
                        <a:t> F</a:t>
                      </a:r>
                      <a:endParaRPr lang="en-US" sz="1900" b="0" dirty="0"/>
                    </a:p>
                  </a:txBody>
                  <a:tcPr/>
                </a:tc>
                <a:extLst>
                  <a:ext uri="{0D108BD9-81ED-4DB2-BD59-A6C34878D82A}">
                    <a16:rowId xmlns:a16="http://schemas.microsoft.com/office/drawing/2014/main" val="2342524455"/>
                  </a:ext>
                </a:extLst>
              </a:tr>
              <a:tr h="660400">
                <a:tc>
                  <a:txBody>
                    <a:bodyPr/>
                    <a:lstStyle/>
                    <a:p>
                      <a:pPr algn="ctr"/>
                      <a:r>
                        <a:rPr lang="en-US" sz="2300" dirty="0"/>
                        <a:t>Primary</a:t>
                      </a:r>
                      <a:r>
                        <a:rPr lang="en-US" sz="2300" baseline="0" dirty="0"/>
                        <a:t> Graft Failure</a:t>
                      </a:r>
                      <a:endParaRPr lang="en-US" sz="2300" b="1" dirty="0"/>
                    </a:p>
                  </a:txBody>
                  <a:tcPr/>
                </a:tc>
                <a:tc>
                  <a:txBody>
                    <a:bodyPr/>
                    <a:lstStyle/>
                    <a:p>
                      <a:pPr algn="ctr"/>
                      <a:r>
                        <a:rPr lang="en-US" sz="1900" dirty="0"/>
                        <a:t>1 (at 200 </a:t>
                      </a:r>
                      <a:r>
                        <a:rPr lang="en-US" sz="1900" dirty="0" err="1"/>
                        <a:t>cGy</a:t>
                      </a:r>
                      <a:r>
                        <a:rPr lang="en-US" sz="1900" dirty="0"/>
                        <a:t>)</a:t>
                      </a:r>
                      <a:endParaRPr lang="en-US" sz="1900" b="1" dirty="0"/>
                    </a:p>
                  </a:txBody>
                  <a:tcPr/>
                </a:tc>
                <a:extLst>
                  <a:ext uri="{0D108BD9-81ED-4DB2-BD59-A6C34878D82A}">
                    <a16:rowId xmlns:a16="http://schemas.microsoft.com/office/drawing/2014/main" val="4220535918"/>
                  </a:ext>
                </a:extLst>
              </a:tr>
              <a:tr h="782320">
                <a:tc>
                  <a:txBody>
                    <a:bodyPr/>
                    <a:lstStyle/>
                    <a:p>
                      <a:pPr algn="ctr"/>
                      <a:r>
                        <a:rPr lang="en-US" sz="2300" dirty="0"/>
                        <a:t>Secondary Graft Failure</a:t>
                      </a:r>
                      <a:r>
                        <a:rPr lang="en-US" sz="2300" baseline="0" dirty="0"/>
                        <a:t> </a:t>
                      </a:r>
                      <a:endParaRPr lang="en-US" sz="2300" b="1" dirty="0"/>
                    </a:p>
                  </a:txBody>
                  <a:tcPr/>
                </a:tc>
                <a:tc>
                  <a:txBody>
                    <a:bodyPr/>
                    <a:lstStyle/>
                    <a:p>
                      <a:pPr algn="ctr"/>
                      <a:r>
                        <a:rPr lang="en-US" sz="1900" dirty="0"/>
                        <a:t>2 (at</a:t>
                      </a:r>
                      <a:r>
                        <a:rPr lang="en-US" sz="1900" baseline="0" dirty="0"/>
                        <a:t> 200 </a:t>
                      </a:r>
                      <a:r>
                        <a:rPr lang="en-US" sz="1900" baseline="0" dirty="0" err="1"/>
                        <a:t>cGy</a:t>
                      </a:r>
                      <a:r>
                        <a:rPr lang="en-US" sz="1900" baseline="0" dirty="0"/>
                        <a:t>)</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900" dirty="0"/>
                        <a:t>2</a:t>
                      </a:r>
                      <a:r>
                        <a:rPr lang="en-US" sz="1900" baseline="30000" dirty="0"/>
                        <a:t>nd</a:t>
                      </a:r>
                      <a:r>
                        <a:rPr lang="en-US" sz="1900" dirty="0"/>
                        <a:t> BMT D193</a:t>
                      </a:r>
                      <a:endParaRPr lang="en-US" sz="1900" b="0" dirty="0"/>
                    </a:p>
                  </a:txBody>
                  <a:tcPr/>
                </a:tc>
                <a:extLst>
                  <a:ext uri="{0D108BD9-81ED-4DB2-BD59-A6C34878D82A}">
                    <a16:rowId xmlns:a16="http://schemas.microsoft.com/office/drawing/2014/main" val="1854998820"/>
                  </a:ext>
                </a:extLst>
              </a:tr>
              <a:tr h="802556">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300" dirty="0"/>
                        <a:t>Acute</a:t>
                      </a:r>
                      <a:r>
                        <a:rPr lang="en-US" sz="2300" baseline="0" dirty="0"/>
                        <a:t> GVHD</a:t>
                      </a:r>
                      <a:endParaRPr lang="en-US" sz="2300" b="1" dirty="0"/>
                    </a:p>
                  </a:txBody>
                  <a:tcPr/>
                </a:tc>
                <a:tc>
                  <a:txBody>
                    <a:bodyPr/>
                    <a:lstStyle/>
                    <a:p>
                      <a:pPr marL="0" marR="0" algn="ctr">
                        <a:lnSpc>
                          <a:spcPct val="115000"/>
                        </a:lnSpc>
                        <a:spcBef>
                          <a:spcPts val="0"/>
                        </a:spcBef>
                        <a:spcAft>
                          <a:spcPts val="1000"/>
                        </a:spcAft>
                      </a:pPr>
                      <a:r>
                        <a:rPr lang="en-US" sz="1900" dirty="0">
                          <a:effectLst/>
                        </a:rPr>
                        <a:t> 1 Grade 2</a:t>
                      </a:r>
                    </a:p>
                    <a:p>
                      <a:pPr marL="0" marR="0" algn="ctr">
                        <a:lnSpc>
                          <a:spcPct val="115000"/>
                        </a:lnSpc>
                        <a:spcBef>
                          <a:spcPts val="0"/>
                        </a:spcBef>
                        <a:spcAft>
                          <a:spcPts val="1000"/>
                        </a:spcAft>
                      </a:pPr>
                      <a:r>
                        <a:rPr lang="en-US" sz="1900" dirty="0">
                          <a:effectLst/>
                        </a:rPr>
                        <a:t> </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extLst>
                  <a:ext uri="{0D108BD9-81ED-4DB2-BD59-A6C34878D82A}">
                    <a16:rowId xmlns:a16="http://schemas.microsoft.com/office/drawing/2014/main" val="4292770073"/>
                  </a:ext>
                </a:extLst>
              </a:tr>
              <a:tr h="1229360">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300" baseline="0" dirty="0"/>
                        <a:t>Chronic GVHD</a:t>
                      </a:r>
                      <a:endParaRPr lang="en-US" sz="2300" b="1" dirty="0"/>
                    </a:p>
                  </a:txBody>
                  <a:tcPr/>
                </a:tc>
                <a:tc>
                  <a:txBody>
                    <a:bodyPr/>
                    <a:lstStyle/>
                    <a:p>
                      <a:pPr algn="ctr"/>
                      <a:r>
                        <a:rPr lang="en-US" sz="1900" dirty="0"/>
                        <a:t>None</a:t>
                      </a:r>
                      <a:endParaRPr lang="en-US" sz="1900" b="1" dirty="0"/>
                    </a:p>
                  </a:txBody>
                  <a:tcPr/>
                </a:tc>
                <a:extLst>
                  <a:ext uri="{0D108BD9-81ED-4DB2-BD59-A6C34878D82A}">
                    <a16:rowId xmlns:a16="http://schemas.microsoft.com/office/drawing/2014/main" val="1269099549"/>
                  </a:ext>
                </a:extLst>
              </a:tr>
            </a:tbl>
          </a:graphicData>
        </a:graphic>
      </p:graphicFrame>
      <p:sp>
        <p:nvSpPr>
          <p:cNvPr id="3" name="TextBox 2">
            <a:extLst>
              <a:ext uri="{FF2B5EF4-FFF2-40B4-BE49-F238E27FC236}">
                <a16:creationId xmlns:a16="http://schemas.microsoft.com/office/drawing/2014/main" id="{9B14DCB1-6821-442D-A9DA-F28C4519290F}"/>
              </a:ext>
            </a:extLst>
          </p:cNvPr>
          <p:cNvSpPr txBox="1"/>
          <p:nvPr/>
        </p:nvSpPr>
        <p:spPr>
          <a:xfrm>
            <a:off x="228600" y="2590800"/>
            <a:ext cx="2325194" cy="2308324"/>
          </a:xfrm>
          <a:prstGeom prst="rect">
            <a:avLst/>
          </a:prstGeom>
          <a:noFill/>
        </p:spPr>
        <p:txBody>
          <a:bodyPr wrap="square" rtlCol="0">
            <a:spAutoFit/>
          </a:bodyPr>
          <a:lstStyle/>
          <a:p>
            <a:r>
              <a:rPr lang="en-US" sz="2400" b="1" dirty="0"/>
              <a:t>None of listed toxicities since augmentation to 400 </a:t>
            </a:r>
            <a:r>
              <a:rPr lang="en-US" sz="2400" b="1" dirty="0" err="1"/>
              <a:t>cGY</a:t>
            </a:r>
            <a:r>
              <a:rPr lang="en-US" sz="2400" b="1" dirty="0"/>
              <a:t> after first 7 pts</a:t>
            </a:r>
          </a:p>
        </p:txBody>
      </p:sp>
    </p:spTree>
    <p:extLst>
      <p:ext uri="{BB962C8B-B14F-4D97-AF65-F5344CB8AC3E}">
        <p14:creationId xmlns:p14="http://schemas.microsoft.com/office/powerpoint/2010/main" val="836939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042AACD-5775-42D7-8769-F68FC6F32DDB}"/>
              </a:ext>
            </a:extLst>
          </p:cNvPr>
          <p:cNvSpPr>
            <a:spLocks noGrp="1"/>
          </p:cNvSpPr>
          <p:nvPr>
            <p:ph type="title"/>
          </p:nvPr>
        </p:nvSpPr>
        <p:spPr>
          <a:xfrm>
            <a:off x="290286" y="271313"/>
            <a:ext cx="11843657" cy="1143000"/>
          </a:xfrm>
        </p:spPr>
        <p:txBody>
          <a:bodyPr/>
          <a:lstStyle/>
          <a:p>
            <a:r>
              <a:rPr lang="en-US" sz="3200" b="1" dirty="0"/>
              <a:t>400 </a:t>
            </a:r>
            <a:r>
              <a:rPr lang="en-US" sz="3200" b="1" dirty="0" err="1"/>
              <a:t>cGy</a:t>
            </a:r>
            <a:r>
              <a:rPr lang="en-US" sz="3200" b="1" dirty="0"/>
              <a:t> TBI reduces graft failure </a:t>
            </a:r>
            <a:br>
              <a:rPr lang="en-US" sz="3200" b="1" dirty="0"/>
            </a:br>
            <a:r>
              <a:rPr lang="en-US" sz="3200" b="1" dirty="0"/>
              <a:t>in treatment naïve SAA</a:t>
            </a:r>
          </a:p>
        </p:txBody>
      </p:sp>
      <p:grpSp>
        <p:nvGrpSpPr>
          <p:cNvPr id="10" name="Group 9"/>
          <p:cNvGrpSpPr/>
          <p:nvPr/>
        </p:nvGrpSpPr>
        <p:grpSpPr>
          <a:xfrm>
            <a:off x="2702690" y="1633919"/>
            <a:ext cx="5962340" cy="4816972"/>
            <a:chOff x="2702689" y="1633918"/>
            <a:chExt cx="5962340" cy="4816972"/>
          </a:xfrm>
        </p:grpSpPr>
        <p:grpSp>
          <p:nvGrpSpPr>
            <p:cNvPr id="5" name="Group 4"/>
            <p:cNvGrpSpPr/>
            <p:nvPr/>
          </p:nvGrpSpPr>
          <p:grpSpPr>
            <a:xfrm>
              <a:off x="2702689" y="1633918"/>
              <a:ext cx="5962340" cy="4816972"/>
              <a:chOff x="2702689" y="1633918"/>
              <a:chExt cx="5962340" cy="4816972"/>
            </a:xfrm>
          </p:grpSpPr>
          <p:pic>
            <p:nvPicPr>
              <p:cNvPr id="7" name="Picture 6">
                <a:extLst>
                  <a:ext uri="{FF2B5EF4-FFF2-40B4-BE49-F238E27FC236}">
                    <a16:creationId xmlns:a16="http://schemas.microsoft.com/office/drawing/2014/main" id="{7D7DCF6C-0D08-4449-90D8-CB3AF350BC43}"/>
                  </a:ext>
                </a:extLst>
              </p:cNvPr>
              <p:cNvPicPr>
                <a:picLocks noChangeAspect="1"/>
              </p:cNvPicPr>
              <p:nvPr/>
            </p:nvPicPr>
            <p:blipFill>
              <a:blip r:embed="rId2"/>
              <a:stretch>
                <a:fillRect/>
              </a:stretch>
            </p:blipFill>
            <p:spPr>
              <a:xfrm>
                <a:off x="2702689" y="1633918"/>
                <a:ext cx="5962340" cy="4816972"/>
              </a:xfrm>
              <a:prstGeom prst="rect">
                <a:avLst/>
              </a:prstGeom>
              <a:ln>
                <a:solidFill>
                  <a:schemeClr val="accent4"/>
                </a:solidFill>
              </a:ln>
            </p:spPr>
          </p:pic>
          <p:sp>
            <p:nvSpPr>
              <p:cNvPr id="2" name="Rectangle 1"/>
              <p:cNvSpPr/>
              <p:nvPr/>
            </p:nvSpPr>
            <p:spPr bwMode="auto">
              <a:xfrm>
                <a:off x="5624186" y="2390339"/>
                <a:ext cx="926927" cy="3081403"/>
              </a:xfrm>
              <a:prstGeom prst="rect">
                <a:avLst/>
              </a:prstGeom>
              <a:solidFill>
                <a:schemeClr val="accent6">
                  <a:lumMod val="75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en-US" sz="2400">
                  <a:latin typeface="Times" charset="0"/>
                  <a:ea typeface="ＭＳ Ｐゴシック" charset="0"/>
                </a:endParaRPr>
              </a:p>
            </p:txBody>
          </p:sp>
          <p:sp>
            <p:nvSpPr>
              <p:cNvPr id="3" name="Rectangle 2"/>
              <p:cNvSpPr/>
              <p:nvPr/>
            </p:nvSpPr>
            <p:spPr bwMode="auto">
              <a:xfrm>
                <a:off x="4045908" y="5098093"/>
                <a:ext cx="951979" cy="375781"/>
              </a:xfrm>
              <a:prstGeom prst="rect">
                <a:avLst/>
              </a:prstGeom>
              <a:solidFill>
                <a:schemeClr val="accent1">
                  <a:lumMod val="50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en-US" sz="2400">
                  <a:latin typeface="Times" charset="0"/>
                  <a:ea typeface="ＭＳ Ｐゴシック" charset="0"/>
                </a:endParaRPr>
              </a:p>
            </p:txBody>
          </p:sp>
          <p:sp>
            <p:nvSpPr>
              <p:cNvPr id="4" name="Rectangle 3"/>
              <p:cNvSpPr/>
              <p:nvPr/>
            </p:nvSpPr>
            <p:spPr bwMode="auto">
              <a:xfrm>
                <a:off x="7340252" y="5436296"/>
                <a:ext cx="638828" cy="45719"/>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en-US" sz="2400">
                  <a:latin typeface="Times" charset="0"/>
                  <a:ea typeface="ＭＳ Ｐゴシック" charset="0"/>
                </a:endParaRPr>
              </a:p>
            </p:txBody>
          </p:sp>
        </p:grpSp>
        <p:sp>
          <p:nvSpPr>
            <p:cNvPr id="9" name="TextBox 8"/>
            <p:cNvSpPr txBox="1"/>
            <p:nvPr/>
          </p:nvSpPr>
          <p:spPr>
            <a:xfrm>
              <a:off x="4205348" y="4607881"/>
              <a:ext cx="707245" cy="415498"/>
            </a:xfrm>
            <a:prstGeom prst="rect">
              <a:avLst/>
            </a:prstGeom>
            <a:solidFill>
              <a:schemeClr val="bg1"/>
            </a:solidFill>
            <a:ln>
              <a:noFill/>
            </a:ln>
          </p:spPr>
          <p:txBody>
            <a:bodyPr wrap="none" rtlCol="0">
              <a:spAutoFit/>
            </a:bodyPr>
            <a:lstStyle/>
            <a:p>
              <a:r>
                <a:rPr lang="en-US" sz="2100" b="1" dirty="0">
                  <a:ea typeface="Calibri" panose="020F0502020204030204" pitchFamily="34" charset="0"/>
                  <a:cs typeface="Times New Roman" panose="02020603050405020304" pitchFamily="18" charset="0"/>
                </a:rPr>
                <a:t>1/23</a:t>
              </a:r>
            </a:p>
          </p:txBody>
        </p:sp>
      </p:grpSp>
      <p:sp>
        <p:nvSpPr>
          <p:cNvPr id="8" name="TextBox 7"/>
          <p:cNvSpPr txBox="1"/>
          <p:nvPr/>
        </p:nvSpPr>
        <p:spPr>
          <a:xfrm>
            <a:off x="7313093" y="4952908"/>
            <a:ext cx="927085" cy="461665"/>
          </a:xfrm>
          <a:prstGeom prst="rect">
            <a:avLst/>
          </a:prstGeom>
          <a:solidFill>
            <a:schemeClr val="bg1"/>
          </a:solidFill>
        </p:spPr>
        <p:txBody>
          <a:bodyPr wrap="square" rtlCol="0">
            <a:spAutoFit/>
          </a:bodyPr>
          <a:lstStyle/>
          <a:p>
            <a:r>
              <a:rPr lang="en-US" sz="2400" dirty="0"/>
              <a:t>0/15</a:t>
            </a:r>
          </a:p>
        </p:txBody>
      </p:sp>
      <p:sp>
        <p:nvSpPr>
          <p:cNvPr id="11" name="Rectangle 10"/>
          <p:cNvSpPr/>
          <p:nvPr/>
        </p:nvSpPr>
        <p:spPr>
          <a:xfrm>
            <a:off x="5928220" y="1667475"/>
            <a:ext cx="1912691" cy="390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348320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0525"/>
            <a:ext cx="12192000" cy="1143000"/>
          </a:xfrm>
        </p:spPr>
        <p:txBody>
          <a:bodyPr>
            <a:normAutofit fontScale="90000"/>
          </a:bodyPr>
          <a:lstStyle/>
          <a:p>
            <a:pPr algn="ctr"/>
            <a:r>
              <a:rPr lang="en-US" sz="3200" b="1" dirty="0"/>
              <a:t>Robust Engraftment </a:t>
            </a:r>
            <a:br>
              <a:rPr lang="en-US" b="1" dirty="0"/>
            </a:br>
            <a:r>
              <a:rPr lang="en-US" b="1" dirty="0"/>
              <a:t> </a:t>
            </a:r>
          </a:p>
        </p:txBody>
      </p:sp>
      <p:graphicFrame>
        <p:nvGraphicFramePr>
          <p:cNvPr id="10" name="Content Placeholder 5"/>
          <p:cNvGraphicFramePr>
            <a:graphicFrameLocks/>
          </p:cNvGraphicFramePr>
          <p:nvPr>
            <p:extLst>
              <p:ext uri="{D42A27DB-BD31-4B8C-83A1-F6EECF244321}">
                <p14:modId xmlns:p14="http://schemas.microsoft.com/office/powerpoint/2010/main" val="3108885320"/>
              </p:ext>
            </p:extLst>
          </p:nvPr>
        </p:nvGraphicFramePr>
        <p:xfrm>
          <a:off x="1779234" y="1769223"/>
          <a:ext cx="8633531" cy="3749040"/>
        </p:xfrm>
        <a:graphic>
          <a:graphicData uri="http://schemas.openxmlformats.org/drawingml/2006/table">
            <a:tbl>
              <a:tblPr firstRow="1" bandRow="1">
                <a:tableStyleId>{5C22544A-7EE6-4342-B048-85BDC9FD1C3A}</a:tableStyleId>
              </a:tblPr>
              <a:tblGrid>
                <a:gridCol w="3088245">
                  <a:extLst>
                    <a:ext uri="{9D8B030D-6E8A-4147-A177-3AD203B41FA5}">
                      <a16:colId xmlns:a16="http://schemas.microsoft.com/office/drawing/2014/main" val="1961465134"/>
                    </a:ext>
                  </a:extLst>
                </a:gridCol>
                <a:gridCol w="2795943">
                  <a:extLst>
                    <a:ext uri="{9D8B030D-6E8A-4147-A177-3AD203B41FA5}">
                      <a16:colId xmlns:a16="http://schemas.microsoft.com/office/drawing/2014/main" val="1846317562"/>
                    </a:ext>
                  </a:extLst>
                </a:gridCol>
                <a:gridCol w="2749343">
                  <a:extLst>
                    <a:ext uri="{9D8B030D-6E8A-4147-A177-3AD203B41FA5}">
                      <a16:colId xmlns:a16="http://schemas.microsoft.com/office/drawing/2014/main" val="1734376337"/>
                    </a:ext>
                  </a:extLst>
                </a:gridCol>
              </a:tblGrid>
              <a:tr h="944880">
                <a:tc>
                  <a:txBody>
                    <a:bodyPr/>
                    <a:lstStyle/>
                    <a:p>
                      <a:pPr algn="ctr"/>
                      <a:endParaRPr lang="en-US" sz="1600" dirty="0"/>
                    </a:p>
                    <a:p>
                      <a:pPr algn="ctr"/>
                      <a:r>
                        <a:rPr lang="en-US" sz="1600" dirty="0"/>
                        <a:t>CHIMERISM</a:t>
                      </a:r>
                    </a:p>
                  </a:txBody>
                  <a:tcPr/>
                </a:tc>
                <a:tc>
                  <a:txBody>
                    <a:bodyPr/>
                    <a:lstStyle/>
                    <a:p>
                      <a:pPr algn="ctr"/>
                      <a:r>
                        <a:rPr lang="en-US" sz="1900" dirty="0"/>
                        <a:t>Treatment-Naïve</a:t>
                      </a:r>
                      <a:r>
                        <a:rPr lang="en-US" sz="1900" baseline="0" dirty="0"/>
                        <a:t> Patients 200 </a:t>
                      </a:r>
                      <a:r>
                        <a:rPr lang="en-US" sz="1900" baseline="0" dirty="0" err="1"/>
                        <a:t>cGy</a:t>
                      </a:r>
                      <a:endParaRPr lang="en-US" sz="1900" baseline="0" dirty="0"/>
                    </a:p>
                  </a:txBody>
                  <a:tcPr/>
                </a:tc>
                <a:tc>
                  <a:txBody>
                    <a:bodyPr/>
                    <a:lstStyle/>
                    <a:p>
                      <a:pPr algn="ctr"/>
                      <a:r>
                        <a:rPr lang="en-US" sz="1900" dirty="0"/>
                        <a:t>Treatment-Naïve</a:t>
                      </a:r>
                      <a:r>
                        <a:rPr lang="en-US" sz="1900" baseline="0" dirty="0"/>
                        <a:t> Patients 400 </a:t>
                      </a:r>
                      <a:r>
                        <a:rPr lang="en-US" sz="1900" baseline="0" dirty="0" err="1"/>
                        <a:t>cGy</a:t>
                      </a:r>
                      <a:endParaRPr lang="en-US" sz="1900" baseline="0" dirty="0"/>
                    </a:p>
                  </a:txBody>
                  <a:tcPr/>
                </a:tc>
                <a:extLst>
                  <a:ext uri="{0D108BD9-81ED-4DB2-BD59-A6C34878D82A}">
                    <a16:rowId xmlns:a16="http://schemas.microsoft.com/office/drawing/2014/main" val="1278144093"/>
                  </a:ext>
                </a:extLst>
              </a:tr>
              <a:tr h="701040">
                <a:tc>
                  <a:txBody>
                    <a:bodyPr/>
                    <a:lstStyle/>
                    <a:p>
                      <a:pPr algn="ctr"/>
                      <a:r>
                        <a:rPr lang="en-US" sz="2000" dirty="0"/>
                        <a:t>100% Donor </a:t>
                      </a:r>
                    </a:p>
                    <a:p>
                      <a:pPr algn="ctr"/>
                      <a:r>
                        <a:rPr lang="en-US" sz="2000" dirty="0"/>
                        <a:t>Day 60 Myeloid</a:t>
                      </a:r>
                      <a:endParaRPr lang="en-US" sz="2000" b="1" dirty="0">
                        <a:solidFill>
                          <a:schemeClr val="tx1"/>
                        </a:solidFill>
                      </a:endParaRPr>
                    </a:p>
                  </a:txBody>
                  <a:tcPr/>
                </a:tc>
                <a:tc>
                  <a:txBody>
                    <a:bodyPr/>
                    <a:lstStyle/>
                    <a:p>
                      <a:pPr algn="ctr">
                        <a:spcAft>
                          <a:spcPts val="0"/>
                        </a:spcAft>
                      </a:pPr>
                      <a:r>
                        <a:rPr lang="en-US" sz="2000" dirty="0"/>
                        <a:t>71% </a:t>
                      </a:r>
                    </a:p>
                    <a:p>
                      <a:pPr algn="ctr">
                        <a:spcAft>
                          <a:spcPts val="0"/>
                        </a:spcAft>
                      </a:pPr>
                      <a:r>
                        <a:rPr lang="en-US" sz="1900" dirty="0"/>
                        <a:t>(n= 7)</a:t>
                      </a:r>
                      <a:endParaRPr lang="en-US" sz="1900" b="1" dirty="0"/>
                    </a:p>
                  </a:txBody>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dirty="0"/>
                        <a:t>100% </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900" baseline="0" dirty="0"/>
                        <a:t>(n=13)</a:t>
                      </a:r>
                      <a:endParaRPr lang="en-US" sz="1900" b="1" dirty="0"/>
                    </a:p>
                  </a:txBody>
                  <a:tcPr/>
                </a:tc>
                <a:extLst>
                  <a:ext uri="{0D108BD9-81ED-4DB2-BD59-A6C34878D82A}">
                    <a16:rowId xmlns:a16="http://schemas.microsoft.com/office/drawing/2014/main" val="1854998820"/>
                  </a:ext>
                </a:extLst>
              </a:tr>
              <a:tr h="701040">
                <a:tc>
                  <a:txBody>
                    <a:bodyPr/>
                    <a:lstStyle/>
                    <a:p>
                      <a:pPr algn="ctr"/>
                      <a:r>
                        <a:rPr lang="en-US" sz="2000" dirty="0"/>
                        <a:t>100% Donor</a:t>
                      </a:r>
                    </a:p>
                    <a:p>
                      <a:pPr algn="ctr"/>
                      <a:r>
                        <a:rPr lang="en-US" sz="2000" dirty="0"/>
                        <a:t> Day 60 T cell  </a:t>
                      </a:r>
                      <a:endParaRPr lang="en-US" sz="2000" b="1" dirty="0">
                        <a:solidFill>
                          <a:schemeClr val="tx1"/>
                        </a:solidFill>
                      </a:endParaRPr>
                    </a:p>
                  </a:txBody>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dirty="0"/>
                        <a:t>57% </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900" dirty="0"/>
                        <a:t>(n= 7)</a:t>
                      </a:r>
                      <a:endParaRPr lang="en-US" sz="1900" b="1" dirty="0"/>
                    </a:p>
                  </a:txBody>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dirty="0"/>
                        <a:t>100% </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900" baseline="0" dirty="0"/>
                        <a:t>(n=13)</a:t>
                      </a:r>
                      <a:endParaRPr lang="en-US" sz="1900" b="1" dirty="0"/>
                    </a:p>
                  </a:txBody>
                  <a:tcPr/>
                </a:tc>
                <a:extLst>
                  <a:ext uri="{0D108BD9-81ED-4DB2-BD59-A6C34878D82A}">
                    <a16:rowId xmlns:a16="http://schemas.microsoft.com/office/drawing/2014/main" val="3447454959"/>
                  </a:ext>
                </a:extLst>
              </a:tr>
              <a:tr h="701040">
                <a:tc>
                  <a:txBody>
                    <a:bodyPr/>
                    <a:lstStyle/>
                    <a:p>
                      <a:pPr algn="ctr"/>
                      <a:r>
                        <a:rPr lang="en-US" sz="2000" dirty="0"/>
                        <a:t>100% Donor </a:t>
                      </a:r>
                    </a:p>
                    <a:p>
                      <a:pPr algn="ctr"/>
                      <a:r>
                        <a:rPr lang="en-US" sz="2000" dirty="0"/>
                        <a:t>Day 360 Myeloid  </a:t>
                      </a:r>
                      <a:endParaRPr lang="en-US" sz="2000" b="1" dirty="0">
                        <a:solidFill>
                          <a:schemeClr val="tx1"/>
                        </a:solidFill>
                      </a:endParaRPr>
                    </a:p>
                  </a:txBody>
                  <a:tcPr/>
                </a:tc>
                <a:tc>
                  <a:txBody>
                    <a:bodyPr/>
                    <a:lstStyle/>
                    <a:p>
                      <a:pPr algn="ctr">
                        <a:spcAft>
                          <a:spcPts val="0"/>
                        </a:spcAft>
                      </a:pPr>
                      <a:r>
                        <a:rPr lang="en-US" sz="2000" dirty="0"/>
                        <a:t>100%</a:t>
                      </a:r>
                    </a:p>
                    <a:p>
                      <a:pPr algn="ctr">
                        <a:spcAft>
                          <a:spcPts val="0"/>
                        </a:spcAft>
                      </a:pPr>
                      <a:r>
                        <a:rPr lang="en-US" sz="1900" dirty="0"/>
                        <a:t>(n=4)</a:t>
                      </a:r>
                      <a:endParaRPr lang="en-US" sz="1900" b="1" dirty="0"/>
                    </a:p>
                  </a:txBody>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dirty="0"/>
                        <a:t>100% </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900" baseline="0" dirty="0"/>
                        <a:t>(n=12)</a:t>
                      </a:r>
                      <a:endParaRPr lang="en-US" sz="1900" b="1" dirty="0"/>
                    </a:p>
                  </a:txBody>
                  <a:tcPr/>
                </a:tc>
                <a:extLst>
                  <a:ext uri="{0D108BD9-81ED-4DB2-BD59-A6C34878D82A}">
                    <a16:rowId xmlns:a16="http://schemas.microsoft.com/office/drawing/2014/main" val="3539684940"/>
                  </a:ext>
                </a:extLst>
              </a:tr>
              <a:tr h="701040">
                <a:tc>
                  <a:txBody>
                    <a:bodyPr/>
                    <a:lstStyle/>
                    <a:p>
                      <a:pPr algn="ctr"/>
                      <a:r>
                        <a:rPr lang="en-US" sz="2000" dirty="0"/>
                        <a:t>100% Donor</a:t>
                      </a:r>
                    </a:p>
                    <a:p>
                      <a:pPr algn="ctr"/>
                      <a:r>
                        <a:rPr lang="en-US" sz="2000" dirty="0"/>
                        <a:t>Day 360 T cell  </a:t>
                      </a:r>
                      <a:endParaRPr lang="en-US" sz="2000" b="1" dirty="0">
                        <a:solidFill>
                          <a:schemeClr val="tx1"/>
                        </a:solidFill>
                      </a:endParaRPr>
                    </a:p>
                  </a:txBody>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dirty="0"/>
                        <a:t>100% </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900" dirty="0"/>
                        <a:t>(n= 4)</a:t>
                      </a:r>
                      <a:endParaRPr lang="en-US" sz="1900" b="1" dirty="0"/>
                    </a:p>
                  </a:txBody>
                  <a:tcPr/>
                </a:tc>
                <a:tc>
                  <a:txBody>
                    <a:bodyPr/>
                    <a:lstStyle/>
                    <a:p>
                      <a:pPr marL="0" marR="0" lvl="0" indent="0" algn="ctr" defTabSz="342900" rtl="0" eaLnBrk="1" fontAlgn="auto" latinLnBrk="0" hangingPunct="1">
                        <a:lnSpc>
                          <a:spcPct val="115000"/>
                        </a:lnSpc>
                        <a:spcBef>
                          <a:spcPts val="0"/>
                        </a:spcBef>
                        <a:spcAft>
                          <a:spcPts val="0"/>
                        </a:spcAft>
                        <a:buClrTx/>
                        <a:buSzTx/>
                        <a:buFontTx/>
                        <a:buNone/>
                        <a:tabLst/>
                        <a:defRPr/>
                      </a:pPr>
                      <a:r>
                        <a:rPr lang="en-US" sz="2000" dirty="0"/>
                        <a:t>90% </a:t>
                      </a:r>
                    </a:p>
                    <a:p>
                      <a:pPr marL="0" marR="0" lvl="0" indent="0" algn="ctr" defTabSz="342900" rtl="0" eaLnBrk="1" fontAlgn="auto" latinLnBrk="0" hangingPunct="1">
                        <a:lnSpc>
                          <a:spcPct val="115000"/>
                        </a:lnSpc>
                        <a:spcBef>
                          <a:spcPts val="0"/>
                        </a:spcBef>
                        <a:spcAft>
                          <a:spcPts val="0"/>
                        </a:spcAft>
                        <a:buClrTx/>
                        <a:buSzTx/>
                        <a:buFontTx/>
                        <a:buNone/>
                        <a:tabLst/>
                        <a:defRPr/>
                      </a:pPr>
                      <a:r>
                        <a:rPr lang="en-US" sz="1900" baseline="0" dirty="0"/>
                        <a:t>(n=12)</a:t>
                      </a:r>
                      <a:endParaRPr lang="en-US"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351" marR="39351" marT="0" marB="0" anchor="ctr"/>
                </a:tc>
                <a:extLst>
                  <a:ext uri="{0D108BD9-81ED-4DB2-BD59-A6C34878D82A}">
                    <a16:rowId xmlns:a16="http://schemas.microsoft.com/office/drawing/2014/main" val="4292770073"/>
                  </a:ext>
                </a:extLst>
              </a:tr>
            </a:tbl>
          </a:graphicData>
        </a:graphic>
      </p:graphicFrame>
      <p:sp>
        <p:nvSpPr>
          <p:cNvPr id="4" name="Rectangle 3"/>
          <p:cNvSpPr/>
          <p:nvPr/>
        </p:nvSpPr>
        <p:spPr bwMode="auto">
          <a:xfrm>
            <a:off x="1779234" y="4070959"/>
            <a:ext cx="8633531" cy="1447304"/>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pPr>
            <a:endParaRPr lang="en-US" sz="2400">
              <a:latin typeface="Times" charset="0"/>
              <a:ea typeface="ＭＳ Ｐゴシック" charset="0"/>
            </a:endParaRPr>
          </a:p>
        </p:txBody>
      </p:sp>
    </p:spTree>
    <p:extLst>
      <p:ext uri="{BB962C8B-B14F-4D97-AF65-F5344CB8AC3E}">
        <p14:creationId xmlns:p14="http://schemas.microsoft.com/office/powerpoint/2010/main" val="1137833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1752600" y="1509112"/>
            <a:ext cx="8799908" cy="4727609"/>
          </a:xfrm>
          <a:prstGeom prst="rect">
            <a:avLst/>
          </a:prstGeom>
        </p:spPr>
      </p:pic>
      <p:sp>
        <p:nvSpPr>
          <p:cNvPr id="2" name="Title 1"/>
          <p:cNvSpPr>
            <a:spLocks noGrp="1"/>
          </p:cNvSpPr>
          <p:nvPr>
            <p:ph type="title"/>
          </p:nvPr>
        </p:nvSpPr>
        <p:spPr>
          <a:xfrm>
            <a:off x="1981200" y="952156"/>
            <a:ext cx="8229600" cy="1143000"/>
          </a:xfrm>
        </p:spPr>
        <p:txBody>
          <a:bodyPr>
            <a:noAutofit/>
          </a:bodyPr>
          <a:lstStyle/>
          <a:p>
            <a:pPr algn="ctr"/>
            <a:r>
              <a:rPr lang="en-US" sz="3800" dirty="0">
                <a:solidFill>
                  <a:srgbClr val="7C4789"/>
                </a:solidFill>
              </a:rPr>
              <a:t>Platform’s Overall Survival is Excellent </a:t>
            </a:r>
            <a:br>
              <a:rPr lang="en-US" sz="3800" dirty="0">
                <a:solidFill>
                  <a:srgbClr val="7C4789"/>
                </a:solidFill>
              </a:rPr>
            </a:br>
            <a:r>
              <a:rPr lang="en-US" sz="3800" dirty="0">
                <a:solidFill>
                  <a:srgbClr val="7C4789"/>
                </a:solidFill>
              </a:rPr>
              <a:t>93% for all patients</a:t>
            </a:r>
            <a:br>
              <a:rPr lang="en-US" sz="3800" dirty="0"/>
            </a:br>
            <a:r>
              <a:rPr lang="en-US" sz="3800" dirty="0"/>
              <a:t> </a:t>
            </a:r>
          </a:p>
        </p:txBody>
      </p:sp>
      <p:sp>
        <p:nvSpPr>
          <p:cNvPr id="3" name="TextBox 2"/>
          <p:cNvSpPr txBox="1"/>
          <p:nvPr/>
        </p:nvSpPr>
        <p:spPr>
          <a:xfrm>
            <a:off x="6132540" y="2296068"/>
            <a:ext cx="3071729" cy="984885"/>
          </a:xfrm>
          <a:prstGeom prst="rect">
            <a:avLst/>
          </a:prstGeom>
          <a:solidFill>
            <a:schemeClr val="bg1"/>
          </a:solidFill>
          <a:ln w="19050">
            <a:noFill/>
          </a:ln>
        </p:spPr>
        <p:txBody>
          <a:bodyPr wrap="square" rtlCol="0">
            <a:spAutoFit/>
          </a:bodyPr>
          <a:lstStyle/>
          <a:p>
            <a:pPr algn="ctr" defTabSz="914377">
              <a:defRPr/>
            </a:pPr>
            <a:r>
              <a:rPr lang="en-US" b="1" dirty="0">
                <a:solidFill>
                  <a:srgbClr val="000000"/>
                </a:solidFill>
                <a:latin typeface="Arial"/>
                <a:ea typeface="ＭＳ Ｐゴシック"/>
              </a:rPr>
              <a:t>                              </a:t>
            </a:r>
            <a:r>
              <a:rPr lang="en-US" sz="2200" b="1" u="sng" dirty="0">
                <a:solidFill>
                  <a:srgbClr val="000000"/>
                </a:solidFill>
                <a:latin typeface="Arial"/>
                <a:ea typeface="ＭＳ Ｐゴシック"/>
              </a:rPr>
              <a:t>OS</a:t>
            </a:r>
            <a:r>
              <a:rPr lang="en-US" b="1" dirty="0">
                <a:solidFill>
                  <a:srgbClr val="000000"/>
                </a:solidFill>
                <a:latin typeface="Arial"/>
                <a:ea typeface="ＭＳ Ｐゴシック"/>
              </a:rPr>
              <a:t> </a:t>
            </a:r>
          </a:p>
          <a:p>
            <a:pPr defTabSz="914377">
              <a:defRPr/>
            </a:pPr>
            <a:r>
              <a:rPr lang="en-US" b="1" dirty="0">
                <a:solidFill>
                  <a:srgbClr val="000000"/>
                </a:solidFill>
                <a:latin typeface="Arial"/>
                <a:ea typeface="ＭＳ Ｐゴシック"/>
              </a:rPr>
              <a:t>Relapsed/refractory 100%</a:t>
            </a:r>
          </a:p>
          <a:p>
            <a:pPr defTabSz="914377">
              <a:defRPr/>
            </a:pPr>
            <a:r>
              <a:rPr lang="en-US" b="1" dirty="0">
                <a:solidFill>
                  <a:srgbClr val="000000"/>
                </a:solidFill>
                <a:latin typeface="Arial"/>
                <a:ea typeface="ＭＳ Ｐゴシック"/>
              </a:rPr>
              <a:t>Treatment-naïve       84%</a:t>
            </a:r>
          </a:p>
        </p:txBody>
      </p:sp>
      <p:sp>
        <p:nvSpPr>
          <p:cNvPr id="4" name="Rectangle 3"/>
          <p:cNvSpPr/>
          <p:nvPr/>
        </p:nvSpPr>
        <p:spPr bwMode="auto">
          <a:xfrm>
            <a:off x="4616828" y="4806218"/>
            <a:ext cx="5347896" cy="832513"/>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eaLnBrk="0" fontAlgn="base" hangingPunct="0">
              <a:spcBef>
                <a:spcPct val="0"/>
              </a:spcBef>
              <a:spcAft>
                <a:spcPct val="0"/>
              </a:spcAft>
              <a:defRPr/>
            </a:pPr>
            <a:endParaRPr lang="en-US" sz="2400">
              <a:solidFill>
                <a:srgbClr val="000000"/>
              </a:solidFill>
              <a:latin typeface="Times" charset="0"/>
              <a:ea typeface="ＭＳ Ｐゴシック" charset="0"/>
            </a:endParaRPr>
          </a:p>
        </p:txBody>
      </p:sp>
      <p:sp>
        <p:nvSpPr>
          <p:cNvPr id="9" name="TextBox 8"/>
          <p:cNvSpPr txBox="1"/>
          <p:nvPr/>
        </p:nvSpPr>
        <p:spPr>
          <a:xfrm rot="16200000">
            <a:off x="1664556" y="3669729"/>
            <a:ext cx="1645002" cy="430887"/>
          </a:xfrm>
          <a:prstGeom prst="rect">
            <a:avLst/>
          </a:prstGeom>
          <a:solidFill>
            <a:schemeClr val="bg1"/>
          </a:solidFill>
        </p:spPr>
        <p:txBody>
          <a:bodyPr wrap="none" rtlCol="0">
            <a:spAutoFit/>
          </a:bodyPr>
          <a:lstStyle/>
          <a:p>
            <a:pPr defTabSz="914377">
              <a:defRPr/>
            </a:pPr>
            <a:r>
              <a:rPr lang="en-US" sz="2200" b="1" dirty="0">
                <a:solidFill>
                  <a:srgbClr val="000000"/>
                </a:solidFill>
                <a:latin typeface="Arial"/>
                <a:ea typeface="ＭＳ Ｐゴシック"/>
              </a:rPr>
              <a:t>Probability</a:t>
            </a:r>
          </a:p>
        </p:txBody>
      </p:sp>
      <p:sp>
        <p:nvSpPr>
          <p:cNvPr id="7" name="TextBox 6"/>
          <p:cNvSpPr txBox="1"/>
          <p:nvPr/>
        </p:nvSpPr>
        <p:spPr>
          <a:xfrm>
            <a:off x="3221451" y="6131947"/>
            <a:ext cx="7594755" cy="707886"/>
          </a:xfrm>
          <a:prstGeom prst="rect">
            <a:avLst/>
          </a:prstGeom>
          <a:solidFill>
            <a:schemeClr val="bg1"/>
          </a:solidFill>
        </p:spPr>
        <p:txBody>
          <a:bodyPr wrap="square" rtlCol="0">
            <a:spAutoFit/>
          </a:bodyPr>
          <a:lstStyle/>
          <a:p>
            <a:pPr defTabSz="914377">
              <a:defRPr/>
            </a:pPr>
            <a:r>
              <a:rPr lang="en-US" dirty="0">
                <a:solidFill>
                  <a:srgbClr val="000000"/>
                </a:solidFill>
                <a:latin typeface="Arial"/>
                <a:ea typeface="ＭＳ Ｐゴシック"/>
              </a:rPr>
              <a:t>0               20             40              60               80             100             120</a:t>
            </a:r>
          </a:p>
          <a:p>
            <a:pPr algn="ctr" defTabSz="914377">
              <a:defRPr/>
            </a:pPr>
            <a:r>
              <a:rPr lang="en-US" sz="2200" b="1" dirty="0">
                <a:solidFill>
                  <a:srgbClr val="000000"/>
                </a:solidFill>
                <a:latin typeface="Arial"/>
                <a:ea typeface="ＭＳ Ｐゴシック"/>
              </a:rPr>
              <a:t>MONTHS</a:t>
            </a:r>
          </a:p>
        </p:txBody>
      </p:sp>
      <p:grpSp>
        <p:nvGrpSpPr>
          <p:cNvPr id="11" name="Group 10">
            <a:extLst>
              <a:ext uri="{FF2B5EF4-FFF2-40B4-BE49-F238E27FC236}">
                <a16:creationId xmlns:a16="http://schemas.microsoft.com/office/drawing/2014/main" id="{8EE86484-815E-414C-B73E-F361C60647B2}"/>
              </a:ext>
            </a:extLst>
          </p:cNvPr>
          <p:cNvGrpSpPr/>
          <p:nvPr/>
        </p:nvGrpSpPr>
        <p:grpSpPr>
          <a:xfrm>
            <a:off x="8991600" y="3315870"/>
            <a:ext cx="3200400" cy="1587923"/>
            <a:chOff x="8991600" y="3315870"/>
            <a:chExt cx="3200400" cy="1587923"/>
          </a:xfrm>
        </p:grpSpPr>
        <p:sp>
          <p:nvSpPr>
            <p:cNvPr id="5" name="TextBox 4">
              <a:extLst>
                <a:ext uri="{FF2B5EF4-FFF2-40B4-BE49-F238E27FC236}">
                  <a16:creationId xmlns:a16="http://schemas.microsoft.com/office/drawing/2014/main" id="{0B0F724F-FAD5-4B51-90FF-1DC6968B0BBF}"/>
                </a:ext>
              </a:extLst>
            </p:cNvPr>
            <p:cNvSpPr txBox="1"/>
            <p:nvPr/>
          </p:nvSpPr>
          <p:spPr>
            <a:xfrm>
              <a:off x="9364228" y="3980463"/>
              <a:ext cx="2827772" cy="923330"/>
            </a:xfrm>
            <a:prstGeom prst="rect">
              <a:avLst/>
            </a:prstGeom>
            <a:noFill/>
          </p:spPr>
          <p:txBody>
            <a:bodyPr wrap="square" rtlCol="0">
              <a:spAutoFit/>
            </a:bodyPr>
            <a:lstStyle/>
            <a:p>
              <a:r>
                <a:rPr lang="en-US" b="1" dirty="0"/>
                <a:t>Includes 2pts at 200 </a:t>
              </a:r>
              <a:r>
                <a:rPr lang="en-US" b="1" dirty="0" err="1"/>
                <a:t>cGy</a:t>
              </a:r>
              <a:endParaRPr lang="en-US" b="1" dirty="0">
                <a:sym typeface="Wingdings" panose="05000000000000000000" pitchFamily="2" charset="2"/>
              </a:endParaRPr>
            </a:p>
            <a:p>
              <a:endParaRPr lang="en-US" b="1" dirty="0">
                <a:sym typeface="Wingdings" panose="05000000000000000000" pitchFamily="2" charset="2"/>
              </a:endParaRPr>
            </a:p>
            <a:p>
              <a:r>
                <a:rPr lang="en-US" b="1" dirty="0">
                  <a:sym typeface="Wingdings" panose="05000000000000000000" pitchFamily="2" charset="2"/>
                </a:rPr>
                <a:t>OS 100% at 400 </a:t>
              </a:r>
              <a:r>
                <a:rPr lang="en-US" b="1" dirty="0" err="1">
                  <a:sym typeface="Wingdings" panose="05000000000000000000" pitchFamily="2" charset="2"/>
                </a:rPr>
                <a:t>cGy</a:t>
              </a:r>
              <a:endParaRPr lang="en-US" b="1" dirty="0"/>
            </a:p>
          </p:txBody>
        </p:sp>
        <p:cxnSp>
          <p:nvCxnSpPr>
            <p:cNvPr id="8" name="Straight Arrow Connector 7">
              <a:extLst>
                <a:ext uri="{FF2B5EF4-FFF2-40B4-BE49-F238E27FC236}">
                  <a16:creationId xmlns:a16="http://schemas.microsoft.com/office/drawing/2014/main" id="{44B5C931-3562-4F87-8010-F24616529007}"/>
                </a:ext>
              </a:extLst>
            </p:cNvPr>
            <p:cNvCxnSpPr/>
            <p:nvPr/>
          </p:nvCxnSpPr>
          <p:spPr>
            <a:xfrm flipH="1" flipV="1">
              <a:off x="8991600" y="3315870"/>
              <a:ext cx="928787" cy="56930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9911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Robust Follow up</a:t>
            </a:r>
          </a:p>
        </p:txBody>
      </p:sp>
      <p:graphicFrame>
        <p:nvGraphicFramePr>
          <p:cNvPr id="7" name="Table 6"/>
          <p:cNvGraphicFramePr>
            <a:graphicFrameLocks noGrp="1"/>
          </p:cNvGraphicFramePr>
          <p:nvPr>
            <p:extLst>
              <p:ext uri="{D42A27DB-BD31-4B8C-83A1-F6EECF244321}">
                <p14:modId xmlns:p14="http://schemas.microsoft.com/office/powerpoint/2010/main" val="2675476584"/>
              </p:ext>
            </p:extLst>
          </p:nvPr>
        </p:nvGraphicFramePr>
        <p:xfrm>
          <a:off x="3516433" y="2159638"/>
          <a:ext cx="3781805" cy="3484405"/>
        </p:xfrm>
        <a:graphic>
          <a:graphicData uri="http://schemas.openxmlformats.org/drawingml/2006/table">
            <a:tbl>
              <a:tblPr firstRow="1" firstCol="1" bandRow="1">
                <a:tableStyleId>{69012ECD-51FC-41F1-AA8D-1B2483CD663E}</a:tableStyleId>
              </a:tblPr>
              <a:tblGrid>
                <a:gridCol w="2013581">
                  <a:extLst>
                    <a:ext uri="{9D8B030D-6E8A-4147-A177-3AD203B41FA5}">
                      <a16:colId xmlns:a16="http://schemas.microsoft.com/office/drawing/2014/main" val="573988860"/>
                    </a:ext>
                  </a:extLst>
                </a:gridCol>
                <a:gridCol w="1768224">
                  <a:extLst>
                    <a:ext uri="{9D8B030D-6E8A-4147-A177-3AD203B41FA5}">
                      <a16:colId xmlns:a16="http://schemas.microsoft.com/office/drawing/2014/main" val="1718468164"/>
                    </a:ext>
                  </a:extLst>
                </a:gridCol>
              </a:tblGrid>
              <a:tr h="1299543">
                <a:tc>
                  <a:txBody>
                    <a:bodyPr/>
                    <a:lstStyle/>
                    <a:p>
                      <a:pPr marL="0" marR="0" algn="ctr">
                        <a:lnSpc>
                          <a:spcPct val="115000"/>
                        </a:lnSpc>
                        <a:spcBef>
                          <a:spcPts val="0"/>
                        </a:spcBef>
                        <a:spcAft>
                          <a:spcPts val="1000"/>
                        </a:spcAft>
                      </a:pPr>
                      <a:r>
                        <a:rPr lang="en-US" sz="2700" dirty="0">
                          <a:effectLst/>
                        </a:rPr>
                        <a:t> </a:t>
                      </a:r>
                    </a:p>
                    <a:p>
                      <a:pPr marL="0" marR="0" algn="ctr">
                        <a:lnSpc>
                          <a:spcPct val="115000"/>
                        </a:lnSpc>
                        <a:spcBef>
                          <a:spcPts val="0"/>
                        </a:spcBef>
                        <a:spcAft>
                          <a:spcPts val="1000"/>
                        </a:spcAft>
                      </a:pPr>
                      <a:r>
                        <a:rPr lang="en-US" sz="2700" dirty="0">
                          <a:effectLst/>
                        </a:rPr>
                        <a:t> </a:t>
                      </a:r>
                      <a:endParaRPr lang="en-US" sz="2700" b="1" dirty="0">
                        <a:effectLst/>
                        <a:latin typeface="Arial" panose="020B0604020202020204" pitchFamily="34" charset="0"/>
                        <a:ea typeface="Calibri" panose="020F0502020204030204" pitchFamily="34" charset="0"/>
                        <a:cs typeface="Arial" panose="020B0604020202020204" pitchFamily="34" charset="0"/>
                      </a:endParaRPr>
                    </a:p>
                  </a:txBody>
                  <a:tcPr marL="39351" marR="39351" marT="0" marB="0" anchor="ctr"/>
                </a:tc>
                <a:tc>
                  <a:txBody>
                    <a:bodyPr/>
                    <a:lstStyle/>
                    <a:p>
                      <a:pPr marL="0" marR="0" algn="ctr">
                        <a:lnSpc>
                          <a:spcPct val="115000"/>
                        </a:lnSpc>
                        <a:spcBef>
                          <a:spcPts val="0"/>
                        </a:spcBef>
                        <a:spcAft>
                          <a:spcPts val="1000"/>
                        </a:spcAft>
                      </a:pPr>
                      <a:r>
                        <a:rPr lang="en-US" sz="2700" u="sng" dirty="0">
                          <a:effectLst/>
                        </a:rPr>
                        <a:t>Treatment-</a:t>
                      </a:r>
                      <a:r>
                        <a:rPr lang="en-US" sz="2700" u="sng" baseline="0" dirty="0">
                          <a:effectLst/>
                        </a:rPr>
                        <a:t> </a:t>
                      </a:r>
                      <a:r>
                        <a:rPr lang="en-US" sz="2700" u="sng" dirty="0">
                          <a:effectLst/>
                        </a:rPr>
                        <a:t>Naïve</a:t>
                      </a:r>
                      <a:endParaRPr lang="en-US" sz="2700" b="1" dirty="0">
                        <a:effectLst/>
                        <a:latin typeface="Arial" panose="020B0604020202020204" pitchFamily="34" charset="0"/>
                        <a:ea typeface="Calibri" panose="020F0502020204030204" pitchFamily="34" charset="0"/>
                        <a:cs typeface="Arial" panose="020B0604020202020204" pitchFamily="34" charset="0"/>
                      </a:endParaRPr>
                    </a:p>
                  </a:txBody>
                  <a:tcPr marL="39351" marR="39351" marT="0" marB="0" anchor="ctr"/>
                </a:tc>
                <a:extLst>
                  <a:ext uri="{0D108BD9-81ED-4DB2-BD59-A6C34878D82A}">
                    <a16:rowId xmlns:a16="http://schemas.microsoft.com/office/drawing/2014/main" val="416371310"/>
                  </a:ext>
                </a:extLst>
              </a:tr>
              <a:tr h="1362372">
                <a:tc>
                  <a:txBody>
                    <a:bodyPr/>
                    <a:lstStyle/>
                    <a:p>
                      <a:pPr marL="0" marR="0" algn="ctr">
                        <a:lnSpc>
                          <a:spcPct val="115000"/>
                        </a:lnSpc>
                        <a:spcBef>
                          <a:spcPts val="0"/>
                        </a:spcBef>
                        <a:spcAft>
                          <a:spcPts val="1000"/>
                        </a:spcAft>
                      </a:pPr>
                      <a:r>
                        <a:rPr lang="en-US" sz="2700" dirty="0">
                          <a:effectLst/>
                        </a:rPr>
                        <a:t>Median</a:t>
                      </a:r>
                      <a:r>
                        <a:rPr lang="en-US" sz="2700" baseline="0" dirty="0">
                          <a:effectLst/>
                        </a:rPr>
                        <a:t> f</a:t>
                      </a:r>
                      <a:r>
                        <a:rPr lang="en-US" sz="2700" dirty="0">
                          <a:effectLst/>
                        </a:rPr>
                        <a:t>ollow up (months)*</a:t>
                      </a:r>
                      <a:endParaRPr lang="en-US" sz="2700" b="1" dirty="0">
                        <a:effectLst/>
                        <a:latin typeface="Arial" panose="020B0604020202020204" pitchFamily="34" charset="0"/>
                        <a:ea typeface="Calibri" panose="020F0502020204030204" pitchFamily="34" charset="0"/>
                        <a:cs typeface="Arial" panose="020B0604020202020204" pitchFamily="34" charset="0"/>
                      </a:endParaRPr>
                    </a:p>
                  </a:txBody>
                  <a:tcPr marL="39351" marR="39351" marT="0" marB="0" anchor="ctr"/>
                </a:tc>
                <a:tc>
                  <a:txBody>
                    <a:bodyPr/>
                    <a:lstStyle/>
                    <a:p>
                      <a:pPr marL="0" marR="0" algn="ctr">
                        <a:lnSpc>
                          <a:spcPct val="115000"/>
                        </a:lnSpc>
                        <a:spcBef>
                          <a:spcPts val="0"/>
                        </a:spcBef>
                        <a:spcAft>
                          <a:spcPts val="1000"/>
                        </a:spcAft>
                      </a:pPr>
                      <a:r>
                        <a:rPr lang="en-US" sz="2700" dirty="0">
                          <a:effectLst/>
                        </a:rPr>
                        <a:t>31.1 </a:t>
                      </a:r>
                      <a:endParaRPr lang="en-US" sz="2700" b="1" dirty="0">
                        <a:effectLst/>
                        <a:latin typeface="Arial" panose="020B0604020202020204" pitchFamily="34" charset="0"/>
                        <a:ea typeface="Calibri" panose="020F0502020204030204" pitchFamily="34" charset="0"/>
                        <a:cs typeface="Arial" panose="020B0604020202020204" pitchFamily="34" charset="0"/>
                      </a:endParaRPr>
                    </a:p>
                  </a:txBody>
                  <a:tcPr marL="39351" marR="39351" marT="0" marB="0" anchor="ctr"/>
                </a:tc>
                <a:extLst>
                  <a:ext uri="{0D108BD9-81ED-4DB2-BD59-A6C34878D82A}">
                    <a16:rowId xmlns:a16="http://schemas.microsoft.com/office/drawing/2014/main" val="2047592534"/>
                  </a:ext>
                </a:extLst>
              </a:tr>
              <a:tr h="805515">
                <a:tc>
                  <a:txBody>
                    <a:bodyPr/>
                    <a:lstStyle/>
                    <a:p>
                      <a:pPr marL="0" marR="0" algn="ctr">
                        <a:lnSpc>
                          <a:spcPct val="115000"/>
                        </a:lnSpc>
                        <a:spcBef>
                          <a:spcPts val="0"/>
                        </a:spcBef>
                        <a:spcAft>
                          <a:spcPts val="1000"/>
                        </a:spcAft>
                      </a:pPr>
                      <a:r>
                        <a:rPr lang="en-US" sz="2700" dirty="0">
                          <a:effectLst/>
                        </a:rPr>
                        <a:t>Off</a:t>
                      </a:r>
                      <a:r>
                        <a:rPr lang="en-US" sz="2700" baseline="0" dirty="0">
                          <a:effectLst/>
                        </a:rPr>
                        <a:t> IST </a:t>
                      </a:r>
                      <a:endParaRPr lang="en-US" sz="2700" b="1" dirty="0">
                        <a:effectLst/>
                        <a:latin typeface="Arial" panose="020B0604020202020204" pitchFamily="34" charset="0"/>
                        <a:ea typeface="Calibri" panose="020F0502020204030204" pitchFamily="34" charset="0"/>
                        <a:cs typeface="Arial" panose="020B0604020202020204" pitchFamily="34" charset="0"/>
                      </a:endParaRPr>
                    </a:p>
                  </a:txBody>
                  <a:tcPr marL="39351" marR="39351" marT="0" marB="0" anchor="ctr"/>
                </a:tc>
                <a:tc>
                  <a:txBody>
                    <a:bodyPr/>
                    <a:lstStyle/>
                    <a:p>
                      <a:pPr marL="0" marR="0" algn="ctr">
                        <a:lnSpc>
                          <a:spcPct val="115000"/>
                        </a:lnSpc>
                        <a:spcBef>
                          <a:spcPts val="0"/>
                        </a:spcBef>
                        <a:spcAft>
                          <a:spcPts val="1000"/>
                        </a:spcAft>
                      </a:pPr>
                      <a:r>
                        <a:rPr lang="en-US" sz="2700" dirty="0">
                          <a:effectLst/>
                        </a:rPr>
                        <a:t>82%</a:t>
                      </a:r>
                      <a:endParaRPr lang="en-US" sz="2700" b="1" dirty="0">
                        <a:effectLst/>
                        <a:latin typeface="Arial" panose="020B0604020202020204" pitchFamily="34" charset="0"/>
                        <a:ea typeface="Calibri" panose="020F0502020204030204" pitchFamily="34" charset="0"/>
                        <a:cs typeface="Arial" panose="020B0604020202020204" pitchFamily="34" charset="0"/>
                      </a:endParaRPr>
                    </a:p>
                  </a:txBody>
                  <a:tcPr marL="39351" marR="39351" marT="0" marB="0" anchor="ctr"/>
                </a:tc>
                <a:extLst>
                  <a:ext uri="{0D108BD9-81ED-4DB2-BD59-A6C34878D82A}">
                    <a16:rowId xmlns:a16="http://schemas.microsoft.com/office/drawing/2014/main" val="2242960470"/>
                  </a:ext>
                </a:extLst>
              </a:tr>
            </a:tbl>
          </a:graphicData>
        </a:graphic>
      </p:graphicFrame>
      <p:sp>
        <p:nvSpPr>
          <p:cNvPr id="3" name="TextBox 2"/>
          <p:cNvSpPr txBox="1"/>
          <p:nvPr/>
        </p:nvSpPr>
        <p:spPr>
          <a:xfrm>
            <a:off x="3200400" y="5791200"/>
            <a:ext cx="4790094" cy="461665"/>
          </a:xfrm>
          <a:prstGeom prst="rect">
            <a:avLst/>
          </a:prstGeom>
          <a:noFill/>
        </p:spPr>
        <p:txBody>
          <a:bodyPr wrap="none" rtlCol="0">
            <a:spAutoFit/>
          </a:bodyPr>
          <a:lstStyle/>
          <a:p>
            <a:r>
              <a:rPr lang="en-US" sz="2400" dirty="0"/>
              <a:t>*By reverse Kaplan Meier Method</a:t>
            </a:r>
          </a:p>
        </p:txBody>
      </p:sp>
    </p:spTree>
    <p:extLst>
      <p:ext uri="{BB962C8B-B14F-4D97-AF65-F5344CB8AC3E}">
        <p14:creationId xmlns:p14="http://schemas.microsoft.com/office/powerpoint/2010/main" val="2183717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normAutofit/>
          </a:bodyPr>
          <a:lstStyle/>
          <a:p>
            <a:r>
              <a:rPr lang="en-US" b="1" dirty="0"/>
              <a:t>Primary hypothesis and study design</a:t>
            </a:r>
          </a:p>
        </p:txBody>
      </p:sp>
      <p:sp>
        <p:nvSpPr>
          <p:cNvPr id="7" name="Content Placeholder 6"/>
          <p:cNvSpPr>
            <a:spLocks noGrp="1"/>
          </p:cNvSpPr>
          <p:nvPr>
            <p:ph idx="1"/>
          </p:nvPr>
        </p:nvSpPr>
        <p:spPr>
          <a:xfrm>
            <a:off x="1143000" y="1275030"/>
            <a:ext cx="10820400" cy="4876800"/>
          </a:xfrm>
        </p:spPr>
        <p:txBody>
          <a:bodyPr>
            <a:normAutofit/>
          </a:bodyPr>
          <a:lstStyle/>
          <a:p>
            <a:r>
              <a:rPr lang="en-US" sz="2800" b="1" dirty="0"/>
              <a:t>Primary hypothesis: </a:t>
            </a:r>
            <a:r>
              <a:rPr lang="en-US" dirty="0"/>
              <a:t>Optimizing the conditioning regimen for upfront bone marrow transplantation for adult patients with aplastic anemia will result in improved curative outcomes, regardless of age and donor availability</a:t>
            </a:r>
          </a:p>
          <a:p>
            <a:endParaRPr lang="en-US" dirty="0"/>
          </a:p>
          <a:p>
            <a:r>
              <a:rPr lang="en-US" sz="2800" b="1" dirty="0"/>
              <a:t>Study design </a:t>
            </a:r>
            <a:r>
              <a:rPr lang="en-US" sz="2800" dirty="0"/>
              <a:t>Prospective, multicenter, phase II study in patients receiving transplant for severe aplastic anemia </a:t>
            </a:r>
          </a:p>
          <a:p>
            <a:pPr lvl="1">
              <a:buFont typeface="Arial" panose="020B0604020202020204" pitchFamily="34" charset="0"/>
              <a:buChar char="•"/>
            </a:pPr>
            <a:r>
              <a:rPr lang="en-US" dirty="0"/>
              <a:t>Haploidentical (cohort 1, 30 patients)</a:t>
            </a:r>
          </a:p>
          <a:p>
            <a:pPr lvl="1">
              <a:buFont typeface="Arial" panose="020B0604020202020204" pitchFamily="34" charset="0"/>
              <a:buChar char="•"/>
            </a:pPr>
            <a:r>
              <a:rPr lang="en-US" dirty="0"/>
              <a:t>Unrelated (cohort 2, 30 patients)  </a:t>
            </a:r>
          </a:p>
          <a:p>
            <a:endParaRPr lang="en-US" sz="2800" dirty="0"/>
          </a:p>
          <a:p>
            <a:endParaRPr lang="en-US" dirty="0"/>
          </a:p>
          <a:p>
            <a:endParaRPr lang="en-US" sz="2800" dirty="0"/>
          </a:p>
        </p:txBody>
      </p:sp>
      <p:sp>
        <p:nvSpPr>
          <p:cNvPr id="5" name="Slide Number Placeholder 4"/>
          <p:cNvSpPr>
            <a:spLocks noGrp="1"/>
          </p:cNvSpPr>
          <p:nvPr>
            <p:ph type="sldNum" sz="quarter" idx="12"/>
          </p:nvPr>
        </p:nvSpPr>
        <p:spPr/>
        <p:txBody>
          <a:bodyPr/>
          <a:lstStyle/>
          <a:p>
            <a:fld id="{23A446DA-D2FC-491E-A26B-6B2D41D55751}"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normAutofit/>
          </a:bodyPr>
          <a:lstStyle/>
          <a:p>
            <a:r>
              <a:rPr lang="en-US" b="1" dirty="0"/>
              <a:t>Study design: sample size justification</a:t>
            </a:r>
          </a:p>
        </p:txBody>
      </p:sp>
      <p:sp>
        <p:nvSpPr>
          <p:cNvPr id="7" name="Content Placeholder 6"/>
          <p:cNvSpPr>
            <a:spLocks noGrp="1"/>
          </p:cNvSpPr>
          <p:nvPr>
            <p:ph idx="1"/>
          </p:nvPr>
        </p:nvSpPr>
        <p:spPr>
          <a:xfrm>
            <a:off x="990600" y="1371600"/>
            <a:ext cx="10972800" cy="4876800"/>
          </a:xfrm>
        </p:spPr>
        <p:txBody>
          <a:bodyPr>
            <a:normAutofit/>
          </a:bodyPr>
          <a:lstStyle/>
          <a:p>
            <a:r>
              <a:rPr lang="en-US" sz="2800" b="1" dirty="0"/>
              <a:t>Primary objective: </a:t>
            </a:r>
            <a:r>
              <a:rPr lang="en-US" sz="2800" dirty="0"/>
              <a:t>Estimate overall survival at one year post-HSCT in patients with SAA</a:t>
            </a:r>
          </a:p>
          <a:p>
            <a:endParaRPr lang="en-US" sz="2800" dirty="0"/>
          </a:p>
          <a:p>
            <a:r>
              <a:rPr lang="en-US" sz="2800" dirty="0"/>
              <a:t>Separate estimates in each cohort with the goal of achieving ≥75% 1-year survival  </a:t>
            </a:r>
          </a:p>
          <a:p>
            <a:endParaRPr lang="en-US" sz="2800" dirty="0"/>
          </a:p>
          <a:p>
            <a:r>
              <a:rPr lang="en-US" sz="2800" dirty="0"/>
              <a:t>With 30 patients, if there is 1-year survival of 75%, we will be 95% confident that the 1-year survival exceeds ~60%.  If it is 90%, we will be 95% confident that 1-year survival exceeds 79%.</a:t>
            </a:r>
          </a:p>
        </p:txBody>
      </p:sp>
      <p:sp>
        <p:nvSpPr>
          <p:cNvPr id="5" name="Slide Number Placeholder 4"/>
          <p:cNvSpPr>
            <a:spLocks noGrp="1"/>
          </p:cNvSpPr>
          <p:nvPr>
            <p:ph type="sldNum" sz="quarter" idx="12"/>
          </p:nvPr>
        </p:nvSpPr>
        <p:spPr/>
        <p:txBody>
          <a:bodyPr/>
          <a:lstStyle/>
          <a:p>
            <a:fld id="{23A446DA-D2FC-491E-A26B-6B2D41D55751}" type="slidenum">
              <a:rPr lang="en-US" smtClean="0"/>
              <a:pPr/>
              <a:t>17</a:t>
            </a:fld>
            <a:endParaRPr lang="en-US"/>
          </a:p>
        </p:txBody>
      </p:sp>
    </p:spTree>
    <p:extLst>
      <p:ext uri="{BB962C8B-B14F-4D97-AF65-F5344CB8AC3E}">
        <p14:creationId xmlns:p14="http://schemas.microsoft.com/office/powerpoint/2010/main" val="1243003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Trial Design: Conditioning &amp; GVHD Prophylaxis</a:t>
            </a:r>
          </a:p>
        </p:txBody>
      </p:sp>
      <p:sp>
        <p:nvSpPr>
          <p:cNvPr id="5" name="Slide Number Placeholder 4"/>
          <p:cNvSpPr>
            <a:spLocks noGrp="1"/>
          </p:cNvSpPr>
          <p:nvPr>
            <p:ph type="sldNum" sz="quarter" idx="12"/>
          </p:nvPr>
        </p:nvSpPr>
        <p:spPr/>
        <p:txBody>
          <a:bodyPr/>
          <a:lstStyle/>
          <a:p>
            <a:fld id="{23A446DA-D2FC-491E-A26B-6B2D41D55751}" type="slidenum">
              <a:rPr lang="en-US" smtClean="0"/>
              <a:pPr/>
              <a:t>18</a:t>
            </a:fld>
            <a:endParaRPr lang="en-US" dirty="0"/>
          </a:p>
        </p:txBody>
      </p:sp>
      <p:grpSp>
        <p:nvGrpSpPr>
          <p:cNvPr id="7" name="Group 6">
            <a:extLst>
              <a:ext uri="{FF2B5EF4-FFF2-40B4-BE49-F238E27FC236}">
                <a16:creationId xmlns:a16="http://schemas.microsoft.com/office/drawing/2014/main" id="{25870A7F-C313-4F0C-A34F-FF20F78FEBAC}"/>
              </a:ext>
            </a:extLst>
          </p:cNvPr>
          <p:cNvGrpSpPr/>
          <p:nvPr/>
        </p:nvGrpSpPr>
        <p:grpSpPr>
          <a:xfrm>
            <a:off x="2209800" y="1371600"/>
            <a:ext cx="7848600" cy="4191000"/>
            <a:chOff x="2209800" y="1371600"/>
            <a:chExt cx="7848600" cy="4191000"/>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21653" b="14301"/>
            <a:stretch/>
          </p:blipFill>
          <p:spPr bwMode="auto">
            <a:xfrm>
              <a:off x="2209800" y="1371600"/>
              <a:ext cx="7848600" cy="4191000"/>
            </a:xfrm>
            <a:prstGeom prst="rect">
              <a:avLst/>
            </a:prstGeom>
            <a:noFill/>
            <a:ln>
              <a:solidFill>
                <a:schemeClr val="tx1"/>
              </a:solidFill>
            </a:ln>
            <a:extLst>
              <a:ext uri="{53640926-AAD7-44d8-BBD7-CCE9431645EC}">
                <a14:shadowObscured xmlns:lc="http://schemas.openxmlformats.org/drawingml/2006/lockedCanvas" xmlns:pic="http://schemas.openxmlformats.org/drawingml/2006/picture" xmlns:wpc="http://schemas.microsoft.com/office/word/2010/wordprocessingCanvas" xmlns:mc="http://schemas.openxmlformats.org/markup-compatibility/2006" xmlns:wp14="http://schemas.microsoft.com/office/word/2010/wordprocessingDrawing"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
          <p:nvSpPr>
            <p:cNvPr id="3" name="TextBox 2">
              <a:extLst>
                <a:ext uri="{FF2B5EF4-FFF2-40B4-BE49-F238E27FC236}">
                  <a16:creationId xmlns:a16="http://schemas.microsoft.com/office/drawing/2014/main" id="{EA6BEEB5-2D34-48B6-BE0C-138969EC9BB1}"/>
                </a:ext>
              </a:extLst>
            </p:cNvPr>
            <p:cNvSpPr txBox="1"/>
            <p:nvPr/>
          </p:nvSpPr>
          <p:spPr>
            <a:xfrm>
              <a:off x="8363894" y="4191000"/>
              <a:ext cx="1219200" cy="369332"/>
            </a:xfrm>
            <a:prstGeom prst="rect">
              <a:avLst/>
            </a:prstGeom>
            <a:solidFill>
              <a:schemeClr val="bg1"/>
            </a:solidFill>
          </p:spPr>
          <p:txBody>
            <a:bodyPr wrap="square" rtlCol="0">
              <a:spAutoFit/>
            </a:bodyPr>
            <a:lstStyle/>
            <a:p>
              <a:r>
                <a:rPr lang="en-US" dirty="0"/>
                <a:t>400 </a:t>
              </a:r>
              <a:r>
                <a:rPr lang="en-US" dirty="0" err="1"/>
                <a:t>cGy</a:t>
              </a:r>
              <a:endParaRPr lang="en-US" dirty="0"/>
            </a:p>
          </p:txBody>
        </p:sp>
      </p:grpSp>
      <p:cxnSp>
        <p:nvCxnSpPr>
          <p:cNvPr id="11" name="Straight Arrow Connector 10">
            <a:extLst>
              <a:ext uri="{FF2B5EF4-FFF2-40B4-BE49-F238E27FC236}">
                <a16:creationId xmlns:a16="http://schemas.microsoft.com/office/drawing/2014/main" id="{111A2223-83A4-46E1-94B8-361453253F69}"/>
              </a:ext>
            </a:extLst>
          </p:cNvPr>
          <p:cNvCxnSpPr>
            <a:cxnSpLocks/>
            <a:stCxn id="13" idx="1"/>
          </p:cNvCxnSpPr>
          <p:nvPr/>
        </p:nvCxnSpPr>
        <p:spPr>
          <a:xfrm flipH="1" flipV="1">
            <a:off x="7885568" y="3521798"/>
            <a:ext cx="2172832" cy="7498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9F04604-A20C-4512-991A-C1C00C0CB164}"/>
              </a:ext>
            </a:extLst>
          </p:cNvPr>
          <p:cNvSpPr txBox="1"/>
          <p:nvPr/>
        </p:nvSpPr>
        <p:spPr>
          <a:xfrm>
            <a:off x="10058400" y="3810000"/>
            <a:ext cx="2071992" cy="923330"/>
          </a:xfrm>
          <a:prstGeom prst="rect">
            <a:avLst/>
          </a:prstGeom>
          <a:noFill/>
          <a:ln w="28575">
            <a:solidFill>
              <a:schemeClr val="tx1"/>
            </a:solidFill>
          </a:ln>
        </p:spPr>
        <p:txBody>
          <a:bodyPr wrap="square" rtlCol="0">
            <a:spAutoFit/>
          </a:bodyPr>
          <a:lstStyle/>
          <a:p>
            <a:pPr defTabSz="685800">
              <a:defRPr/>
            </a:pPr>
            <a:r>
              <a:rPr lang="en-US" sz="1350" b="1" dirty="0">
                <a:solidFill>
                  <a:srgbClr val="000000"/>
                </a:solidFill>
                <a:latin typeface="Calibri" panose="020F0502020204030204" pitchFamily="34" charset="0"/>
                <a:ea typeface="ＭＳ Ｐゴシック"/>
                <a:cs typeface="Calibri" panose="020F0502020204030204" pitchFamily="34" charset="0"/>
              </a:rPr>
              <a:t>BONE MARROW GRAFT: Target 4x10</a:t>
            </a:r>
            <a:r>
              <a:rPr lang="en-US" sz="1350" b="1" baseline="30000" dirty="0">
                <a:solidFill>
                  <a:srgbClr val="000000"/>
                </a:solidFill>
                <a:latin typeface="Calibri" panose="020F0502020204030204" pitchFamily="34" charset="0"/>
                <a:ea typeface="ＭＳ Ｐゴシック"/>
                <a:cs typeface="Calibri" panose="020F0502020204030204" pitchFamily="34" charset="0"/>
              </a:rPr>
              <a:t>8 </a:t>
            </a:r>
            <a:r>
              <a:rPr lang="en-US" sz="1350" b="1" dirty="0">
                <a:solidFill>
                  <a:srgbClr val="000000"/>
                </a:solidFill>
                <a:latin typeface="Calibri" panose="020F0502020204030204" pitchFamily="34" charset="0"/>
                <a:ea typeface="ＭＳ Ｐゴシック"/>
                <a:cs typeface="Calibri" panose="020F0502020204030204" pitchFamily="34" charset="0"/>
              </a:rPr>
              <a:t>nucleated cells/ kg </a:t>
            </a:r>
            <a:r>
              <a:rPr lang="en-US" sz="1350" b="1" dirty="0" err="1">
                <a:solidFill>
                  <a:srgbClr val="000000"/>
                </a:solidFill>
                <a:latin typeface="Calibri" panose="020F0502020204030204" pitchFamily="34" charset="0"/>
                <a:ea typeface="ＭＳ Ｐゴシック"/>
                <a:cs typeface="Calibri" panose="020F0502020204030204" pitchFamily="34" charset="0"/>
              </a:rPr>
              <a:t>pt</a:t>
            </a:r>
            <a:r>
              <a:rPr lang="en-US" sz="1350" b="1" dirty="0">
                <a:solidFill>
                  <a:srgbClr val="000000"/>
                </a:solidFill>
                <a:latin typeface="Calibri" panose="020F0502020204030204" pitchFamily="34" charset="0"/>
                <a:ea typeface="ＭＳ Ｐゴシック"/>
                <a:cs typeface="Calibri" panose="020F0502020204030204" pitchFamily="34" charset="0"/>
              </a:rPr>
              <a:t> IBW </a:t>
            </a:r>
          </a:p>
          <a:p>
            <a:pPr defTabSz="685800">
              <a:defRPr/>
            </a:pPr>
            <a:r>
              <a:rPr lang="en-US" sz="1350" b="1" dirty="0">
                <a:solidFill>
                  <a:srgbClr val="000000"/>
                </a:solidFill>
                <a:latin typeface="Calibri" panose="020F0502020204030204" pitchFamily="34" charset="0"/>
                <a:ea typeface="ＭＳ Ｐゴシック"/>
                <a:cs typeface="Calibri" panose="020F0502020204030204" pitchFamily="34" charset="0"/>
              </a:rPr>
              <a:t>(minimum 2.5x10</a:t>
            </a:r>
            <a:r>
              <a:rPr lang="en-US" sz="1350" b="1" baseline="30000" dirty="0">
                <a:solidFill>
                  <a:srgbClr val="000000"/>
                </a:solidFill>
                <a:latin typeface="Calibri" panose="020F0502020204030204" pitchFamily="34" charset="0"/>
                <a:ea typeface="ＭＳ Ｐゴシック"/>
                <a:cs typeface="Calibri" panose="020F0502020204030204" pitchFamily="34" charset="0"/>
              </a:rPr>
              <a:t>8</a:t>
            </a:r>
            <a:r>
              <a:rPr lang="en-US" sz="1350" b="1" dirty="0">
                <a:solidFill>
                  <a:srgbClr val="000000"/>
                </a:solidFill>
                <a:latin typeface="Calibri" panose="020F0502020204030204" pitchFamily="34" charset="0"/>
                <a:ea typeface="ＭＳ Ｐゴシック"/>
                <a:cs typeface="Calibri" panose="020F05020202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Accrual</a:t>
            </a:r>
          </a:p>
        </p:txBody>
      </p:sp>
      <p:sp>
        <p:nvSpPr>
          <p:cNvPr id="3" name="Content Placeholder 2"/>
          <p:cNvSpPr>
            <a:spLocks noGrp="1"/>
          </p:cNvSpPr>
          <p:nvPr>
            <p:ph idx="1"/>
          </p:nvPr>
        </p:nvSpPr>
        <p:spPr>
          <a:xfrm>
            <a:off x="1905000" y="1981200"/>
            <a:ext cx="8229600" cy="5029200"/>
          </a:xfrm>
        </p:spPr>
        <p:txBody>
          <a:bodyPr>
            <a:normAutofit/>
          </a:bodyPr>
          <a:lstStyle/>
          <a:p>
            <a:pPr>
              <a:lnSpc>
                <a:spcPct val="120000"/>
              </a:lnSpc>
            </a:pPr>
            <a:r>
              <a:rPr lang="en-US" sz="2800" dirty="0"/>
              <a:t>60 adult participants age 21 year and older </a:t>
            </a:r>
          </a:p>
          <a:p>
            <a:pPr lvl="1">
              <a:lnSpc>
                <a:spcPct val="120000"/>
              </a:lnSpc>
            </a:pPr>
            <a:r>
              <a:rPr lang="en-US" sz="2400" dirty="0"/>
              <a:t>30 </a:t>
            </a:r>
            <a:r>
              <a:rPr lang="en-US" sz="2400" dirty="0" err="1"/>
              <a:t>haplos</a:t>
            </a:r>
            <a:r>
              <a:rPr lang="en-US" sz="2400" dirty="0"/>
              <a:t>, 30 URDs</a:t>
            </a:r>
          </a:p>
          <a:p>
            <a:pPr>
              <a:lnSpc>
                <a:spcPct val="120000"/>
              </a:lnSpc>
            </a:pPr>
            <a:r>
              <a:rPr lang="en-US" sz="2800" dirty="0"/>
              <a:t>Additional patients screened, consented, and registered in order to reach accrual goals</a:t>
            </a:r>
          </a:p>
          <a:p>
            <a:pPr>
              <a:lnSpc>
                <a:spcPct val="120000"/>
              </a:lnSpc>
            </a:pPr>
            <a:r>
              <a:rPr lang="en-US" sz="2800" dirty="0"/>
              <a:t>Accrual estimate: 3 years</a:t>
            </a:r>
          </a:p>
          <a:p>
            <a:pPr>
              <a:lnSpc>
                <a:spcPct val="120000"/>
              </a:lnSpc>
            </a:pPr>
            <a:r>
              <a:rPr lang="en-US" sz="2800" dirty="0"/>
              <a:t>Patients to be followed for 1 year post-HSCT</a:t>
            </a:r>
          </a:p>
        </p:txBody>
      </p:sp>
      <p:sp>
        <p:nvSpPr>
          <p:cNvPr id="4" name="Footer Placeholder 3"/>
          <p:cNvSpPr>
            <a:spLocks noGrp="1"/>
          </p:cNvSpPr>
          <p:nvPr>
            <p:ph type="ftr" sz="quarter" idx="11"/>
          </p:nvPr>
        </p:nvSpPr>
        <p:spPr/>
        <p:txBody>
          <a:bodyPr/>
          <a:lstStyle/>
          <a:p>
            <a:r>
              <a:rPr lang="pt-BR" dirty="0"/>
              <a:t>BMT CTN 1502 Protocol v2.0</a:t>
            </a:r>
            <a:endParaRPr lang="en-US" dirty="0"/>
          </a:p>
        </p:txBody>
      </p:sp>
      <p:sp>
        <p:nvSpPr>
          <p:cNvPr id="5" name="Slide Number Placeholder 4"/>
          <p:cNvSpPr>
            <a:spLocks noGrp="1"/>
          </p:cNvSpPr>
          <p:nvPr>
            <p:ph type="sldNum" sz="quarter" idx="12"/>
          </p:nvPr>
        </p:nvSpPr>
        <p:spPr/>
        <p:txBody>
          <a:bodyPr/>
          <a:lstStyle/>
          <a:p>
            <a:fld id="{23A446DA-D2FC-491E-A26B-6B2D41D55751}"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a:t>Conflict of Interest Disclosure</a:t>
            </a:r>
            <a:endParaRPr lang="en-US" altLang="en-US" sz="2000" dirty="0">
              <a:solidFill>
                <a:srgbClr val="FF0000"/>
              </a:solidFill>
            </a:endParaRPr>
          </a:p>
        </p:txBody>
      </p:sp>
      <p:sp>
        <p:nvSpPr>
          <p:cNvPr id="6" name="Content Placeholder 2"/>
          <p:cNvSpPr txBox="1">
            <a:spLocks/>
          </p:cNvSpPr>
          <p:nvPr/>
        </p:nvSpPr>
        <p:spPr bwMode="auto">
          <a:xfrm>
            <a:off x="304800" y="1600200"/>
            <a:ext cx="10759643" cy="426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000" kern="1200">
                <a:solidFill>
                  <a:srgbClr val="000000"/>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600" kern="1200">
                <a:solidFill>
                  <a:srgbClr val="000000"/>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defRPr/>
            </a:pPr>
            <a:endParaRPr lang="en-US" altLang="en-US" dirty="0">
              <a:cs typeface="Arial" charset="0"/>
            </a:endParaRPr>
          </a:p>
          <a:p>
            <a:pPr marL="0" indent="0" algn="ctr" eaLnBrk="1" hangingPunct="1">
              <a:buNone/>
              <a:defRPr/>
            </a:pPr>
            <a:r>
              <a:rPr lang="en-US" altLang="en-US" sz="3400" dirty="0">
                <a:cs typeface="Arial" charset="0"/>
              </a:rPr>
              <a:t>None related to this presentation</a:t>
            </a:r>
          </a:p>
        </p:txBody>
      </p:sp>
      <p:sp>
        <p:nvSpPr>
          <p:cNvPr id="11" name="Footer Placeholder 4">
            <a:extLst>
              <a:ext uri="{FF2B5EF4-FFF2-40B4-BE49-F238E27FC236}">
                <a16:creationId xmlns:a16="http://schemas.microsoft.com/office/drawing/2014/main" id="{89A98D76-1530-4196-841F-D12179253AF1}"/>
              </a:ext>
            </a:extLst>
          </p:cNvPr>
          <p:cNvSpPr>
            <a:spLocks noGrp="1"/>
          </p:cNvSpPr>
          <p:nvPr>
            <p:ph type="ftr" sz="quarter" idx="11"/>
          </p:nvPr>
        </p:nvSpPr>
        <p:spPr>
          <a:xfrm>
            <a:off x="4165600" y="6356351"/>
            <a:ext cx="6705600" cy="365125"/>
          </a:xfrm>
        </p:spPr>
        <p:txBody>
          <a:bodyPr/>
          <a:lstStyle/>
          <a:p>
            <a:endParaRPr lang="en-US" dirty="0"/>
          </a:p>
        </p:txBody>
      </p:sp>
      <p:sp>
        <p:nvSpPr>
          <p:cNvPr id="12" name="Slide Number Placeholder 3">
            <a:extLst>
              <a:ext uri="{FF2B5EF4-FFF2-40B4-BE49-F238E27FC236}">
                <a16:creationId xmlns:a16="http://schemas.microsoft.com/office/drawing/2014/main" id="{6186F4C8-FC28-4029-B45A-18D37279C390}"/>
              </a:ext>
            </a:extLst>
          </p:cNvPr>
          <p:cNvSpPr>
            <a:spLocks noGrp="1"/>
          </p:cNvSpPr>
          <p:nvPr>
            <p:ph type="sldNum" sz="quarter" idx="12"/>
          </p:nvPr>
        </p:nvSpPr>
        <p:spPr>
          <a:xfrm>
            <a:off x="10972800" y="6356351"/>
            <a:ext cx="609600" cy="365125"/>
          </a:xfrm>
        </p:spPr>
        <p:txBody>
          <a:bodyPr/>
          <a:lstStyle/>
          <a:p>
            <a:fld id="{23A446DA-D2FC-491E-A26B-6B2D41D55751}" type="slidenum">
              <a:rPr lang="en-US" smtClean="0"/>
              <a:pPr/>
              <a:t>2</a:t>
            </a:fld>
            <a:endParaRPr lang="en-US" dirty="0"/>
          </a:p>
        </p:txBody>
      </p:sp>
    </p:spTree>
    <p:extLst>
      <p:ext uri="{BB962C8B-B14F-4D97-AF65-F5344CB8AC3E}">
        <p14:creationId xmlns:p14="http://schemas.microsoft.com/office/powerpoint/2010/main" val="2014307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Feasibility &amp; Logistics</a:t>
            </a:r>
          </a:p>
        </p:txBody>
      </p:sp>
      <p:sp>
        <p:nvSpPr>
          <p:cNvPr id="3" name="Content Placeholder 2"/>
          <p:cNvSpPr>
            <a:spLocks noGrp="1"/>
          </p:cNvSpPr>
          <p:nvPr>
            <p:ph idx="1"/>
          </p:nvPr>
        </p:nvSpPr>
        <p:spPr/>
        <p:txBody>
          <a:bodyPr>
            <a:normAutofit/>
          </a:bodyPr>
          <a:lstStyle/>
          <a:p>
            <a:endParaRPr lang="en-US" sz="2400" dirty="0"/>
          </a:p>
          <a:p>
            <a:pPr lvl="2"/>
            <a:endParaRPr lang="en-US" dirty="0"/>
          </a:p>
          <a:p>
            <a:pPr lvl="1"/>
            <a:endParaRPr lang="en-US" sz="2400"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20</a:t>
            </a:fld>
            <a:endParaRPr lang="en-US" dirty="0"/>
          </a:p>
        </p:txBody>
      </p:sp>
      <p:sp>
        <p:nvSpPr>
          <p:cNvPr id="5" name="TextBox 4">
            <a:extLst>
              <a:ext uri="{FF2B5EF4-FFF2-40B4-BE49-F238E27FC236}">
                <a16:creationId xmlns:a16="http://schemas.microsoft.com/office/drawing/2014/main" id="{DB4702CF-B360-45C0-9922-BF053CB60987}"/>
              </a:ext>
            </a:extLst>
          </p:cNvPr>
          <p:cNvSpPr txBox="1"/>
          <p:nvPr/>
        </p:nvSpPr>
        <p:spPr>
          <a:xfrm>
            <a:off x="838200" y="2133600"/>
            <a:ext cx="10515600" cy="3477875"/>
          </a:xfrm>
          <a:prstGeom prst="rect">
            <a:avLst/>
          </a:prstGeom>
          <a:noFill/>
        </p:spPr>
        <p:txBody>
          <a:bodyPr wrap="square" rtlCol="0">
            <a:spAutoFit/>
          </a:bodyPr>
          <a:lstStyle/>
          <a:p>
            <a:pPr marL="285750" indent="-285750">
              <a:buFont typeface="Arial" panose="020B0604020202020204" pitchFamily="34" charset="0"/>
              <a:buChar char="•"/>
            </a:pPr>
            <a:r>
              <a:rPr lang="en-US" sz="2200" dirty="0"/>
              <a:t>Single center study (NCT02833805) accrued 22 children and adults over 3 years </a:t>
            </a:r>
          </a:p>
          <a:p>
            <a:pPr marL="742950" lvl="1" indent="-285750">
              <a:buFont typeface="Arial" panose="020B0604020202020204" pitchFamily="34" charset="0"/>
              <a:buChar char="•"/>
            </a:pPr>
            <a:r>
              <a:rPr lang="en-US" sz="2200" dirty="0"/>
              <a:t>Only </a:t>
            </a:r>
            <a:r>
              <a:rPr lang="en-US" sz="2200" dirty="0" err="1"/>
              <a:t>haplos</a:t>
            </a:r>
            <a:endParaRPr lang="en-US" sz="2200" dirty="0"/>
          </a:p>
          <a:p>
            <a:pPr marL="742950" lvl="1" indent="-285750">
              <a:buFont typeface="Arial" panose="020B0604020202020204" pitchFamily="34" charset="0"/>
              <a:buChar char="•"/>
            </a:pPr>
            <a:r>
              <a:rPr lang="en-US" sz="2200" dirty="0"/>
              <a:t>Only relapsed or refractory</a:t>
            </a:r>
          </a:p>
          <a:p>
            <a:r>
              <a:rPr lang="en-US" sz="2200" dirty="0"/>
              <a:t> </a:t>
            </a:r>
          </a:p>
          <a:p>
            <a:pPr marL="285750" indent="-285750">
              <a:buFont typeface="Arial" panose="020B0604020202020204" pitchFamily="34" charset="0"/>
              <a:buChar char="•"/>
            </a:pPr>
            <a:r>
              <a:rPr lang="en-US" sz="2200" dirty="0"/>
              <a:t>60 adults UN-treated with HAPLO or URD over 3 years is feasible </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BMT CTN 1502 also accrued reasonably and that momentum should carry over</a:t>
            </a:r>
          </a:p>
          <a:p>
            <a:pPr marL="742950" lvl="1" indent="-285750">
              <a:buFont typeface="Arial" panose="020B0604020202020204" pitchFamily="34" charset="0"/>
              <a:buChar char="•"/>
            </a:pPr>
            <a:r>
              <a:rPr lang="en-US" sz="2200" dirty="0"/>
              <a:t>Also confidence with platform</a:t>
            </a:r>
          </a:p>
          <a:p>
            <a:pPr marL="742950" lvl="1"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Should not compete with any pediatric trials of similar populations</a:t>
            </a:r>
          </a:p>
        </p:txBody>
      </p:sp>
    </p:spTree>
    <p:extLst>
      <p:ext uri="{BB962C8B-B14F-4D97-AF65-F5344CB8AC3E}">
        <p14:creationId xmlns:p14="http://schemas.microsoft.com/office/powerpoint/2010/main" val="712475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b="1" dirty="0"/>
              <a:t>External Review &amp; Online Feedback</a:t>
            </a:r>
          </a:p>
        </p:txBody>
      </p:sp>
      <p:sp>
        <p:nvSpPr>
          <p:cNvPr id="3" name="Content Placeholder 2"/>
          <p:cNvSpPr>
            <a:spLocks noGrp="1"/>
          </p:cNvSpPr>
          <p:nvPr>
            <p:ph idx="1"/>
          </p:nvPr>
        </p:nvSpPr>
        <p:spPr/>
        <p:txBody>
          <a:bodyPr/>
          <a:lstStyle/>
          <a:p>
            <a:endParaRPr lang="en-US" b="1" dirty="0"/>
          </a:p>
          <a:p>
            <a:pPr lvl="2"/>
            <a:endParaRPr lang="en-US" b="1" dirty="0"/>
          </a:p>
          <a:p>
            <a:pPr lvl="1"/>
            <a:endParaRPr lang="en-US" b="1"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21</a:t>
            </a:fld>
            <a:endParaRPr lang="en-US" dirty="0"/>
          </a:p>
        </p:txBody>
      </p:sp>
      <p:graphicFrame>
        <p:nvGraphicFramePr>
          <p:cNvPr id="5" name="Table 4">
            <a:extLst>
              <a:ext uri="{FF2B5EF4-FFF2-40B4-BE49-F238E27FC236}">
                <a16:creationId xmlns:a16="http://schemas.microsoft.com/office/drawing/2014/main" id="{E386C08F-1419-4195-8E79-4C49627845A3}"/>
              </a:ext>
            </a:extLst>
          </p:cNvPr>
          <p:cNvGraphicFramePr>
            <a:graphicFrameLocks noGrp="1"/>
          </p:cNvGraphicFramePr>
          <p:nvPr>
            <p:extLst>
              <p:ext uri="{D42A27DB-BD31-4B8C-83A1-F6EECF244321}">
                <p14:modId xmlns:p14="http://schemas.microsoft.com/office/powerpoint/2010/main" val="1341192444"/>
              </p:ext>
            </p:extLst>
          </p:nvPr>
        </p:nvGraphicFramePr>
        <p:xfrm>
          <a:off x="2362200" y="2692063"/>
          <a:ext cx="7924797" cy="1162050"/>
        </p:xfrm>
        <a:graphic>
          <a:graphicData uri="http://schemas.openxmlformats.org/drawingml/2006/table">
            <a:tbl>
              <a:tblPr>
                <a:tableStyleId>{3C2FFA5D-87B4-456A-9821-1D502468CF0F}</a:tableStyleId>
              </a:tblPr>
              <a:tblGrid>
                <a:gridCol w="880533">
                  <a:extLst>
                    <a:ext uri="{9D8B030D-6E8A-4147-A177-3AD203B41FA5}">
                      <a16:colId xmlns:a16="http://schemas.microsoft.com/office/drawing/2014/main" val="4228395913"/>
                    </a:ext>
                  </a:extLst>
                </a:gridCol>
                <a:gridCol w="880533">
                  <a:extLst>
                    <a:ext uri="{9D8B030D-6E8A-4147-A177-3AD203B41FA5}">
                      <a16:colId xmlns:a16="http://schemas.microsoft.com/office/drawing/2014/main" val="1395830160"/>
                    </a:ext>
                  </a:extLst>
                </a:gridCol>
                <a:gridCol w="880533">
                  <a:extLst>
                    <a:ext uri="{9D8B030D-6E8A-4147-A177-3AD203B41FA5}">
                      <a16:colId xmlns:a16="http://schemas.microsoft.com/office/drawing/2014/main" val="2945078280"/>
                    </a:ext>
                  </a:extLst>
                </a:gridCol>
                <a:gridCol w="880533">
                  <a:extLst>
                    <a:ext uri="{9D8B030D-6E8A-4147-A177-3AD203B41FA5}">
                      <a16:colId xmlns:a16="http://schemas.microsoft.com/office/drawing/2014/main" val="1826364454"/>
                    </a:ext>
                  </a:extLst>
                </a:gridCol>
                <a:gridCol w="880533">
                  <a:extLst>
                    <a:ext uri="{9D8B030D-6E8A-4147-A177-3AD203B41FA5}">
                      <a16:colId xmlns:a16="http://schemas.microsoft.com/office/drawing/2014/main" val="2313995505"/>
                    </a:ext>
                  </a:extLst>
                </a:gridCol>
                <a:gridCol w="880533">
                  <a:extLst>
                    <a:ext uri="{9D8B030D-6E8A-4147-A177-3AD203B41FA5}">
                      <a16:colId xmlns:a16="http://schemas.microsoft.com/office/drawing/2014/main" val="726864953"/>
                    </a:ext>
                  </a:extLst>
                </a:gridCol>
                <a:gridCol w="880533">
                  <a:extLst>
                    <a:ext uri="{9D8B030D-6E8A-4147-A177-3AD203B41FA5}">
                      <a16:colId xmlns:a16="http://schemas.microsoft.com/office/drawing/2014/main" val="2564662804"/>
                    </a:ext>
                  </a:extLst>
                </a:gridCol>
                <a:gridCol w="880533">
                  <a:extLst>
                    <a:ext uri="{9D8B030D-6E8A-4147-A177-3AD203B41FA5}">
                      <a16:colId xmlns:a16="http://schemas.microsoft.com/office/drawing/2014/main" val="2286029780"/>
                    </a:ext>
                  </a:extLst>
                </a:gridCol>
                <a:gridCol w="880533">
                  <a:extLst>
                    <a:ext uri="{9D8B030D-6E8A-4147-A177-3AD203B41FA5}">
                      <a16:colId xmlns:a16="http://schemas.microsoft.com/office/drawing/2014/main" val="1215645630"/>
                    </a:ext>
                  </a:extLst>
                </a:gridCol>
              </a:tblGrid>
              <a:tr h="304800">
                <a:tc>
                  <a:txBody>
                    <a:bodyPr/>
                    <a:lstStyle/>
                    <a:p>
                      <a:pPr algn="ctr" fontAlgn="b"/>
                      <a:r>
                        <a:rPr lang="en-US" sz="1000" b="1" u="none" strike="noStrike">
                          <a:effectLst/>
                        </a:rPr>
                        <a:t>SOSS Committee name</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b="1" u="none" strike="noStrike">
                          <a:effectLst/>
                        </a:rPr>
                        <a:t>Concept #</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b="1" u="none" strike="noStrike">
                          <a:effectLst/>
                        </a:rPr>
                        <a:t>Concept Short Title</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b="1" u="none" strike="noStrike" dirty="0">
                          <a:effectLst/>
                        </a:rPr>
                        <a:t>Concept Descriptive Title</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b="1" u="none" strike="noStrike">
                          <a:effectLst/>
                        </a:rPr>
                        <a:t>Total # of Votes</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b="1" u="none" strike="noStrike">
                          <a:effectLst/>
                        </a:rPr>
                        <a:t>Mean</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b="1" u="none" strike="noStrike">
                          <a:effectLst/>
                        </a:rPr>
                        <a:t>Median</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b="1" u="none" strike="noStrike">
                          <a:effectLst/>
                        </a:rPr>
                        <a:t>Mode</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b="1" u="none" strike="noStrike">
                          <a:effectLst/>
                        </a:rPr>
                        <a:t>Range</a:t>
                      </a:r>
                      <a:endParaRPr lang="en-US" sz="10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8991458"/>
                  </a:ext>
                </a:extLst>
              </a:tr>
              <a:tr h="304800">
                <a:tc>
                  <a:txBody>
                    <a:bodyPr/>
                    <a:lstStyle/>
                    <a:p>
                      <a:pPr algn="l" fontAlgn="b"/>
                      <a:r>
                        <a:rPr lang="en-US" sz="1000" b="1" u="none" strike="noStrike" dirty="0">
                          <a:effectLst/>
                        </a:rPr>
                        <a:t>Non-Malignant Disorders</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b="1" u="none" strike="noStrike">
                          <a:effectLst/>
                        </a:rPr>
                        <a:t>NMD 2</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just" fontAlgn="b"/>
                      <a:r>
                        <a:rPr lang="en-US" sz="1000" b="1" u="none" strike="noStrike">
                          <a:effectLst/>
                        </a:rPr>
                        <a:t>Upfront Alternative Donor BMT for SAA</a:t>
                      </a:r>
                      <a:endParaRPr lang="en-US" sz="1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900" b="1" u="none" strike="noStrike">
                          <a:effectLst/>
                        </a:rPr>
                        <a:t>Hematopoietic reconstitution for adults with treatment-naïve SAA</a:t>
                      </a:r>
                      <a:endParaRPr lang="en-US" sz="9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rPr>
                        <a:t>75</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rPr>
                        <a:t>2.8</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rPr>
                        <a:t>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a:effectLst/>
                        </a:rPr>
                        <a:t>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b="1" u="none" strike="noStrike" dirty="0">
                          <a:effectLst/>
                        </a:rPr>
                        <a:t>1-7</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39569490"/>
                  </a:ext>
                </a:extLst>
              </a:tr>
            </a:tbl>
          </a:graphicData>
        </a:graphic>
      </p:graphicFrame>
      <p:sp>
        <p:nvSpPr>
          <p:cNvPr id="8" name="TextBox 7">
            <a:extLst>
              <a:ext uri="{FF2B5EF4-FFF2-40B4-BE49-F238E27FC236}">
                <a16:creationId xmlns:a16="http://schemas.microsoft.com/office/drawing/2014/main" id="{DE0BFC39-E0C0-47C0-A663-79BFAFEF1D59}"/>
              </a:ext>
            </a:extLst>
          </p:cNvPr>
          <p:cNvSpPr txBox="1"/>
          <p:nvPr/>
        </p:nvSpPr>
        <p:spPr>
          <a:xfrm>
            <a:off x="609600" y="1676400"/>
            <a:ext cx="5029200" cy="1015663"/>
          </a:xfrm>
          <a:prstGeom prst="rect">
            <a:avLst/>
          </a:prstGeom>
          <a:noFill/>
        </p:spPr>
        <p:txBody>
          <a:bodyPr wrap="square" rtlCol="0">
            <a:spAutoFit/>
          </a:bodyPr>
          <a:lstStyle/>
          <a:p>
            <a:r>
              <a:rPr lang="en-US" sz="2000"/>
              <a:t>Rated </a:t>
            </a:r>
            <a:r>
              <a:rPr lang="en-US" sz="2000" dirty="0"/>
              <a:t>#1 of 3 by both external reviewers</a:t>
            </a:r>
          </a:p>
          <a:p>
            <a:endParaRPr lang="en-US" sz="2000" dirty="0"/>
          </a:p>
          <a:p>
            <a:r>
              <a:rPr lang="en-US" sz="2000" dirty="0"/>
              <a:t>Reviewed favorably online</a:t>
            </a:r>
          </a:p>
        </p:txBody>
      </p:sp>
      <p:pic>
        <p:nvPicPr>
          <p:cNvPr id="9" name="Picture 8">
            <a:extLst>
              <a:ext uri="{FF2B5EF4-FFF2-40B4-BE49-F238E27FC236}">
                <a16:creationId xmlns:a16="http://schemas.microsoft.com/office/drawing/2014/main" id="{F02DA299-71AD-4135-83BC-6196D985B911}"/>
              </a:ext>
            </a:extLst>
          </p:cNvPr>
          <p:cNvPicPr>
            <a:picLocks noChangeAspect="1"/>
          </p:cNvPicPr>
          <p:nvPr/>
        </p:nvPicPr>
        <p:blipFill>
          <a:blip r:embed="rId2"/>
          <a:stretch>
            <a:fillRect/>
          </a:stretch>
        </p:blipFill>
        <p:spPr>
          <a:xfrm>
            <a:off x="3048000" y="4162426"/>
            <a:ext cx="6449961" cy="2438400"/>
          </a:xfrm>
          <a:prstGeom prst="rect">
            <a:avLst/>
          </a:prstGeom>
        </p:spPr>
      </p:pic>
    </p:spTree>
    <p:extLst>
      <p:ext uri="{BB962C8B-B14F-4D97-AF65-F5344CB8AC3E}">
        <p14:creationId xmlns:p14="http://schemas.microsoft.com/office/powerpoint/2010/main" val="1572168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133600" y="3657600"/>
            <a:ext cx="8229600" cy="1249362"/>
          </a:xfrm>
        </p:spPr>
        <p:txBody>
          <a:bodyPr>
            <a:noAutofit/>
          </a:bodyPr>
          <a:lstStyle/>
          <a:p>
            <a:br>
              <a:rPr lang="en-US" sz="8000" dirty="0"/>
            </a:br>
            <a:br>
              <a:rPr lang="en-US" sz="8000" dirty="0"/>
            </a:br>
            <a:r>
              <a:rPr lang="en-US" sz="8000" dirty="0"/>
              <a:t>Thank you</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23A446DA-D2FC-491E-A26B-6B2D41D55751}" type="slidenum">
              <a:rPr lang="en-US" smtClean="0"/>
              <a:pPr/>
              <a:t>22</a:t>
            </a:fld>
            <a:endParaRPr lang="en-US"/>
          </a:p>
        </p:txBody>
      </p:sp>
    </p:spTree>
    <p:extLst>
      <p:ext uri="{BB962C8B-B14F-4D97-AF65-F5344CB8AC3E}">
        <p14:creationId xmlns:p14="http://schemas.microsoft.com/office/powerpoint/2010/main" val="2656848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Review &amp; Online Feedback</a:t>
            </a:r>
          </a:p>
        </p:txBody>
      </p:sp>
      <p:sp>
        <p:nvSpPr>
          <p:cNvPr id="3" name="Content Placeholder 2"/>
          <p:cNvSpPr>
            <a:spLocks noGrp="1"/>
          </p:cNvSpPr>
          <p:nvPr>
            <p:ph idx="1"/>
          </p:nvPr>
        </p:nvSpPr>
        <p:spPr/>
        <p:txBody>
          <a:bodyPr/>
          <a:lstStyle/>
          <a:p>
            <a:endParaRPr lang="en-US" b="1" dirty="0"/>
          </a:p>
          <a:p>
            <a:pPr lvl="2"/>
            <a:endParaRPr lang="en-US" b="1" dirty="0"/>
          </a:p>
          <a:p>
            <a:pPr lvl="1"/>
            <a:endParaRPr lang="en-US" b="1"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23</a:t>
            </a:fld>
            <a:endParaRPr lang="en-US" dirty="0"/>
          </a:p>
        </p:txBody>
      </p:sp>
      <p:sp>
        <p:nvSpPr>
          <p:cNvPr id="7" name="Rectangle 6">
            <a:extLst>
              <a:ext uri="{FF2B5EF4-FFF2-40B4-BE49-F238E27FC236}">
                <a16:creationId xmlns:a16="http://schemas.microsoft.com/office/drawing/2014/main" id="{E27F2F53-9709-49BD-A325-1C519E2C4FE3}"/>
              </a:ext>
            </a:extLst>
          </p:cNvPr>
          <p:cNvSpPr/>
          <p:nvPr/>
        </p:nvSpPr>
        <p:spPr>
          <a:xfrm>
            <a:off x="609600" y="1310489"/>
            <a:ext cx="11353800" cy="4524315"/>
          </a:xfrm>
          <a:prstGeom prst="rect">
            <a:avLst/>
          </a:prstGeom>
        </p:spPr>
        <p:txBody>
          <a:bodyPr wrap="square">
            <a:spAutoFit/>
          </a:bodyPr>
          <a:lstStyle/>
          <a:p>
            <a:pPr marL="285750" indent="-285750">
              <a:buFont typeface="Arial" panose="020B0604020202020204" pitchFamily="34" charset="0"/>
              <a:buChar char="•"/>
            </a:pPr>
            <a:r>
              <a:rPr lang="en-US" sz="1600" dirty="0"/>
              <a:t>The proposals are all </a:t>
            </a:r>
            <a:r>
              <a:rPr lang="en-US" sz="1600" b="1" dirty="0"/>
              <a:t>excellent.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dirty="0"/>
              <a:t>cannot have too many network pilot studies. and need critical review of which are most feasible </a:t>
            </a:r>
            <a:r>
              <a:rPr lang="en-US" sz="1600" b="1" dirty="0"/>
              <a:t>SAA project has most patients and should be top priority</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dirty="0"/>
              <a:t>#2: </a:t>
            </a:r>
            <a:r>
              <a:rPr lang="en-US" sz="1600" b="1" dirty="0"/>
              <a:t>great </a:t>
            </a:r>
            <a:r>
              <a:rPr lang="en-US" sz="1600" dirty="0"/>
              <a:t>need to find this answer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Upfront </a:t>
            </a:r>
            <a:r>
              <a:rPr lang="en-US" sz="1600" b="1" dirty="0" err="1"/>
              <a:t>haplo</a:t>
            </a:r>
            <a:r>
              <a:rPr lang="en-US" sz="1600" b="1" dirty="0"/>
              <a:t> </a:t>
            </a:r>
            <a:r>
              <a:rPr lang="en-US" sz="1600" dirty="0"/>
              <a:t>HCT for SAA is a </a:t>
            </a:r>
            <a:r>
              <a:rPr lang="en-US" sz="1600" b="1" dirty="0"/>
              <a:t>very promising</a:t>
            </a:r>
            <a:r>
              <a:rPr lang="en-US" sz="1600" dirty="0"/>
              <a:t> approach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 am </a:t>
            </a:r>
            <a:r>
              <a:rPr lang="en-US" sz="1600" b="1" dirty="0"/>
              <a:t>very glad </a:t>
            </a:r>
            <a:r>
              <a:rPr lang="en-US" sz="1600" dirty="0"/>
              <a:t>to see the proposal of BMT in adults with SAA.</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For the proposed SAA Trial, at time of protocol development, </a:t>
            </a:r>
            <a:r>
              <a:rPr lang="en-US" sz="1600" b="1" i="1" dirty="0"/>
              <a:t>ensure that there are not funded studies competing</a:t>
            </a:r>
            <a:r>
              <a:rPr lang="en-US" sz="1600" dirty="0"/>
              <a:t> for the same patient populations/eligibility (using MUD for #2; BMF for Treo study)</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These single arm designs will be uninterpretable.  </a:t>
            </a:r>
            <a:r>
              <a:rPr lang="en-US" sz="1600" b="1" i="1" dirty="0"/>
              <a:t>The SSA one could be improved by targeting a very high OS at a minimum of 3 years.</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dirty="0"/>
              <a:t>Proposals </a:t>
            </a:r>
            <a:r>
              <a:rPr lang="en-US" sz="1600" b="1" dirty="0"/>
              <a:t>#2</a:t>
            </a:r>
            <a:r>
              <a:rPr lang="en-US" sz="1600" dirty="0"/>
              <a:t> are highly relevant for the field. </a:t>
            </a:r>
          </a:p>
        </p:txBody>
      </p:sp>
    </p:spTree>
    <p:extLst>
      <p:ext uri="{BB962C8B-B14F-4D97-AF65-F5344CB8AC3E}">
        <p14:creationId xmlns:p14="http://schemas.microsoft.com/office/powerpoint/2010/main" val="4271205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Review &amp; Online Feedback</a:t>
            </a:r>
          </a:p>
        </p:txBody>
      </p:sp>
      <p:sp>
        <p:nvSpPr>
          <p:cNvPr id="3" name="Content Placeholder 2"/>
          <p:cNvSpPr>
            <a:spLocks noGrp="1"/>
          </p:cNvSpPr>
          <p:nvPr>
            <p:ph idx="1"/>
          </p:nvPr>
        </p:nvSpPr>
        <p:spPr/>
        <p:txBody>
          <a:bodyPr/>
          <a:lstStyle/>
          <a:p>
            <a:endParaRPr lang="en-US" b="1" dirty="0"/>
          </a:p>
          <a:p>
            <a:pPr lvl="2"/>
            <a:endParaRPr lang="en-US" b="1" dirty="0"/>
          </a:p>
          <a:p>
            <a:pPr lvl="1"/>
            <a:endParaRPr lang="en-US" b="1"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24</a:t>
            </a:fld>
            <a:endParaRPr lang="en-US" dirty="0"/>
          </a:p>
        </p:txBody>
      </p:sp>
      <p:sp>
        <p:nvSpPr>
          <p:cNvPr id="7" name="Rectangle 6">
            <a:extLst>
              <a:ext uri="{FF2B5EF4-FFF2-40B4-BE49-F238E27FC236}">
                <a16:creationId xmlns:a16="http://schemas.microsoft.com/office/drawing/2014/main" id="{E27F2F53-9709-49BD-A325-1C519E2C4FE3}"/>
              </a:ext>
            </a:extLst>
          </p:cNvPr>
          <p:cNvSpPr/>
          <p:nvPr/>
        </p:nvSpPr>
        <p:spPr>
          <a:xfrm>
            <a:off x="533400" y="1371601"/>
            <a:ext cx="11430000" cy="369332"/>
          </a:xfrm>
          <a:prstGeom prst="rect">
            <a:avLst/>
          </a:prstGeom>
        </p:spPr>
        <p:txBody>
          <a:bodyPr wrap="square">
            <a:spAutoFit/>
          </a:bodyPr>
          <a:lstStyle/>
          <a:p>
            <a:r>
              <a:rPr lang="en-US" dirty="0"/>
              <a:t> </a:t>
            </a:r>
          </a:p>
        </p:txBody>
      </p:sp>
      <p:sp>
        <p:nvSpPr>
          <p:cNvPr id="5" name="Rectangle 4">
            <a:extLst>
              <a:ext uri="{FF2B5EF4-FFF2-40B4-BE49-F238E27FC236}">
                <a16:creationId xmlns:a16="http://schemas.microsoft.com/office/drawing/2014/main" id="{60DC28B3-796F-408A-81B1-3E13680930E0}"/>
              </a:ext>
            </a:extLst>
          </p:cNvPr>
          <p:cNvSpPr/>
          <p:nvPr/>
        </p:nvSpPr>
        <p:spPr>
          <a:xfrm>
            <a:off x="533400" y="1447800"/>
            <a:ext cx="11277600" cy="3416320"/>
          </a:xfrm>
          <a:prstGeom prst="rect">
            <a:avLst/>
          </a:prstGeom>
        </p:spPr>
        <p:txBody>
          <a:bodyPr wrap="square">
            <a:spAutoFit/>
          </a:bodyPr>
          <a:lstStyle/>
          <a:p>
            <a:r>
              <a:rPr lang="en-US" i="1" u="sng" dirty="0"/>
              <a:t>Reviewer 1: </a:t>
            </a:r>
            <a:r>
              <a:rPr lang="en-US" dirty="0"/>
              <a:t>This seems the most feasible of the study proposals – a ‘single disease’ entity (I accept probably not, but it is at least phenotypically homogenous). HSCT with any donor is now relatively safe, compared with historic data, and long term immunosuppression may have significant morbidities. The study seems feasible in the </a:t>
            </a:r>
            <a:r>
              <a:rPr lang="en-US" dirty="0" err="1"/>
              <a:t>nproposed</a:t>
            </a:r>
            <a:r>
              <a:rPr lang="en-US" dirty="0"/>
              <a:t> timescale. </a:t>
            </a:r>
          </a:p>
          <a:p>
            <a:endParaRPr lang="en-US" dirty="0"/>
          </a:p>
          <a:p>
            <a:endParaRPr lang="en-US" dirty="0"/>
          </a:p>
          <a:p>
            <a:r>
              <a:rPr lang="en-US" i="1" u="sng" dirty="0"/>
              <a:t>Reviewer 2: </a:t>
            </a:r>
            <a:r>
              <a:rPr lang="en-US" dirty="0"/>
              <a:t>Upfront alternative donor BMT for SAA. Comments: clearly important issue in the field + could certainly change </a:t>
            </a:r>
            <a:r>
              <a:rPr lang="en-US" dirty="0" err="1"/>
              <a:t>practise</a:t>
            </a:r>
            <a:r>
              <a:rPr lang="en-US" dirty="0"/>
              <a:t> + requires CTN. Given that there is already  a reasonable body of data suggesting the efficacy of alternative donor SCT with PTC, I would recommend the authors consider being bolder and performing a </a:t>
            </a:r>
            <a:r>
              <a:rPr lang="en-US" dirty="0" err="1"/>
              <a:t>randomised</a:t>
            </a:r>
            <a:r>
              <a:rPr lang="en-US" dirty="0"/>
              <a:t> study of IS vs alternate donor SCT (UD or </a:t>
            </a:r>
            <a:r>
              <a:rPr lang="en-US" dirty="0" err="1"/>
              <a:t>haplo</a:t>
            </a:r>
            <a:r>
              <a:rPr lang="en-US" dirty="0"/>
              <a:t> depending on donor availability) with PTC in adults under the age of perhaps 40 or 50 which is what the field really needs going forward. </a:t>
            </a:r>
          </a:p>
          <a:p>
            <a:endParaRPr lang="en-US" dirty="0"/>
          </a:p>
        </p:txBody>
      </p:sp>
    </p:spTree>
    <p:extLst>
      <p:ext uri="{BB962C8B-B14F-4D97-AF65-F5344CB8AC3E}">
        <p14:creationId xmlns:p14="http://schemas.microsoft.com/office/powerpoint/2010/main" val="866506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95600" y="2179638"/>
            <a:ext cx="8229600" cy="1249362"/>
          </a:xfrm>
        </p:spPr>
        <p:txBody>
          <a:bodyPr>
            <a:noAutofit/>
          </a:bodyPr>
          <a:lstStyle/>
          <a:p>
            <a:br>
              <a:rPr lang="en-US" sz="8000" dirty="0"/>
            </a:br>
            <a:br>
              <a:rPr lang="en-US" sz="8000" dirty="0"/>
            </a:br>
            <a:r>
              <a:rPr lang="en-US" sz="8000" dirty="0"/>
              <a:t>Q&amp;A Session</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23A446DA-D2FC-491E-A26B-6B2D41D55751}" type="slidenum">
              <a:rPr lang="en-US" smtClean="0"/>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Members</a:t>
            </a:r>
          </a:p>
        </p:txBody>
      </p:sp>
      <p:sp>
        <p:nvSpPr>
          <p:cNvPr id="3" name="Content Placeholder 2"/>
          <p:cNvSpPr>
            <a:spLocks noGrp="1"/>
          </p:cNvSpPr>
          <p:nvPr>
            <p:ph idx="1"/>
          </p:nvPr>
        </p:nvSpPr>
        <p:spPr/>
        <p:txBody>
          <a:bodyPr/>
          <a:lstStyle/>
          <a:p>
            <a:endParaRPr lang="en-US" dirty="0"/>
          </a:p>
          <a:p>
            <a:pPr lvl="2"/>
            <a:endParaRPr lang="en-US" dirty="0"/>
          </a:p>
          <a:p>
            <a:pPr lvl="1"/>
            <a:endParaRPr lang="en-US" dirty="0"/>
          </a:p>
        </p:txBody>
      </p:sp>
      <p:sp>
        <p:nvSpPr>
          <p:cNvPr id="5" name="Footer Placeholder 4"/>
          <p:cNvSpPr>
            <a:spLocks noGrp="1"/>
          </p:cNvSpPr>
          <p:nvPr>
            <p:ph type="ftr" sz="quarter" idx="11"/>
          </p:nvPr>
        </p:nvSpPr>
        <p:spPr>
          <a:xfrm>
            <a:off x="2667001" y="6080126"/>
            <a:ext cx="8204200" cy="625474"/>
          </a:xfrm>
        </p:spPr>
        <p:txBody>
          <a:bodyPr/>
          <a:lstStyle/>
          <a:p>
            <a:r>
              <a:rPr lang="en-US" sz="1100" dirty="0"/>
              <a:t>Support provided by grants #U10HL069294 and #U24HL138660 to the Blood and Marrow Transplant Clinical Trials Network from the National Heart, Lung, and Blood Institute and the National Cancer Institute. The content is solely the responsibility of the authors and does not necessarily represent the official views of the National Institutes of Health. </a:t>
            </a:r>
          </a:p>
        </p:txBody>
      </p:sp>
      <p:sp>
        <p:nvSpPr>
          <p:cNvPr id="4" name="Slide Number Placeholder 3"/>
          <p:cNvSpPr>
            <a:spLocks noGrp="1"/>
          </p:cNvSpPr>
          <p:nvPr>
            <p:ph type="sldNum" sz="quarter" idx="12"/>
          </p:nvPr>
        </p:nvSpPr>
        <p:spPr/>
        <p:txBody>
          <a:bodyPr/>
          <a:lstStyle/>
          <a:p>
            <a:fld id="{23A446DA-D2FC-491E-A26B-6B2D41D55751}" type="slidenum">
              <a:rPr lang="en-US" smtClean="0"/>
              <a:pPr/>
              <a:t>3</a:t>
            </a:fld>
            <a:endParaRPr lang="en-US" dirty="0"/>
          </a:p>
        </p:txBody>
      </p:sp>
      <p:graphicFrame>
        <p:nvGraphicFramePr>
          <p:cNvPr id="6" name="Table 5">
            <a:extLst>
              <a:ext uri="{FF2B5EF4-FFF2-40B4-BE49-F238E27FC236}">
                <a16:creationId xmlns:a16="http://schemas.microsoft.com/office/drawing/2014/main" id="{8ADB506C-3825-41F5-AAD8-95110540DB81}"/>
              </a:ext>
            </a:extLst>
          </p:cNvPr>
          <p:cNvGraphicFramePr>
            <a:graphicFrameLocks noGrp="1"/>
          </p:cNvGraphicFramePr>
          <p:nvPr>
            <p:extLst>
              <p:ext uri="{D42A27DB-BD31-4B8C-83A1-F6EECF244321}">
                <p14:modId xmlns:p14="http://schemas.microsoft.com/office/powerpoint/2010/main" val="3269653890"/>
              </p:ext>
            </p:extLst>
          </p:nvPr>
        </p:nvGraphicFramePr>
        <p:xfrm>
          <a:off x="1066800" y="1244761"/>
          <a:ext cx="9677400" cy="554736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tblGrid>
              <a:tr h="386862">
                <a:tc>
                  <a:txBody>
                    <a:bodyPr/>
                    <a:lstStyle/>
                    <a:p>
                      <a:pPr>
                        <a:spcBef>
                          <a:spcPts val="0"/>
                        </a:spcBef>
                      </a:pPr>
                      <a:r>
                        <a:rPr lang="en-US" sz="2000" dirty="0">
                          <a:latin typeface="Calibri" panose="020F0502020204030204" pitchFamily="34" charset="0"/>
                          <a:cs typeface="Calibri" panose="020F0502020204030204" pitchFamily="34" charset="0"/>
                        </a:rPr>
                        <a:t>Committee Member</a:t>
                      </a:r>
                    </a:p>
                  </a:txBody>
                  <a:tcPr/>
                </a:tc>
                <a:tc>
                  <a:txBody>
                    <a:bodyPr/>
                    <a:lstStyle/>
                    <a:p>
                      <a:pPr defTabSz="914400">
                        <a:spcBef>
                          <a:spcPts val="0"/>
                        </a:spcBef>
                      </a:pPr>
                      <a:r>
                        <a:rPr lang="en-US" sz="2000" dirty="0">
                          <a:latin typeface="Calibri" panose="020F0502020204030204" pitchFamily="34" charset="0"/>
                          <a:cs typeface="Calibri" panose="020F0502020204030204" pitchFamily="34" charset="0"/>
                        </a:rPr>
                        <a:t>Center</a:t>
                      </a:r>
                    </a:p>
                  </a:txBody>
                  <a:tcPr/>
                </a:tc>
                <a:extLst>
                  <a:ext uri="{0D108BD9-81ED-4DB2-BD59-A6C34878D82A}">
                    <a16:rowId xmlns:a16="http://schemas.microsoft.com/office/drawing/2014/main" val="10000"/>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cs typeface="Calibri" panose="020F0502020204030204" pitchFamily="34" charset="0"/>
                        </a:rPr>
                        <a:t>Suneet</a:t>
                      </a:r>
                      <a:r>
                        <a:rPr lang="en-US" sz="2000" baseline="0" dirty="0">
                          <a:solidFill>
                            <a:schemeClr val="tx1"/>
                          </a:solidFill>
                          <a:latin typeface="Calibri" panose="020F0502020204030204" pitchFamily="34" charset="0"/>
                          <a:cs typeface="Calibri" panose="020F0502020204030204" pitchFamily="34" charset="0"/>
                        </a:rPr>
                        <a:t> Agarwal, MD, PhD</a:t>
                      </a:r>
                      <a:endParaRPr lang="en-US" sz="200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Boston Children’s Hospital/</a:t>
                      </a:r>
                      <a:r>
                        <a:rPr lang="en-US" sz="2000" baseline="0" dirty="0">
                          <a:latin typeface="Calibri" panose="020F0502020204030204" pitchFamily="34" charset="0"/>
                          <a:cs typeface="Calibri" panose="020F0502020204030204" pitchFamily="34" charset="0"/>
                        </a:rPr>
                        <a:t> Harvard</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err="1">
                          <a:solidFill>
                            <a:schemeClr val="tx1"/>
                          </a:solidFill>
                          <a:latin typeface="Calibri" panose="020F0502020204030204" pitchFamily="34" charset="0"/>
                          <a:cs typeface="Calibri" panose="020F0502020204030204" pitchFamily="34" charset="0"/>
                        </a:rPr>
                        <a:t>Jaap</a:t>
                      </a:r>
                      <a:r>
                        <a:rPr lang="en-US" altLang="en-US" sz="2000" b="0" dirty="0">
                          <a:solidFill>
                            <a:schemeClr val="tx1"/>
                          </a:solidFill>
                          <a:latin typeface="Calibri" panose="020F0502020204030204" pitchFamily="34" charset="0"/>
                          <a:cs typeface="Calibri" panose="020F0502020204030204" pitchFamily="34" charset="0"/>
                        </a:rPr>
                        <a:t>-Jan </a:t>
                      </a:r>
                      <a:r>
                        <a:rPr lang="en-US" altLang="en-US" sz="2000" b="0" dirty="0" err="1">
                          <a:solidFill>
                            <a:schemeClr val="tx1"/>
                          </a:solidFill>
                          <a:latin typeface="Calibri" panose="020F0502020204030204" pitchFamily="34" charset="0"/>
                          <a:cs typeface="Calibri" panose="020F0502020204030204" pitchFamily="34" charset="0"/>
                        </a:rPr>
                        <a:t>Boelens</a:t>
                      </a:r>
                      <a:r>
                        <a:rPr lang="en-US" altLang="en-US" sz="2000" b="0" dirty="0">
                          <a:solidFill>
                            <a:schemeClr val="tx1"/>
                          </a:solidFill>
                          <a:latin typeface="Calibri" panose="020F0502020204030204" pitchFamily="34" charset="0"/>
                          <a:cs typeface="Calibri" panose="020F0502020204030204" pitchFamily="34" charset="0"/>
                        </a:rPr>
                        <a:t>, </a:t>
                      </a:r>
                      <a:r>
                        <a:rPr lang="en-US" sz="2000" baseline="0" dirty="0">
                          <a:solidFill>
                            <a:schemeClr val="tx1"/>
                          </a:solidFill>
                          <a:latin typeface="Calibri" panose="020F0502020204030204" pitchFamily="34" charset="0"/>
                          <a:cs typeface="Calibri" panose="020F0502020204030204" pitchFamily="34" charset="0"/>
                        </a:rPr>
                        <a:t>MD, PhD</a:t>
                      </a:r>
                      <a:endParaRPr lang="en-US" sz="200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Memorial Sloan</a:t>
                      </a:r>
                      <a:r>
                        <a:rPr lang="en-US" sz="2000" baseline="0" dirty="0">
                          <a:latin typeface="Calibri" panose="020F0502020204030204" pitchFamily="34" charset="0"/>
                          <a:cs typeface="Calibri" panose="020F0502020204030204" pitchFamily="34" charset="0"/>
                        </a:rPr>
                        <a:t> Kettering</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386862">
                <a:tc>
                  <a:txBody>
                    <a:bodyPr/>
                    <a:lstStyle/>
                    <a:p>
                      <a:pPr eaLnBrk="1" hangingPunct="1">
                        <a:spcBef>
                          <a:spcPts val="0"/>
                        </a:spcBef>
                        <a:buClrTx/>
                        <a:buFontTx/>
                        <a:buNone/>
                      </a:pPr>
                      <a:r>
                        <a:rPr lang="en-US" altLang="en-US" sz="2000" b="0" dirty="0">
                          <a:solidFill>
                            <a:schemeClr val="tx1"/>
                          </a:solidFill>
                          <a:latin typeface="Calibri" panose="020F0502020204030204" pitchFamily="34" charset="0"/>
                          <a:cs typeface="Calibri" panose="020F0502020204030204" pitchFamily="34" charset="0"/>
                        </a:rPr>
                        <a:t>Jane Churpek,</a:t>
                      </a:r>
                      <a:r>
                        <a:rPr lang="en-US" altLang="en-US" sz="2000" b="0" baseline="0" dirty="0">
                          <a:solidFill>
                            <a:schemeClr val="tx1"/>
                          </a:solidFill>
                          <a:latin typeface="Calibri" panose="020F0502020204030204" pitchFamily="34" charset="0"/>
                          <a:cs typeface="Calibri" panose="020F0502020204030204" pitchFamily="34" charset="0"/>
                        </a:rPr>
                        <a:t> MD</a:t>
                      </a:r>
                      <a:endParaRPr lang="en-US" altLang="en-US" sz="20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University of Wisconsin</a:t>
                      </a:r>
                    </a:p>
                  </a:txBody>
                  <a:tcPr/>
                </a:tc>
                <a:extLst>
                  <a:ext uri="{0D108BD9-81ED-4DB2-BD59-A6C34878D82A}">
                    <a16:rowId xmlns:a16="http://schemas.microsoft.com/office/drawing/2014/main" val="10003"/>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Amy</a:t>
                      </a:r>
                      <a:r>
                        <a:rPr lang="en-US" altLang="en-US" sz="2000" b="0" baseline="0" dirty="0">
                          <a:solidFill>
                            <a:schemeClr val="tx1"/>
                          </a:solidFill>
                          <a:latin typeface="Calibri" panose="020F0502020204030204" pitchFamily="34" charset="0"/>
                          <a:cs typeface="Calibri" panose="020F0502020204030204" pitchFamily="34" charset="0"/>
                        </a:rPr>
                        <a:t> </a:t>
                      </a:r>
                      <a:r>
                        <a:rPr lang="en-US" altLang="en-US" sz="2000" b="0" baseline="0" dirty="0" err="1">
                          <a:solidFill>
                            <a:schemeClr val="tx1"/>
                          </a:solidFill>
                          <a:latin typeface="Calibri" panose="020F0502020204030204" pitchFamily="34" charset="0"/>
                          <a:cs typeface="Calibri" panose="020F0502020204030204" pitchFamily="34" charset="0"/>
                        </a:rPr>
                        <a:t>DeZern</a:t>
                      </a:r>
                      <a:r>
                        <a:rPr lang="en-US" altLang="en-US" sz="2000" b="0" baseline="0" dirty="0">
                          <a:solidFill>
                            <a:schemeClr val="tx1"/>
                          </a:solidFill>
                          <a:latin typeface="Calibri" panose="020F0502020204030204" pitchFamily="34" charset="0"/>
                          <a:cs typeface="Calibri" panose="020F0502020204030204" pitchFamily="34" charset="0"/>
                        </a:rPr>
                        <a:t>*, MD, MHS</a:t>
                      </a:r>
                      <a:endParaRPr lang="en-US" altLang="en-US" sz="20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Johns</a:t>
                      </a:r>
                      <a:r>
                        <a:rPr lang="en-US" sz="2000" baseline="0" dirty="0">
                          <a:latin typeface="Calibri" panose="020F0502020204030204" pitchFamily="34" charset="0"/>
                          <a:cs typeface="Calibri" panose="020F0502020204030204" pitchFamily="34" charset="0"/>
                        </a:rPr>
                        <a:t> Hopkins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31999416"/>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Chris</a:t>
                      </a:r>
                      <a:r>
                        <a:rPr lang="en-US" altLang="en-US" sz="2000" b="0" baseline="0" dirty="0">
                          <a:solidFill>
                            <a:schemeClr val="tx1"/>
                          </a:solidFill>
                          <a:latin typeface="Calibri" panose="020F0502020204030204" pitchFamily="34" charset="0"/>
                          <a:cs typeface="Calibri" panose="020F0502020204030204" pitchFamily="34" charset="0"/>
                        </a:rPr>
                        <a:t> Dvorak, MD</a:t>
                      </a:r>
                      <a:endParaRPr lang="en-US" altLang="en-US" sz="20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UCSF Benioff Children’s Hospital</a:t>
                      </a:r>
                    </a:p>
                  </a:txBody>
                  <a:tcPr/>
                </a:tc>
                <a:extLst>
                  <a:ext uri="{0D108BD9-81ED-4DB2-BD59-A6C34878D82A}">
                    <a16:rowId xmlns:a16="http://schemas.microsoft.com/office/drawing/2014/main" val="2181327332"/>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Mary</a:t>
                      </a:r>
                      <a:r>
                        <a:rPr lang="en-US" altLang="en-US" sz="2000" b="0" baseline="0" dirty="0">
                          <a:solidFill>
                            <a:schemeClr val="tx1"/>
                          </a:solidFill>
                          <a:latin typeface="Calibri" panose="020F0502020204030204" pitchFamily="34" charset="0"/>
                          <a:cs typeface="Calibri" panose="020F0502020204030204" pitchFamily="34" charset="0"/>
                        </a:rPr>
                        <a:t> Eapen**, MRCPI, MS, MBBS </a:t>
                      </a:r>
                      <a:endParaRPr lang="en-US" altLang="en-US" sz="20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Medical College of Wisconsin</a:t>
                      </a:r>
                    </a:p>
                  </a:txBody>
                  <a:tcPr/>
                </a:tc>
                <a:extLst>
                  <a:ext uri="{0D108BD9-81ED-4DB2-BD59-A6C34878D82A}">
                    <a16:rowId xmlns:a16="http://schemas.microsoft.com/office/drawing/2014/main" val="1252499529"/>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Nancy Geller, PhD</a:t>
                      </a:r>
                    </a:p>
                  </a:txBody>
                  <a:tcPr/>
                </a:tc>
                <a:tc>
                  <a:txBody>
                    <a:bodyPr/>
                    <a:lstStyle/>
                    <a:p>
                      <a:r>
                        <a:rPr lang="en-US" sz="2000" dirty="0">
                          <a:latin typeface="Calibri" panose="020F0502020204030204" pitchFamily="34" charset="0"/>
                          <a:cs typeface="Calibri" panose="020F0502020204030204" pitchFamily="34" charset="0"/>
                        </a:rPr>
                        <a:t>National Heart, Lung, and Blood Institute</a:t>
                      </a:r>
                    </a:p>
                  </a:txBody>
                  <a:tcPr/>
                </a:tc>
                <a:extLst>
                  <a:ext uri="{0D108BD9-81ED-4DB2-BD59-A6C34878D82A}">
                    <a16:rowId xmlns:a16="http://schemas.microsoft.com/office/drawing/2014/main" val="2829640007"/>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George Georges, MD</a:t>
                      </a:r>
                    </a:p>
                  </a:txBody>
                  <a:tcPr/>
                </a:tc>
                <a:tc>
                  <a:txBody>
                    <a:bodyPr/>
                    <a:lstStyle/>
                    <a:p>
                      <a:r>
                        <a:rPr lang="en-US" sz="2000" dirty="0">
                          <a:latin typeface="Calibri" panose="020F0502020204030204" pitchFamily="34" charset="0"/>
                          <a:cs typeface="Calibri" panose="020F0502020204030204" pitchFamily="34" charset="0"/>
                        </a:rPr>
                        <a:t>Fred Hutchinson</a:t>
                      </a:r>
                    </a:p>
                  </a:txBody>
                  <a:tcPr/>
                </a:tc>
                <a:extLst>
                  <a:ext uri="{0D108BD9-81ED-4DB2-BD59-A6C34878D82A}">
                    <a16:rowId xmlns:a16="http://schemas.microsoft.com/office/drawing/2014/main" val="10007"/>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Lucy Godley, </a:t>
                      </a:r>
                      <a:r>
                        <a:rPr lang="en-US" sz="2000" baseline="0" dirty="0">
                          <a:solidFill>
                            <a:schemeClr val="tx1"/>
                          </a:solidFill>
                          <a:latin typeface="Calibri" panose="020F0502020204030204" pitchFamily="34" charset="0"/>
                          <a:cs typeface="Calibri" panose="020F0502020204030204" pitchFamily="34" charset="0"/>
                        </a:rPr>
                        <a:t>MD, PhD</a:t>
                      </a:r>
                      <a:endParaRPr lang="en-US" sz="200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University</a:t>
                      </a:r>
                      <a:r>
                        <a:rPr lang="en-US" sz="2000" baseline="0" dirty="0">
                          <a:latin typeface="Calibri" panose="020F0502020204030204" pitchFamily="34" charset="0"/>
                          <a:cs typeface="Calibri" panose="020F0502020204030204" pitchFamily="34" charset="0"/>
                        </a:rPr>
                        <a:t> of Chicago</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8"/>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Jennifer Kanakry, MD</a:t>
                      </a:r>
                    </a:p>
                  </a:txBody>
                  <a:tcPr/>
                </a:tc>
                <a:tc>
                  <a:txBody>
                    <a:bodyPr/>
                    <a:lstStyle/>
                    <a:p>
                      <a:r>
                        <a:rPr lang="en-US" sz="2000" dirty="0">
                          <a:latin typeface="Calibri" panose="020F0502020204030204" pitchFamily="34" charset="0"/>
                          <a:cs typeface="Calibri" panose="020F0502020204030204" pitchFamily="34" charset="0"/>
                        </a:rPr>
                        <a:t>National Cancer</a:t>
                      </a:r>
                      <a:r>
                        <a:rPr lang="en-US" sz="2000" baseline="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Institute</a:t>
                      </a:r>
                    </a:p>
                  </a:txBody>
                  <a:tcPr/>
                </a:tc>
                <a:extLst>
                  <a:ext uri="{0D108BD9-81ED-4DB2-BD59-A6C34878D82A}">
                    <a16:rowId xmlns:a16="http://schemas.microsoft.com/office/drawing/2014/main" val="10009"/>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Margaret McMillan, MD, MSc</a:t>
                      </a:r>
                    </a:p>
                  </a:txBody>
                  <a:tcPr/>
                </a:tc>
                <a:tc>
                  <a:txBody>
                    <a:bodyPr/>
                    <a:lstStyle/>
                    <a:p>
                      <a:r>
                        <a:rPr lang="en-US" sz="2000" dirty="0">
                          <a:latin typeface="Calibri" panose="020F0502020204030204" pitchFamily="34" charset="0"/>
                          <a:cs typeface="Calibri" panose="020F0502020204030204" pitchFamily="34" charset="0"/>
                        </a:rPr>
                        <a:t>University</a:t>
                      </a:r>
                      <a:r>
                        <a:rPr lang="en-US" sz="2000" baseline="0" dirty="0">
                          <a:latin typeface="Calibri" panose="020F0502020204030204" pitchFamily="34" charset="0"/>
                          <a:cs typeface="Calibri" panose="020F0502020204030204" pitchFamily="34" charset="0"/>
                        </a:rPr>
                        <a:t> of Minnesota</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10"/>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err="1">
                          <a:solidFill>
                            <a:schemeClr val="tx1"/>
                          </a:solidFill>
                          <a:latin typeface="Calibri" panose="020F0502020204030204" pitchFamily="34" charset="0"/>
                          <a:cs typeface="Calibri" panose="020F0502020204030204" pitchFamily="34" charset="0"/>
                        </a:rPr>
                        <a:t>Anu</a:t>
                      </a:r>
                      <a:r>
                        <a:rPr lang="en-US" altLang="en-US" sz="2000" b="0" dirty="0">
                          <a:solidFill>
                            <a:schemeClr val="tx1"/>
                          </a:solidFill>
                          <a:latin typeface="Calibri" panose="020F0502020204030204" pitchFamily="34" charset="0"/>
                          <a:cs typeface="Calibri" panose="020F0502020204030204" pitchFamily="34" charset="0"/>
                        </a:rPr>
                        <a:t> Narla, </a:t>
                      </a:r>
                      <a:r>
                        <a:rPr lang="en-US" sz="2000" baseline="0" dirty="0">
                          <a:solidFill>
                            <a:schemeClr val="tx1"/>
                          </a:solidFill>
                          <a:latin typeface="Calibri" panose="020F0502020204030204" pitchFamily="34" charset="0"/>
                          <a:cs typeface="Calibri" panose="020F0502020204030204" pitchFamily="34" charset="0"/>
                        </a:rPr>
                        <a:t>MD</a:t>
                      </a:r>
                      <a:endParaRPr lang="en-US" sz="2000" dirty="0">
                        <a:solidFill>
                          <a:schemeClr val="tx1"/>
                        </a:solidFill>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Stanford</a:t>
                      </a:r>
                    </a:p>
                  </a:txBody>
                  <a:tcPr/>
                </a:tc>
                <a:extLst>
                  <a:ext uri="{0D108BD9-81ED-4DB2-BD59-A6C34878D82A}">
                    <a16:rowId xmlns:a16="http://schemas.microsoft.com/office/drawing/2014/main" val="10011"/>
                  </a:ext>
                </a:extLst>
              </a:tr>
              <a:tr h="386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0" dirty="0">
                          <a:solidFill>
                            <a:schemeClr val="tx1"/>
                          </a:solidFill>
                          <a:latin typeface="Calibri" panose="020F0502020204030204" pitchFamily="34" charset="0"/>
                          <a:cs typeface="Calibri" panose="020F0502020204030204" pitchFamily="34" charset="0"/>
                        </a:rPr>
                        <a:t>Ghadir Sasa, MD</a:t>
                      </a:r>
                    </a:p>
                  </a:txBody>
                  <a:tcPr/>
                </a:tc>
                <a:tc>
                  <a:txBody>
                    <a:bodyPr/>
                    <a:lstStyle/>
                    <a:p>
                      <a:r>
                        <a:rPr lang="en-US" sz="2000" dirty="0">
                          <a:latin typeface="Calibri" panose="020F0502020204030204" pitchFamily="34" charset="0"/>
                          <a:cs typeface="Calibri" panose="020F0502020204030204" pitchFamily="34" charset="0"/>
                        </a:rPr>
                        <a:t>Texas Children’s</a:t>
                      </a:r>
                    </a:p>
                  </a:txBody>
                  <a:tcPr/>
                </a:tc>
                <a:extLst>
                  <a:ext uri="{0D108BD9-81ED-4DB2-BD59-A6C34878D82A}">
                    <a16:rowId xmlns:a16="http://schemas.microsoft.com/office/drawing/2014/main" val="10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Proposed Study Concepts</a:t>
            </a:r>
          </a:p>
        </p:txBody>
      </p:sp>
      <p:sp>
        <p:nvSpPr>
          <p:cNvPr id="3" name="Content Placeholder 2"/>
          <p:cNvSpPr>
            <a:spLocks noGrp="1"/>
          </p:cNvSpPr>
          <p:nvPr>
            <p:ph idx="1"/>
          </p:nvPr>
        </p:nvSpPr>
        <p:spPr/>
        <p:txBody>
          <a:bodyPr>
            <a:normAutofit/>
          </a:bodyPr>
          <a:lstStyle/>
          <a:p>
            <a:endParaRPr lang="en-US" b="1" dirty="0"/>
          </a:p>
          <a:p>
            <a:r>
              <a:rPr lang="en-US" b="1" dirty="0"/>
              <a:t>Strategy 1.   HCT for primary immune regulatory disorders </a:t>
            </a:r>
          </a:p>
          <a:p>
            <a:endParaRPr lang="en-US" dirty="0"/>
          </a:p>
          <a:p>
            <a:r>
              <a:rPr lang="en-US" b="1" dirty="0">
                <a:highlight>
                  <a:srgbClr val="B788C2"/>
                </a:highlight>
              </a:rPr>
              <a:t>Strategy 2. Upfront Alternative Donor BMT for SAA</a:t>
            </a:r>
            <a:endParaRPr lang="en-US" dirty="0">
              <a:highlight>
                <a:srgbClr val="B788C2"/>
              </a:highlight>
            </a:endParaRPr>
          </a:p>
          <a:p>
            <a:endParaRPr lang="en-US" b="1" dirty="0"/>
          </a:p>
          <a:p>
            <a:r>
              <a:rPr lang="en-US" b="1" dirty="0"/>
              <a:t>Strategy 3. </a:t>
            </a:r>
            <a:r>
              <a:rPr lang="en-US" dirty="0"/>
              <a:t> </a:t>
            </a:r>
            <a:r>
              <a:rPr lang="en-US" b="1" dirty="0"/>
              <a:t>Radiation/alkylator-free HCT for TBDs</a:t>
            </a:r>
            <a:endParaRPr lang="en-US" dirty="0"/>
          </a:p>
          <a:p>
            <a:endParaRPr lang="en-US" dirty="0"/>
          </a:p>
          <a:p>
            <a:pPr marL="0" indent="0">
              <a:buNone/>
            </a:pPr>
            <a:endParaRPr lang="en-US" dirty="0"/>
          </a:p>
          <a:p>
            <a:endParaRPr lang="en-US" dirty="0"/>
          </a:p>
          <a:p>
            <a:pPr lvl="3"/>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4</a:t>
            </a:fld>
            <a:endParaRPr lang="en-US" dirty="0"/>
          </a:p>
        </p:txBody>
      </p:sp>
    </p:spTree>
    <p:extLst>
      <p:ext uri="{BB962C8B-B14F-4D97-AF65-F5344CB8AC3E}">
        <p14:creationId xmlns:p14="http://schemas.microsoft.com/office/powerpoint/2010/main" val="182662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Hematopoietic reconstitution for adults </a:t>
            </a:r>
            <a:br>
              <a:rPr lang="en-US" b="1" dirty="0"/>
            </a:br>
            <a:r>
              <a:rPr lang="en-US" b="1" dirty="0"/>
              <a:t>with treatment-naïve SAA </a:t>
            </a:r>
          </a:p>
        </p:txBody>
      </p:sp>
      <p:sp>
        <p:nvSpPr>
          <p:cNvPr id="3" name="Content Placeholder 2"/>
          <p:cNvSpPr>
            <a:spLocks noGrp="1"/>
          </p:cNvSpPr>
          <p:nvPr>
            <p:ph idx="1"/>
          </p:nvPr>
        </p:nvSpPr>
        <p:spPr>
          <a:xfrm>
            <a:off x="609600" y="1708151"/>
            <a:ext cx="10972800" cy="4648200"/>
          </a:xfrm>
        </p:spPr>
        <p:txBody>
          <a:bodyPr>
            <a:normAutofit/>
          </a:bodyPr>
          <a:lstStyle/>
          <a:p>
            <a:pPr marL="0" indent="0">
              <a:buNone/>
            </a:pPr>
            <a:r>
              <a:rPr lang="en-US" sz="3800" b="1" dirty="0"/>
              <a:t>Hypothesis </a:t>
            </a:r>
          </a:p>
          <a:p>
            <a:pPr marL="0" indent="0">
              <a:buNone/>
            </a:pPr>
            <a:endParaRPr lang="en-US" sz="3800" b="1" dirty="0"/>
          </a:p>
          <a:p>
            <a:pPr marL="0" indent="0">
              <a:buNone/>
            </a:pPr>
            <a:r>
              <a:rPr lang="en-US" sz="3800" dirty="0"/>
              <a:t>Optimizing the conditioning regimen for upfront BMT for adults with SAA will result in improved cure, regardless of age and donor</a:t>
            </a:r>
          </a:p>
          <a:p>
            <a:pPr marL="0" indent="0">
              <a:buNone/>
            </a:pPr>
            <a:endParaRPr lang="en-US" sz="3800"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5</a:t>
            </a:fld>
            <a:endParaRPr lang="en-US" dirty="0"/>
          </a:p>
        </p:txBody>
      </p:sp>
    </p:spTree>
    <p:extLst>
      <p:ext uri="{BB962C8B-B14F-4D97-AF65-F5344CB8AC3E}">
        <p14:creationId xmlns:p14="http://schemas.microsoft.com/office/powerpoint/2010/main" val="154731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&amp; Significance</a:t>
            </a:r>
          </a:p>
        </p:txBody>
      </p:sp>
      <p:sp>
        <p:nvSpPr>
          <p:cNvPr id="3" name="Content Placeholder 2"/>
          <p:cNvSpPr>
            <a:spLocks noGrp="1"/>
          </p:cNvSpPr>
          <p:nvPr>
            <p:ph idx="1"/>
          </p:nvPr>
        </p:nvSpPr>
        <p:spPr/>
        <p:txBody>
          <a:bodyPr/>
          <a:lstStyle/>
          <a:p>
            <a:pPr marL="0" indent="0">
              <a:buNone/>
            </a:pPr>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6</a:t>
            </a:fld>
            <a:endParaRPr lang="en-US" dirty="0"/>
          </a:p>
        </p:txBody>
      </p:sp>
      <p:sp>
        <p:nvSpPr>
          <p:cNvPr id="8" name="Rectangle 3">
            <a:extLst>
              <a:ext uri="{FF2B5EF4-FFF2-40B4-BE49-F238E27FC236}">
                <a16:creationId xmlns:a16="http://schemas.microsoft.com/office/drawing/2014/main" id="{F6356635-66CE-4384-9A17-5651B5936050}"/>
              </a:ext>
            </a:extLst>
          </p:cNvPr>
          <p:cNvSpPr>
            <a:spLocks noChangeArrowheads="1"/>
          </p:cNvSpPr>
          <p:nvPr/>
        </p:nvSpPr>
        <p:spPr bwMode="auto">
          <a:xfrm rot="10800000" flipV="1">
            <a:off x="609600" y="1200204"/>
            <a:ext cx="119634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IST is standard front-line treatment for SAA</a:t>
            </a:r>
            <a:r>
              <a:rPr kumimoji="0" lang="en-US" altLang="en-US" sz="2400" b="1"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1</a:t>
            </a:r>
          </a:p>
          <a:p>
            <a:pPr marL="800100" lvl="1" indent="-342900" eaLnBrk="0" fontAlgn="base" hangingPunct="0">
              <a:spcBef>
                <a:spcPct val="0"/>
              </a:spcBef>
              <a:spcAft>
                <a:spcPct val="0"/>
              </a:spcAft>
              <a:buFont typeface="Arial" panose="020B0604020202020204" pitchFamily="34" charset="0"/>
              <a:buChar char="•"/>
            </a:pP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except for patients aged &lt;25 years with a suitable MSD</a:t>
            </a:r>
            <a:r>
              <a:rPr kumimoji="0" lang="en-US" altLang="en-US" sz="20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1</a:t>
            </a: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p>
          <a:p>
            <a:pPr marL="800100" lvl="1" indent="-342900" eaLnBrk="0" fontAlgn="base" hangingPunct="0">
              <a:spcBef>
                <a:spcPct val="0"/>
              </a:spcBef>
              <a:spcAft>
                <a:spcPct val="0"/>
              </a:spcAft>
              <a:buFont typeface="Arial" panose="020B0604020202020204" pitchFamily="34" charset="0"/>
              <a:buChar char="•"/>
            </a:pP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400" b="1" dirty="0">
                <a:latin typeface="Arial" panose="020B0604020202020204" pitchFamily="34" charset="0"/>
                <a:ea typeface="Calibri" panose="020F0502020204030204" pitchFamily="34" charset="0"/>
              </a:rPr>
              <a:t>H</a:t>
            </a: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ematopoietic response after IST is ~ 70%-80%  </a:t>
            </a:r>
          </a:p>
          <a:p>
            <a:pPr marL="800100" lvl="1" indent="-342900" eaLnBrk="0" fontAlgn="base" hangingPunct="0">
              <a:spcBef>
                <a:spcPct val="0"/>
              </a:spcBef>
              <a:spcAft>
                <a:spcPct val="0"/>
              </a:spcAft>
              <a:buFont typeface="Arial" panose="020B0604020202020204" pitchFamily="34" charset="0"/>
              <a:buChar char="•"/>
            </a:pPr>
            <a:r>
              <a:rPr kumimoji="0" lang="en-US" altLang="en-US" sz="2000" i="0" u="none" strike="noStrike" cap="none" normalizeH="0" baseline="0" dirty="0">
                <a:ln>
                  <a:noFill/>
                </a:ln>
                <a:solidFill>
                  <a:schemeClr val="tx1"/>
                </a:solidFill>
                <a:effectLst/>
                <a:latin typeface="Arial" panose="020B0604020202020204" pitchFamily="34" charset="0"/>
                <a:ea typeface="Calibri" panose="020F0502020204030204" pitchFamily="34" charset="0"/>
              </a:rPr>
              <a:t>5-year survival ~60%-85%</a:t>
            </a:r>
            <a:r>
              <a:rPr kumimoji="0" lang="en-US" altLang="en-US" sz="2000"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1,2</a:t>
            </a:r>
          </a:p>
          <a:p>
            <a:pPr marL="800100" lvl="1" indent="-342900" eaLnBrk="0" fontAlgn="base" hangingPunct="0">
              <a:spcBef>
                <a:spcPct val="0"/>
              </a:spcBef>
              <a:spcAft>
                <a:spcPct val="0"/>
              </a:spcAft>
              <a:buFont typeface="Arial" panose="020B0604020202020204" pitchFamily="34" charset="0"/>
              <a:buChar char="•"/>
            </a:pPr>
            <a:endParaRPr lang="en-US" altLang="en-US" sz="1200" dirty="0">
              <a:latin typeface="Arial" panose="020B0604020202020204" pitchFamily="34" charset="0"/>
              <a:ea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Post IST failure-free survival ~10 years ~50%</a:t>
            </a:r>
            <a:r>
              <a:rPr kumimoji="0" lang="en-US" altLang="en-US" sz="2400" b="1"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3,4</a:t>
            </a: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p>
          <a:p>
            <a:pPr marL="800100" lvl="1" indent="-342900" eaLnBrk="0" fontAlgn="base" hangingPunct="0">
              <a:spcBef>
                <a:spcPct val="0"/>
              </a:spcBef>
              <a:spcAft>
                <a:spcPct val="0"/>
              </a:spcAft>
              <a:buFont typeface="Arial" panose="020B0604020202020204" pitchFamily="34" charset="0"/>
              <a:buChar char="•"/>
            </a:pPr>
            <a:r>
              <a:rPr lang="en-US" altLang="en-US" sz="2000" dirty="0">
                <a:latin typeface="Arial" panose="020B0604020202020204" pitchFamily="34" charset="0"/>
                <a:ea typeface="Calibri" panose="020F0502020204030204" pitchFamily="34" charset="0"/>
              </a:rPr>
              <a:t>Alive/ remission without clonal disease</a:t>
            </a:r>
          </a:p>
          <a:p>
            <a:pPr marL="800100" lvl="1" indent="-342900" eaLnBrk="0" fontAlgn="base" hangingPunct="0">
              <a:spcBef>
                <a:spcPct val="0"/>
              </a:spcBef>
              <a:spcAft>
                <a:spcPct val="0"/>
              </a:spcAft>
              <a:buFont typeface="Arial" panose="020B0604020202020204" pitchFamily="34" charset="0"/>
              <a:buChar char="•"/>
            </a:pP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Long-term survival after BMT </a:t>
            </a:r>
          </a:p>
          <a:p>
            <a:pPr marL="800100" lvl="1" indent="-342900" eaLnBrk="0" fontAlgn="base" hangingPunct="0">
              <a:spcBef>
                <a:spcPct val="0"/>
              </a:spcBef>
              <a:spcAft>
                <a:spcPct val="0"/>
              </a:spcAft>
              <a:buFont typeface="Arial" panose="020B0604020202020204" pitchFamily="34" charset="0"/>
              <a:buChar char="•"/>
            </a:pP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90% in patients aged &lt; 20 years </a:t>
            </a:r>
            <a:r>
              <a:rPr kumimoji="0" lang="en-US" altLang="en-US" sz="20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5</a:t>
            </a: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p>
          <a:p>
            <a:pPr marL="800100" lvl="1" indent="-342900" eaLnBrk="0" fontAlgn="base" hangingPunct="0">
              <a:spcBef>
                <a:spcPct val="0"/>
              </a:spcBef>
              <a:spcAft>
                <a:spcPct val="0"/>
              </a:spcAft>
              <a:buFont typeface="Arial" panose="020B0604020202020204" pitchFamily="34" charset="0"/>
              <a:buChar char="•"/>
            </a:pPr>
            <a:r>
              <a:rPr lang="en-US" altLang="en-US" sz="2000" dirty="0">
                <a:latin typeface="Arial" panose="020B0604020202020204" pitchFamily="34" charset="0"/>
                <a:ea typeface="Calibri" panose="020F0502020204030204" pitchFamily="34" charset="0"/>
              </a:rPr>
              <a:t>~</a:t>
            </a: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75% &gt;</a:t>
            </a:r>
            <a:r>
              <a:rPr lang="en-US" altLang="en-US" sz="2000" dirty="0">
                <a:latin typeface="Arial" panose="020B0604020202020204" pitchFamily="34" charset="0"/>
                <a:ea typeface="Calibri" panose="020F0502020204030204" pitchFamily="34" charset="0"/>
              </a:rPr>
              <a:t>20 years </a:t>
            </a:r>
            <a:r>
              <a:rPr lang="en-US" altLang="en-US" sz="2000" baseline="30000" dirty="0">
                <a:latin typeface="Arial" panose="020B0604020202020204" pitchFamily="34" charset="0"/>
                <a:ea typeface="Calibri" panose="020F0502020204030204" pitchFamily="34" charset="0"/>
              </a:rPr>
              <a:t>5</a:t>
            </a:r>
            <a:r>
              <a:rPr lang="en-US" altLang="en-US" sz="2000" dirty="0">
                <a:latin typeface="Arial" panose="020B0604020202020204" pitchFamily="34" charset="0"/>
                <a:ea typeface="Calibri" panose="020F0502020204030204" pitchFamily="34" charset="0"/>
              </a:rPr>
              <a:t> </a:t>
            </a:r>
          </a:p>
          <a:p>
            <a:pPr marL="800100" lvl="1" indent="-342900" eaLnBrk="0" fontAlgn="base" hangingPunct="0">
              <a:spcBef>
                <a:spcPct val="0"/>
              </a:spcBef>
              <a:spcAft>
                <a:spcPct val="0"/>
              </a:spcAft>
              <a:buFont typeface="Arial" panose="020B0604020202020204" pitchFamily="34" charset="0"/>
              <a:buChar char="•"/>
            </a:pPr>
            <a:endParaRPr lang="en-US" altLang="en-US" sz="1200" dirty="0">
              <a:latin typeface="Arial" panose="020B0604020202020204" pitchFamily="34" charset="0"/>
              <a:ea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BMT with an unrelated or </a:t>
            </a:r>
            <a:r>
              <a:rPr kumimoji="0" lang="en-US" altLang="en-US" sz="24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haplo</a:t>
            </a: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 related donor reserved after failure of IST</a:t>
            </a:r>
            <a:r>
              <a:rPr kumimoji="0" lang="en-US" altLang="en-US" sz="2400" b="1"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6,7</a:t>
            </a:r>
            <a:endParaRPr lang="en-US" altLang="en-US" sz="2400" b="1" dirty="0">
              <a:latin typeface="Arial" panose="020B0604020202020204" pitchFamily="34" charset="0"/>
              <a:ea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PTCy</a:t>
            </a: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 has improved the safety/ efficacy of alternative donor BMT </a:t>
            </a:r>
            <a:r>
              <a:rPr kumimoji="0" lang="en-US" altLang="en-US" sz="2400" b="1" i="0" u="none" strike="noStrike" cap="none" normalizeH="0" baseline="30000" dirty="0">
                <a:ln>
                  <a:noFill/>
                </a:ln>
                <a:solidFill>
                  <a:schemeClr val="tx1"/>
                </a:solidFill>
                <a:effectLst/>
                <a:latin typeface="Arial" panose="020B0604020202020204" pitchFamily="34" charset="0"/>
                <a:ea typeface="Calibri" panose="020F0502020204030204" pitchFamily="34" charset="0"/>
              </a:rPr>
              <a:t>8,9</a:t>
            </a: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A8024318-8D29-40CC-BCA3-40226E4C1CB3}"/>
              </a:ext>
            </a:extLst>
          </p:cNvPr>
          <p:cNvSpPr txBox="1"/>
          <p:nvPr/>
        </p:nvSpPr>
        <p:spPr>
          <a:xfrm>
            <a:off x="2590800" y="6262724"/>
            <a:ext cx="9144000" cy="553998"/>
          </a:xfrm>
          <a:prstGeom prst="rect">
            <a:avLst/>
          </a:prstGeom>
          <a:noFill/>
        </p:spPr>
        <p:txBody>
          <a:bodyPr wrap="square" rtlCol="0">
            <a:spAutoFit/>
          </a:bodyPr>
          <a:lstStyle/>
          <a:p>
            <a:r>
              <a:rPr lang="en-US" sz="1000" dirty="0"/>
              <a:t>1. N </a:t>
            </a:r>
            <a:r>
              <a:rPr lang="en-US" sz="1000" dirty="0" err="1"/>
              <a:t>Engl</a:t>
            </a:r>
            <a:r>
              <a:rPr lang="en-US" sz="1000" dirty="0"/>
              <a:t> J Med 2017;376:1540-50.  2. Blood 2012;120:1185-96.   3. Blood 2011;117:4434-41. 4. N </a:t>
            </a:r>
            <a:r>
              <a:rPr lang="en-US" sz="1000" dirty="0" err="1"/>
              <a:t>Engl</a:t>
            </a:r>
            <a:r>
              <a:rPr lang="en-US" sz="1000" dirty="0"/>
              <a:t> J Med 2011;365:430-8.  5. CIBMTR Summary Slides 2013. 6. Bone Marrow Transplant 2013;48:183-5. 7. </a:t>
            </a:r>
            <a:r>
              <a:rPr lang="en-US" sz="1000" dirty="0" err="1"/>
              <a:t>Hematol</a:t>
            </a:r>
            <a:r>
              <a:rPr lang="en-US" sz="1000" dirty="0"/>
              <a:t> Oncol Clin North Am 2018;32:629-42. 8. </a:t>
            </a:r>
            <a:r>
              <a:rPr lang="en-US" sz="1000" dirty="0" err="1"/>
              <a:t>BiolBlood</a:t>
            </a:r>
            <a:r>
              <a:rPr lang="en-US" sz="1000" dirty="0"/>
              <a:t> Marrow Transplant 2008;14:641-50. 9.Biol Blood Marrow Transplant 2017;23:498-504. </a:t>
            </a:r>
          </a:p>
        </p:txBody>
      </p:sp>
    </p:spTree>
    <p:extLst>
      <p:ext uri="{BB962C8B-B14F-4D97-AF65-F5344CB8AC3E}">
        <p14:creationId xmlns:p14="http://schemas.microsoft.com/office/powerpoint/2010/main" val="3704360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BE82E-D80A-4007-8E65-260C1DF4E844}"/>
              </a:ext>
            </a:extLst>
          </p:cNvPr>
          <p:cNvSpPr>
            <a:spLocks noGrp="1"/>
          </p:cNvSpPr>
          <p:nvPr>
            <p:ph type="title"/>
          </p:nvPr>
        </p:nvSpPr>
        <p:spPr>
          <a:xfrm>
            <a:off x="609600" y="152400"/>
            <a:ext cx="10972800" cy="1143000"/>
          </a:xfrm>
        </p:spPr>
        <p:txBody>
          <a:bodyPr/>
          <a:lstStyle/>
          <a:p>
            <a:r>
              <a:rPr lang="en-US" b="1" dirty="0"/>
              <a:t>Outcomes in adults post IST</a:t>
            </a:r>
          </a:p>
        </p:txBody>
      </p:sp>
      <p:sp>
        <p:nvSpPr>
          <p:cNvPr id="3" name="Content Placeholder 2">
            <a:extLst>
              <a:ext uri="{FF2B5EF4-FFF2-40B4-BE49-F238E27FC236}">
                <a16:creationId xmlns:a16="http://schemas.microsoft.com/office/drawing/2014/main" id="{96E0DB24-A21D-48A5-BE42-003CFCD5FD04}"/>
              </a:ext>
            </a:extLst>
          </p:cNvPr>
          <p:cNvSpPr>
            <a:spLocks noGrp="1"/>
          </p:cNvSpPr>
          <p:nvPr>
            <p:ph idx="1"/>
          </p:nvPr>
        </p:nvSpPr>
        <p:spPr>
          <a:xfrm>
            <a:off x="609600" y="1371601"/>
            <a:ext cx="6477000" cy="4495799"/>
          </a:xfrm>
        </p:spPr>
        <p:txBody>
          <a:bodyPr>
            <a:normAutofit fontScale="92500"/>
          </a:bodyPr>
          <a:lstStyle/>
          <a:p>
            <a:r>
              <a:rPr lang="en-US" dirty="0"/>
              <a:t>Long term follow up of patients treated with h ATG +</a:t>
            </a:r>
            <a:r>
              <a:rPr lang="en-US" dirty="0" err="1"/>
              <a:t>CsA</a:t>
            </a:r>
            <a:r>
              <a:rPr lang="en-US" dirty="0"/>
              <a:t> (+/- GCSF)</a:t>
            </a:r>
          </a:p>
          <a:p>
            <a:pPr lvl="1"/>
            <a:r>
              <a:rPr lang="en-US" dirty="0"/>
              <a:t>Median follow-up 11.7 years (95% CI, 10.9-12.5). </a:t>
            </a:r>
          </a:p>
          <a:p>
            <a:pPr lvl="1"/>
            <a:r>
              <a:rPr lang="en-US" dirty="0"/>
              <a:t>OS 15 years was 60%  </a:t>
            </a:r>
          </a:p>
          <a:p>
            <a:pPr lvl="1"/>
            <a:r>
              <a:rPr lang="en-US" dirty="0"/>
              <a:t>EFS 23%</a:t>
            </a:r>
          </a:p>
          <a:p>
            <a:pPr lvl="1"/>
            <a:r>
              <a:rPr lang="en-US" dirty="0"/>
              <a:t>Events included relapse, non-response at day 120, subsequent BMT, MDS/AML, solid cancer, PNH, or death</a:t>
            </a:r>
          </a:p>
          <a:p>
            <a:endParaRPr lang="en-US" dirty="0"/>
          </a:p>
        </p:txBody>
      </p:sp>
      <p:sp>
        <p:nvSpPr>
          <p:cNvPr id="4" name="Footer Placeholder 3">
            <a:extLst>
              <a:ext uri="{FF2B5EF4-FFF2-40B4-BE49-F238E27FC236}">
                <a16:creationId xmlns:a16="http://schemas.microsoft.com/office/drawing/2014/main" id="{76CC425F-F26A-4649-B304-11B542F53BAD}"/>
              </a:ext>
            </a:extLst>
          </p:cNvPr>
          <p:cNvSpPr>
            <a:spLocks noGrp="1"/>
          </p:cNvSpPr>
          <p:nvPr>
            <p:ph type="ftr" sz="quarter" idx="11"/>
          </p:nvPr>
        </p:nvSpPr>
        <p:spPr/>
        <p:txBody>
          <a:bodyPr/>
          <a:lstStyle/>
          <a:p>
            <a:r>
              <a:rPr lang="it-IT" dirty="0"/>
              <a:t>Haematologica.  2020 May;105(5):1223-1231. </a:t>
            </a:r>
            <a:endParaRPr lang="en-US" dirty="0"/>
          </a:p>
        </p:txBody>
      </p:sp>
      <p:sp>
        <p:nvSpPr>
          <p:cNvPr id="5" name="Slide Number Placeholder 4">
            <a:extLst>
              <a:ext uri="{FF2B5EF4-FFF2-40B4-BE49-F238E27FC236}">
                <a16:creationId xmlns:a16="http://schemas.microsoft.com/office/drawing/2014/main" id="{4D7B5DD2-8D31-4924-BC1E-64EA66699D7A}"/>
              </a:ext>
            </a:extLst>
          </p:cNvPr>
          <p:cNvSpPr>
            <a:spLocks noGrp="1"/>
          </p:cNvSpPr>
          <p:nvPr>
            <p:ph type="sldNum" sz="quarter" idx="12"/>
          </p:nvPr>
        </p:nvSpPr>
        <p:spPr/>
        <p:txBody>
          <a:bodyPr/>
          <a:lstStyle/>
          <a:p>
            <a:fld id="{23A446DA-D2FC-491E-A26B-6B2D41D55751}" type="slidenum">
              <a:rPr lang="en-US" smtClean="0"/>
              <a:pPr/>
              <a:t>7</a:t>
            </a:fld>
            <a:endParaRPr lang="en-US" dirty="0"/>
          </a:p>
        </p:txBody>
      </p:sp>
      <p:pic>
        <p:nvPicPr>
          <p:cNvPr id="1026" name="Picture 2" descr="https://haematologica.org/article/download/9378/68303/68908">
            <a:extLst>
              <a:ext uri="{FF2B5EF4-FFF2-40B4-BE49-F238E27FC236}">
                <a16:creationId xmlns:a16="http://schemas.microsoft.com/office/drawing/2014/main" id="{9F1915BE-88E2-47B2-A630-AF5F03AE76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609600"/>
            <a:ext cx="4722812" cy="5345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79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 Single Center Experience</a:t>
            </a:r>
          </a:p>
        </p:txBody>
      </p:sp>
      <p:sp>
        <p:nvSpPr>
          <p:cNvPr id="4" name="Slide Number Placeholder 3"/>
          <p:cNvSpPr>
            <a:spLocks noGrp="1"/>
          </p:cNvSpPr>
          <p:nvPr>
            <p:ph type="sldNum" sz="quarter" idx="12"/>
          </p:nvPr>
        </p:nvSpPr>
        <p:spPr/>
        <p:txBody>
          <a:bodyPr/>
          <a:lstStyle/>
          <a:p>
            <a:fld id="{23A446DA-D2FC-491E-A26B-6B2D41D55751}" type="slidenum">
              <a:rPr lang="en-US" smtClean="0"/>
              <a:pPr/>
              <a:t>8</a:t>
            </a:fld>
            <a:endParaRPr lang="en-US" dirty="0"/>
          </a:p>
        </p:txBody>
      </p:sp>
      <p:sp>
        <p:nvSpPr>
          <p:cNvPr id="8" name="Rectangle 3">
            <a:extLst>
              <a:ext uri="{FF2B5EF4-FFF2-40B4-BE49-F238E27FC236}">
                <a16:creationId xmlns:a16="http://schemas.microsoft.com/office/drawing/2014/main" id="{F6356635-66CE-4384-9A17-5651B5936050}"/>
              </a:ext>
            </a:extLst>
          </p:cNvPr>
          <p:cNvSpPr>
            <a:spLocks noChangeArrowheads="1"/>
          </p:cNvSpPr>
          <p:nvPr/>
        </p:nvSpPr>
        <p:spPr bwMode="auto">
          <a:xfrm rot="10800000" flipV="1">
            <a:off x="609600" y="1938869"/>
            <a:ext cx="119634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buFont typeface="Arial" panose="020B0604020202020204" pitchFamily="34" charset="0"/>
              <a:buChar char="•"/>
            </a:pPr>
            <a:r>
              <a:rPr lang="en-US" sz="2200" b="1" dirty="0"/>
              <a:t>Trial for treatment-naïve patients (NCT02833805) enrollment began 8/2016</a:t>
            </a:r>
          </a:p>
          <a:p>
            <a:pPr marL="742950" lvl="1" indent="-285750">
              <a:buFont typeface="Arial" panose="020B0604020202020204" pitchFamily="34" charset="0"/>
              <a:buChar char="•"/>
            </a:pPr>
            <a:r>
              <a:rPr lang="en-US" sz="2200" dirty="0">
                <a:sym typeface="Wingdings" panose="05000000000000000000" pitchFamily="2" charset="2"/>
              </a:rPr>
              <a:t>First 17 patients published</a:t>
            </a:r>
            <a:r>
              <a:rPr lang="en-US" sz="2200" baseline="30000" dirty="0">
                <a:sym typeface="Wingdings" panose="05000000000000000000" pitchFamily="2" charset="2"/>
              </a:rPr>
              <a:t>1</a:t>
            </a:r>
          </a:p>
          <a:p>
            <a:pPr marL="742950" lvl="1" indent="-285750">
              <a:buFont typeface="Arial" panose="020B0604020202020204" pitchFamily="34" charset="0"/>
              <a:buChar char="•"/>
            </a:pPr>
            <a:r>
              <a:rPr lang="en-US" sz="2200" dirty="0">
                <a:sym typeface="Wingdings" panose="05000000000000000000" pitchFamily="2" charset="2"/>
              </a:rPr>
              <a:t>Internal updates here with longer follow up and additional patients</a:t>
            </a:r>
          </a:p>
          <a:p>
            <a:pPr marL="742950" lvl="1" indent="-285750">
              <a:buFont typeface="Arial" panose="020B0604020202020204" pitchFamily="34" charset="0"/>
              <a:buChar char="•"/>
            </a:pPr>
            <a:r>
              <a:rPr lang="en-US" sz="2200" dirty="0" err="1">
                <a:sym typeface="Wingdings" panose="05000000000000000000" pitchFamily="2" charset="2"/>
              </a:rPr>
              <a:t>Initally</a:t>
            </a:r>
            <a:r>
              <a:rPr lang="en-US" sz="2200" dirty="0">
                <a:sym typeface="Wingdings" panose="05000000000000000000" pitchFamily="2" charset="2"/>
              </a:rPr>
              <a:t> used 200 </a:t>
            </a:r>
            <a:r>
              <a:rPr lang="en-US" sz="2200" dirty="0" err="1">
                <a:sym typeface="Wingdings" panose="05000000000000000000" pitchFamily="2" charset="2"/>
              </a:rPr>
              <a:t>cGY</a:t>
            </a:r>
            <a:r>
              <a:rPr lang="en-US" sz="2200" dirty="0">
                <a:sym typeface="Wingdings" panose="05000000000000000000" pitchFamily="2" charset="2"/>
              </a:rPr>
              <a:t> and now 400cy (current proposal)</a:t>
            </a:r>
          </a:p>
          <a:p>
            <a:pPr marL="742950" lvl="1" indent="-285750">
              <a:buFont typeface="Arial" panose="020B0604020202020204" pitchFamily="34" charset="0"/>
              <a:buChar char="•"/>
            </a:pPr>
            <a:r>
              <a:rPr lang="en-US" sz="2200" dirty="0">
                <a:sym typeface="Wingdings" panose="05000000000000000000" pitchFamily="2" charset="2"/>
              </a:rPr>
              <a:t>Consideration of multi-center BMT CTN trial is next logical step</a:t>
            </a:r>
          </a:p>
          <a:p>
            <a:pPr lvl="1"/>
            <a:endParaRPr lang="en-US" sz="2200" dirty="0">
              <a:sym typeface="Wingdings" panose="05000000000000000000" pitchFamily="2" charset="2"/>
            </a:endParaRPr>
          </a:p>
          <a:p>
            <a:pPr marL="285750" indent="-285750">
              <a:buFont typeface="Arial" panose="020B0604020202020204" pitchFamily="34" charset="0"/>
              <a:buChar char="•"/>
            </a:pPr>
            <a:r>
              <a:rPr lang="en-US" sz="2200" b="1" dirty="0">
                <a:sym typeface="Wingdings" panose="05000000000000000000" pitchFamily="2" charset="2"/>
              </a:rPr>
              <a:t>Regimen applied in unrelated BMT as well as older related BMT</a:t>
            </a:r>
          </a:p>
          <a:p>
            <a:pPr marL="742950" lvl="1" indent="-285750">
              <a:buFont typeface="Arial" panose="020B0604020202020204" pitchFamily="34" charset="0"/>
              <a:buChar char="•"/>
            </a:pPr>
            <a:r>
              <a:rPr lang="en-US" sz="2200" dirty="0">
                <a:sym typeface="Wingdings" panose="05000000000000000000" pitchFamily="2" charset="2"/>
              </a:rPr>
              <a:t>11 additional patients treated</a:t>
            </a:r>
          </a:p>
          <a:p>
            <a:pPr marL="800100" lvl="1" indent="-342900" eaLnBrk="0" fontAlgn="base" hangingPunct="0">
              <a:spcBef>
                <a:spcPct val="0"/>
              </a:spcBef>
              <a:spcAft>
                <a:spcPct val="0"/>
              </a:spcAft>
              <a:buFont typeface="Arial" panose="020B0604020202020204" pitchFamily="34" charset="0"/>
              <a:buChar char="•"/>
            </a:pPr>
            <a:endParaRPr kumimoji="0" lang="en-US" altLang="en-US"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en-US" altLang="en-US"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US" altLang="en-US" sz="22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A8024318-8D29-40CC-BCA3-40226E4C1CB3}"/>
              </a:ext>
            </a:extLst>
          </p:cNvPr>
          <p:cNvSpPr txBox="1"/>
          <p:nvPr/>
        </p:nvSpPr>
        <p:spPr>
          <a:xfrm>
            <a:off x="2590800" y="6262724"/>
            <a:ext cx="9144000" cy="307777"/>
          </a:xfrm>
          <a:prstGeom prst="rect">
            <a:avLst/>
          </a:prstGeom>
          <a:noFill/>
        </p:spPr>
        <p:txBody>
          <a:bodyPr wrap="square" rtlCol="0">
            <a:spAutoFit/>
          </a:bodyPr>
          <a:lstStyle/>
          <a:p>
            <a:r>
              <a:rPr lang="en-US" sz="1400" dirty="0"/>
              <a:t>1. Blood Adv 2020;4:1770-9  </a:t>
            </a:r>
          </a:p>
        </p:txBody>
      </p:sp>
    </p:spTree>
    <p:extLst>
      <p:ext uri="{BB962C8B-B14F-4D97-AF65-F5344CB8AC3E}">
        <p14:creationId xmlns:p14="http://schemas.microsoft.com/office/powerpoint/2010/main" val="2874597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900" b="1" dirty="0"/>
              <a:t>Median age 30 years (range, 3-63)</a:t>
            </a:r>
          </a:p>
          <a:p>
            <a:pPr lvl="1"/>
            <a:r>
              <a:rPr lang="en-US" sz="2900" dirty="0">
                <a:ea typeface="Calibri" panose="020F0502020204030204" pitchFamily="34" charset="0"/>
              </a:rPr>
              <a:t>50% Male</a:t>
            </a:r>
          </a:p>
          <a:p>
            <a:pPr lvl="1"/>
            <a:r>
              <a:rPr lang="en-US" sz="2900" dirty="0" err="1">
                <a:ea typeface="Calibri" panose="020F0502020204030204" pitchFamily="34" charset="0"/>
              </a:rPr>
              <a:t>vSAA</a:t>
            </a:r>
            <a:r>
              <a:rPr lang="en-US" sz="2900" dirty="0">
                <a:ea typeface="Calibri" panose="020F0502020204030204" pitchFamily="34" charset="0"/>
              </a:rPr>
              <a:t>= 59%</a:t>
            </a:r>
          </a:p>
          <a:p>
            <a:pPr lvl="1"/>
            <a:r>
              <a:rPr lang="en-US" sz="2900" dirty="0">
                <a:ea typeface="Calibri" panose="020F0502020204030204" pitchFamily="34" charset="0"/>
              </a:rPr>
              <a:t>Clonality in 72% (PNH + or clonality by MK or NGS)</a:t>
            </a:r>
          </a:p>
          <a:p>
            <a:r>
              <a:rPr lang="en-US" sz="2900" b="1" dirty="0">
                <a:ea typeface="Calibri" panose="020F0502020204030204" pitchFamily="34" charset="0"/>
              </a:rPr>
              <a:t>Median donor age </a:t>
            </a:r>
            <a:r>
              <a:rPr lang="en-US" sz="2900" b="1" dirty="0"/>
              <a:t>37 years (range, 13-55)</a:t>
            </a:r>
          </a:p>
          <a:p>
            <a:pPr lvl="1"/>
            <a:r>
              <a:rPr lang="en-US" sz="2900" dirty="0"/>
              <a:t>4 siblings, 9 parents, 4 children, 4 second-degree relatives, 1 URD</a:t>
            </a:r>
          </a:p>
          <a:p>
            <a:pPr lvl="1"/>
            <a:endParaRPr lang="en-US" sz="2900" dirty="0">
              <a:ea typeface="Calibri" panose="020F0502020204030204" pitchFamily="34" charset="0"/>
            </a:endParaRPr>
          </a:p>
          <a:p>
            <a:pPr marL="0" indent="0">
              <a:buNone/>
            </a:pPr>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9</a:t>
            </a:fld>
            <a:endParaRPr lang="en-US" dirty="0"/>
          </a:p>
        </p:txBody>
      </p:sp>
      <p:sp>
        <p:nvSpPr>
          <p:cNvPr id="9" name="TextBox 8">
            <a:extLst>
              <a:ext uri="{FF2B5EF4-FFF2-40B4-BE49-F238E27FC236}">
                <a16:creationId xmlns:a16="http://schemas.microsoft.com/office/drawing/2014/main" id="{A8024318-8D29-40CC-BCA3-40226E4C1CB3}"/>
              </a:ext>
            </a:extLst>
          </p:cNvPr>
          <p:cNvSpPr txBox="1"/>
          <p:nvPr/>
        </p:nvSpPr>
        <p:spPr>
          <a:xfrm>
            <a:off x="2590800" y="6262724"/>
            <a:ext cx="9144000" cy="307777"/>
          </a:xfrm>
          <a:prstGeom prst="rect">
            <a:avLst/>
          </a:prstGeom>
          <a:noFill/>
        </p:spPr>
        <p:txBody>
          <a:bodyPr wrap="square" rtlCol="0">
            <a:spAutoFit/>
          </a:bodyPr>
          <a:lstStyle/>
          <a:p>
            <a:r>
              <a:rPr lang="en-US" sz="1400" dirty="0"/>
              <a:t>1. Blood Adv 2020;4:1770-9  </a:t>
            </a:r>
          </a:p>
        </p:txBody>
      </p:sp>
      <p:sp>
        <p:nvSpPr>
          <p:cNvPr id="7" name="Title 8">
            <a:extLst>
              <a:ext uri="{FF2B5EF4-FFF2-40B4-BE49-F238E27FC236}">
                <a16:creationId xmlns:a16="http://schemas.microsoft.com/office/drawing/2014/main" id="{6C4603AB-44D9-4797-9923-172CFEB6DC0F}"/>
              </a:ext>
            </a:extLst>
          </p:cNvPr>
          <p:cNvSpPr txBox="1">
            <a:spLocks/>
          </p:cNvSpPr>
          <p:nvPr/>
        </p:nvSpPr>
        <p:spPr bwMode="black">
          <a:xfrm>
            <a:off x="3048000" y="99535"/>
            <a:ext cx="579049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lvl1pPr algn="l" rtl="0" eaLnBrk="1" fontAlgn="base" hangingPunct="1">
              <a:spcBef>
                <a:spcPct val="0"/>
              </a:spcBef>
              <a:spcAft>
                <a:spcPct val="0"/>
              </a:spcAft>
              <a:defRPr sz="2700" b="1">
                <a:solidFill>
                  <a:srgbClr val="254B8E"/>
                </a:solidFill>
                <a:latin typeface="+mj-lt"/>
                <a:ea typeface="+mj-ea"/>
                <a:cs typeface="+mj-cs"/>
              </a:defRPr>
            </a:lvl1pPr>
            <a:lvl2pPr algn="l" rtl="0" eaLnBrk="1" fontAlgn="base" hangingPunct="1">
              <a:spcBef>
                <a:spcPct val="0"/>
              </a:spcBef>
              <a:spcAft>
                <a:spcPct val="0"/>
              </a:spcAft>
              <a:defRPr sz="2700" b="1">
                <a:solidFill>
                  <a:srgbClr val="254B8E"/>
                </a:solidFill>
                <a:latin typeface="Arial" charset="0"/>
                <a:ea typeface="ＭＳ Ｐゴシック" charset="0"/>
              </a:defRPr>
            </a:lvl2pPr>
            <a:lvl3pPr algn="l" rtl="0" eaLnBrk="1" fontAlgn="base" hangingPunct="1">
              <a:spcBef>
                <a:spcPct val="0"/>
              </a:spcBef>
              <a:spcAft>
                <a:spcPct val="0"/>
              </a:spcAft>
              <a:defRPr sz="2700" b="1">
                <a:solidFill>
                  <a:srgbClr val="254B8E"/>
                </a:solidFill>
                <a:latin typeface="Arial" charset="0"/>
                <a:ea typeface="ＭＳ Ｐゴシック" charset="0"/>
              </a:defRPr>
            </a:lvl3pPr>
            <a:lvl4pPr algn="l" rtl="0" eaLnBrk="1" fontAlgn="base" hangingPunct="1">
              <a:spcBef>
                <a:spcPct val="0"/>
              </a:spcBef>
              <a:spcAft>
                <a:spcPct val="0"/>
              </a:spcAft>
              <a:defRPr sz="2700" b="1">
                <a:solidFill>
                  <a:srgbClr val="254B8E"/>
                </a:solidFill>
                <a:latin typeface="Arial" charset="0"/>
                <a:ea typeface="ＭＳ Ｐゴシック" charset="0"/>
              </a:defRPr>
            </a:lvl4pPr>
            <a:lvl5pPr algn="l" rtl="0" eaLnBrk="1" fontAlgn="base" hangingPunct="1">
              <a:spcBef>
                <a:spcPct val="0"/>
              </a:spcBef>
              <a:spcAft>
                <a:spcPct val="0"/>
              </a:spcAft>
              <a:defRPr sz="2700" b="1">
                <a:solidFill>
                  <a:srgbClr val="254B8E"/>
                </a:solidFill>
                <a:latin typeface="Arial" charset="0"/>
                <a:ea typeface="ＭＳ Ｐゴシック" charset="0"/>
              </a:defRPr>
            </a:lvl5pPr>
            <a:lvl6pPr marL="342900" algn="l" rtl="0" eaLnBrk="1" fontAlgn="base" hangingPunct="1">
              <a:spcBef>
                <a:spcPct val="0"/>
              </a:spcBef>
              <a:spcAft>
                <a:spcPct val="0"/>
              </a:spcAft>
              <a:defRPr sz="2700" b="1">
                <a:solidFill>
                  <a:srgbClr val="254B8E"/>
                </a:solidFill>
                <a:latin typeface="Arial" charset="0"/>
                <a:ea typeface="ＭＳ Ｐゴシック" charset="0"/>
              </a:defRPr>
            </a:lvl6pPr>
            <a:lvl7pPr marL="685800" algn="l" rtl="0" eaLnBrk="1" fontAlgn="base" hangingPunct="1">
              <a:spcBef>
                <a:spcPct val="0"/>
              </a:spcBef>
              <a:spcAft>
                <a:spcPct val="0"/>
              </a:spcAft>
              <a:defRPr sz="2700" b="1">
                <a:solidFill>
                  <a:srgbClr val="254B8E"/>
                </a:solidFill>
                <a:latin typeface="Arial" charset="0"/>
                <a:ea typeface="ＭＳ Ｐゴシック" charset="0"/>
              </a:defRPr>
            </a:lvl7pPr>
            <a:lvl8pPr marL="1028700" algn="l" rtl="0" eaLnBrk="1" fontAlgn="base" hangingPunct="1">
              <a:spcBef>
                <a:spcPct val="0"/>
              </a:spcBef>
              <a:spcAft>
                <a:spcPct val="0"/>
              </a:spcAft>
              <a:defRPr sz="2700" b="1">
                <a:solidFill>
                  <a:srgbClr val="254B8E"/>
                </a:solidFill>
                <a:latin typeface="Arial" charset="0"/>
                <a:ea typeface="ＭＳ Ｐゴシック" charset="0"/>
              </a:defRPr>
            </a:lvl8pPr>
            <a:lvl9pPr marL="1371600" algn="l" rtl="0" eaLnBrk="1" fontAlgn="base" hangingPunct="1">
              <a:spcBef>
                <a:spcPct val="0"/>
              </a:spcBef>
              <a:spcAft>
                <a:spcPct val="0"/>
              </a:spcAft>
              <a:defRPr sz="2700" b="1">
                <a:solidFill>
                  <a:srgbClr val="254B8E"/>
                </a:solidFill>
                <a:latin typeface="Arial" charset="0"/>
                <a:ea typeface="ＭＳ Ｐゴシック" charset="0"/>
              </a:defRPr>
            </a:lvl9pPr>
          </a:lstStyle>
          <a:p>
            <a:pPr algn="ctr" defTabSz="914377" fontAlgn="auto">
              <a:spcBef>
                <a:spcPts val="0"/>
              </a:spcBef>
              <a:spcAft>
                <a:spcPts val="0"/>
              </a:spcAft>
              <a:defRPr/>
            </a:pPr>
            <a:r>
              <a:rPr lang="en-US" sz="3200" dirty="0">
                <a:solidFill>
                  <a:schemeClr val="accent1"/>
                </a:solidFill>
                <a:latin typeface="Montserrat"/>
                <a:ea typeface="ＭＳ Ｐゴシック"/>
              </a:rPr>
              <a:t>22 Treatment Naïve SAA patients</a:t>
            </a:r>
          </a:p>
          <a:p>
            <a:pPr algn="ctr" defTabSz="914377" fontAlgn="auto">
              <a:spcBef>
                <a:spcPts val="0"/>
              </a:spcBef>
              <a:spcAft>
                <a:spcPts val="0"/>
              </a:spcAft>
              <a:defRPr/>
            </a:pPr>
            <a:r>
              <a:rPr lang="en-US" sz="2800" dirty="0">
                <a:solidFill>
                  <a:schemeClr val="accent4"/>
                </a:solidFill>
                <a:latin typeface="Montserrat"/>
                <a:ea typeface="ＭＳ Ｐゴシック"/>
              </a:rPr>
              <a:t>Patient and Donor Characteristics </a:t>
            </a:r>
            <a:br>
              <a:rPr lang="en-US" sz="3000" dirty="0">
                <a:solidFill>
                  <a:schemeClr val="accent1"/>
                </a:solidFill>
                <a:latin typeface="Montserrat"/>
                <a:ea typeface="ＭＳ Ｐゴシック"/>
              </a:rPr>
            </a:br>
            <a:endParaRPr lang="en-US" sz="3000" dirty="0">
              <a:solidFill>
                <a:schemeClr val="accent1"/>
              </a:solidFill>
              <a:latin typeface="Montserrat"/>
              <a:ea typeface="ＭＳ Ｐゴシック"/>
            </a:endParaRPr>
          </a:p>
        </p:txBody>
      </p:sp>
    </p:spTree>
    <p:extLst>
      <p:ext uri="{BB962C8B-B14F-4D97-AF65-F5344CB8AC3E}">
        <p14:creationId xmlns:p14="http://schemas.microsoft.com/office/powerpoint/2010/main" val="638984204"/>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DFDFD"/>
      </a:lt1>
      <a:dk2>
        <a:srgbClr val="000000"/>
      </a:dk2>
      <a:lt2>
        <a:srgbClr val="000000"/>
      </a:lt2>
      <a:accent1>
        <a:srgbClr val="693C74"/>
      </a:accent1>
      <a:accent2>
        <a:srgbClr val="63A70A"/>
      </a:accent2>
      <a:accent3>
        <a:srgbClr val="00A0DD"/>
      </a:accent3>
      <a:accent4>
        <a:srgbClr val="EA7200"/>
      </a:accent4>
      <a:accent5>
        <a:srgbClr val="0079C1"/>
      </a:accent5>
      <a:accent6>
        <a:srgbClr val="F6B331"/>
      </a:accent6>
      <a:hlink>
        <a:srgbClr val="0079C1"/>
      </a:hlink>
      <a:folHlink>
        <a:srgbClr val="00A1D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EBMT new">
      <a:dk1>
        <a:srgbClr val="000000"/>
      </a:dk1>
      <a:lt1>
        <a:srgbClr val="FFFFFF"/>
      </a:lt1>
      <a:dk2>
        <a:srgbClr val="666666"/>
      </a:dk2>
      <a:lt2>
        <a:srgbClr val="CCCCCC"/>
      </a:lt2>
      <a:accent1>
        <a:srgbClr val="2899B6"/>
      </a:accent1>
      <a:accent2>
        <a:srgbClr val="3A4F92"/>
      </a:accent2>
      <a:accent3>
        <a:srgbClr val="696868"/>
      </a:accent3>
      <a:accent4>
        <a:srgbClr val="95BFD2"/>
      </a:accent4>
      <a:accent5>
        <a:srgbClr val="868686"/>
      </a:accent5>
      <a:accent6>
        <a:srgbClr val="DEEAF1"/>
      </a:accent6>
      <a:hlink>
        <a:srgbClr val="D5D6EA"/>
      </a:hlink>
      <a:folHlink>
        <a:srgbClr val="DDDDDD"/>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BBD3D1D480C44F8BEAE65D6CFC0AAB" ma:contentTypeVersion="13" ma:contentTypeDescription="Create a new document." ma:contentTypeScope="" ma:versionID="6ca554a2d418172c50dad9e2cfb052ca">
  <xsd:schema xmlns:xsd="http://www.w3.org/2001/XMLSchema" xmlns:xs="http://www.w3.org/2001/XMLSchema" xmlns:p="http://schemas.microsoft.com/office/2006/metadata/properties" xmlns:ns3="31700ef8-d7b3-42cb-927b-0d158527bfd1" xmlns:ns4="c1a29f26-6802-4e40-bc7e-3c6136645cbe" targetNamespace="http://schemas.microsoft.com/office/2006/metadata/properties" ma:root="true" ma:fieldsID="ab5a4f83da80d2bf0889f9865a5f1aae" ns3:_="" ns4:_="">
    <xsd:import namespace="31700ef8-d7b3-42cb-927b-0d158527bfd1"/>
    <xsd:import namespace="c1a29f26-6802-4e40-bc7e-3c6136645cb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700ef8-d7b3-42cb-927b-0d158527bfd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a29f26-6802-4e40-bc7e-3c6136645cb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AEBCE5-7BAC-4542-896D-884D53BDEF5E}">
  <ds:schemaRefs>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 ds:uri="http://schemas.microsoft.com/office/2006/documentManagement/types"/>
    <ds:schemaRef ds:uri="c1a29f26-6802-4e40-bc7e-3c6136645cbe"/>
    <ds:schemaRef ds:uri="31700ef8-d7b3-42cb-927b-0d158527bfd1"/>
    <ds:schemaRef ds:uri="http://schemas.microsoft.com/office/2006/metadata/properties"/>
  </ds:schemaRefs>
</ds:datastoreItem>
</file>

<file path=customXml/itemProps2.xml><?xml version="1.0" encoding="utf-8"?>
<ds:datastoreItem xmlns:ds="http://schemas.openxmlformats.org/officeDocument/2006/customXml" ds:itemID="{81DCF311-10C2-43FC-A4B8-D2820069D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700ef8-d7b3-42cb-927b-0d158527bfd1"/>
    <ds:schemaRef ds:uri="c1a29f26-6802-4e40-bc7e-3c6136645c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2AE805-5FB5-4A70-A960-EDC1532560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5035</TotalTime>
  <Words>1657</Words>
  <Application>Microsoft Office PowerPoint</Application>
  <PresentationFormat>Widescreen</PresentationFormat>
  <Paragraphs>321</Paragraphs>
  <Slides>25</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ＭＳ Ｐゴシック</vt:lpstr>
      <vt:lpstr>Arial</vt:lpstr>
      <vt:lpstr>Calibri</vt:lpstr>
      <vt:lpstr>Montserrat</vt:lpstr>
      <vt:lpstr>Times</vt:lpstr>
      <vt:lpstr>Times New Roman</vt:lpstr>
      <vt:lpstr>Wingdings</vt:lpstr>
      <vt:lpstr>Office Theme</vt:lpstr>
      <vt:lpstr>Tema de Office</vt:lpstr>
      <vt:lpstr>PowerPoint Presentation</vt:lpstr>
      <vt:lpstr>Conflict of Interest Disclosure</vt:lpstr>
      <vt:lpstr>Committee Members</vt:lpstr>
      <vt:lpstr>Proposed Study Concepts</vt:lpstr>
      <vt:lpstr>Hematopoietic reconstitution for adults  with treatment-naïve SAA </vt:lpstr>
      <vt:lpstr>Background &amp; Significance</vt:lpstr>
      <vt:lpstr>Outcomes in adults post IST</vt:lpstr>
      <vt:lpstr>Background Single Center Experience</vt:lpstr>
      <vt:lpstr>PowerPoint Presentation</vt:lpstr>
      <vt:lpstr>Rapid Hematopoietic Recovery</vt:lpstr>
      <vt:lpstr>Toxicity</vt:lpstr>
      <vt:lpstr>400 cGy TBI reduces graft failure  in treatment naïve SAA</vt:lpstr>
      <vt:lpstr>Robust Engraftment   </vt:lpstr>
      <vt:lpstr>Platform’s Overall Survival is Excellent  93% for all patients  </vt:lpstr>
      <vt:lpstr>Robust Follow up</vt:lpstr>
      <vt:lpstr>Primary hypothesis and study design</vt:lpstr>
      <vt:lpstr>Study design: sample size justification</vt:lpstr>
      <vt:lpstr>Trial Design: Conditioning &amp; GVHD Prophylaxis</vt:lpstr>
      <vt:lpstr>Accrual</vt:lpstr>
      <vt:lpstr>Feasibility &amp; Logistics</vt:lpstr>
      <vt:lpstr>External Review &amp; Online Feedback</vt:lpstr>
      <vt:lpstr>  Thank you</vt:lpstr>
      <vt:lpstr>External Review &amp; Online Feedback</vt:lpstr>
      <vt:lpstr>External Review &amp; Online Feedback</vt:lpstr>
      <vt:lpstr>  Q&amp;A Session</vt:lpstr>
    </vt:vector>
  </TitlesOfParts>
  <Company>NMDP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mkolb</dc:creator>
  <cp:lastModifiedBy>Amy Dezern</cp:lastModifiedBy>
  <cp:revision>480</cp:revision>
  <dcterms:created xsi:type="dcterms:W3CDTF">2013-11-19T17:32:59Z</dcterms:created>
  <dcterms:modified xsi:type="dcterms:W3CDTF">2021-02-28T15:05:33Z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0x0101003BBBD3D1D480C44F8BEAE65D6CFC0AAB</vt:lpwstr>
  </property>
</Properties>
</file>