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81" r:id="rId2"/>
    <p:sldId id="297" r:id="rId3"/>
    <p:sldId id="257" r:id="rId4"/>
    <p:sldId id="286" r:id="rId5"/>
    <p:sldId id="300" r:id="rId6"/>
    <p:sldId id="301" r:id="rId7"/>
    <p:sldId id="289" r:id="rId8"/>
    <p:sldId id="302" r:id="rId9"/>
    <p:sldId id="291" r:id="rId10"/>
    <p:sldId id="298" r:id="rId11"/>
    <p:sldId id="299" r:id="rId12"/>
    <p:sldId id="27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93C74"/>
    <a:srgbClr val="FDFDFD"/>
    <a:srgbClr val="6D6C6E"/>
    <a:srgbClr val="757478"/>
    <a:srgbClr val="7C4789"/>
    <a:srgbClr val="B788C2"/>
    <a:srgbClr val="5E346A"/>
    <a:srgbClr val="412648"/>
    <a:srgbClr val="45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2230" autoAdjust="0"/>
  </p:normalViewPr>
  <p:slideViewPr>
    <p:cSldViewPr>
      <p:cViewPr varScale="1">
        <p:scale>
          <a:sx n="106" d="100"/>
          <a:sy n="106" d="100"/>
        </p:scale>
        <p:origin x="798" y="108"/>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20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49EE12-014D-4C5E-922A-65C59716680B}" type="datetimeFigureOut">
              <a:rPr lang="en-US" smtClean="0"/>
              <a:t>2/26/2021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20EC5EB-3478-4A3B-80D9-1C6C4DFF8069}" type="slidenum">
              <a:rPr lang="en-US" smtClean="0"/>
              <a:t>‹#›</a:t>
            </a:fld>
            <a:endParaRPr lang="en-US"/>
          </a:p>
        </p:txBody>
      </p:sp>
    </p:spTree>
    <p:extLst>
      <p:ext uri="{BB962C8B-B14F-4D97-AF65-F5344CB8AC3E}">
        <p14:creationId xmlns:p14="http://schemas.microsoft.com/office/powerpoint/2010/main" val="18937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638929-D2C5-460C-8FB7-3821CBAD192F}" type="datetimeFigureOut">
              <a:rPr lang="en-US" smtClean="0"/>
              <a:pPr/>
              <a:t>2/26/2021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811B2F-B7A4-4416-8D41-02EBE22E8F09}" type="slidenum">
              <a:rPr lang="en-US" smtClean="0"/>
              <a:pPr/>
              <a:t>‹#›</a:t>
            </a:fld>
            <a:endParaRPr lang="en-US"/>
          </a:p>
        </p:txBody>
      </p:sp>
    </p:spTree>
    <p:extLst>
      <p:ext uri="{BB962C8B-B14F-4D97-AF65-F5344CB8AC3E}">
        <p14:creationId xmlns:p14="http://schemas.microsoft.com/office/powerpoint/2010/main" val="27426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75" y="0"/>
            <a:ext cx="12192000" cy="6858000"/>
          </a:xfrm>
          <a:prstGeom prst="rect">
            <a:avLst/>
          </a:prstGeom>
        </p:spPr>
      </p:pic>
      <p:sp>
        <p:nvSpPr>
          <p:cNvPr id="4" name="Text Placeholder 3"/>
          <p:cNvSpPr>
            <a:spLocks noGrp="1"/>
          </p:cNvSpPr>
          <p:nvPr>
            <p:ph type="body" sz="quarter" idx="12" hasCustomPrompt="1"/>
          </p:nvPr>
        </p:nvSpPr>
        <p:spPr>
          <a:xfrm>
            <a:off x="2031999" y="2971800"/>
            <a:ext cx="9479660" cy="711920"/>
          </a:xfrm>
          <a:prstGeom prst="rect">
            <a:avLst/>
          </a:prstGeom>
        </p:spPr>
        <p:txBody>
          <a:bodyPr/>
          <a:lstStyle>
            <a:lvl1pPr marL="0" indent="0" algn="r">
              <a:buNone/>
              <a:defRPr sz="3800" baseline="0">
                <a:solidFill>
                  <a:srgbClr val="000000"/>
                </a:solidFill>
              </a:defRPr>
            </a:lvl1pPr>
          </a:lstStyle>
          <a:p>
            <a:pPr lvl="0"/>
            <a:r>
              <a:rPr lang="en-US" dirty="0"/>
              <a:t>Click to enter title</a:t>
            </a:r>
          </a:p>
        </p:txBody>
      </p:sp>
      <p:sp>
        <p:nvSpPr>
          <p:cNvPr id="8" name="Text Placeholder 7"/>
          <p:cNvSpPr>
            <a:spLocks noGrp="1"/>
          </p:cNvSpPr>
          <p:nvPr>
            <p:ph type="body" sz="quarter" idx="13" hasCustomPrompt="1"/>
          </p:nvPr>
        </p:nvSpPr>
        <p:spPr>
          <a:xfrm>
            <a:off x="2031999" y="3757639"/>
            <a:ext cx="9479660" cy="487881"/>
          </a:xfrm>
          <a:prstGeom prst="rect">
            <a:avLst/>
          </a:prstGeom>
        </p:spPr>
        <p:txBody>
          <a:bodyPr/>
          <a:lstStyle>
            <a:lvl1pPr marL="0" indent="0" algn="r">
              <a:buNone/>
              <a:defRPr sz="2800" baseline="0"/>
            </a:lvl1pPr>
          </a:lstStyle>
          <a:p>
            <a:pPr lvl="0"/>
            <a:r>
              <a:rPr lang="en-US" dirty="0"/>
              <a:t>Click to enter sub title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000200"/>
            <a:ext cx="2161309" cy="7315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nchor="b"/>
          <a:lstStyle/>
          <a:p>
            <a:r>
              <a:rPr lang="en-US" dirty="0"/>
              <a:t>Click to edit Master title style</a:t>
            </a:r>
          </a:p>
        </p:txBody>
      </p:sp>
      <p:sp>
        <p:nvSpPr>
          <p:cNvPr id="3"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3A446DA-D2FC-491E-A26B-6B2D41D55751}" type="slidenum">
              <a:rPr lang="en-US" smtClean="0"/>
              <a:pPr/>
              <a:t>‹#›</a:t>
            </a:fld>
            <a:endParaRPr lang="en-US" dirty="0"/>
          </a:p>
        </p:txBody>
      </p:sp>
      <p:cxnSp>
        <p:nvCxnSpPr>
          <p:cNvPr id="7" name="Straight Connector 6"/>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defRPr>
                <a:solidFill>
                  <a:srgbClr val="000000"/>
                </a:solidFill>
              </a:defRPr>
            </a:lvl1pPr>
          </a:lstStyle>
          <a:p>
            <a:fld id="{7D9A75CE-7F8A-4968-A013-5FFD1A976351}" type="slidenum">
              <a:rPr lang="en-US" smtClean="0"/>
              <a:pPr/>
              <a:t>‹#›</a:t>
            </a:fld>
            <a:endParaRPr lang="en-US" dirty="0"/>
          </a:p>
        </p:txBody>
      </p:sp>
      <p:sp>
        <p:nvSpPr>
          <p:cNvPr id="5"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cxnSp>
        <p:nvCxnSpPr>
          <p:cNvPr id="8" name="Straight Connector 7"/>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5386917"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371600"/>
            <a:ext cx="5389033"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446DA-D2FC-491E-A26B-6B2D41D55751}" type="slidenum">
              <a:rPr lang="en-US" smtClean="0"/>
              <a:pPr/>
              <a:t>‹#›</a:t>
            </a:fld>
            <a:endParaRPr lang="en-US"/>
          </a:p>
        </p:txBody>
      </p:sp>
      <p:cxnSp>
        <p:nvCxnSpPr>
          <p:cNvPr id="10" name="Straight Connector 9"/>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446DA-D2FC-491E-A26B-6B2D41D55751}" type="slidenum">
              <a:rPr lang="en-US" smtClean="0"/>
              <a:pPr/>
              <a:t>‹#›</a:t>
            </a:fld>
            <a:endParaRPr lang="en-US"/>
          </a:p>
        </p:txBody>
      </p:sp>
      <p:cxnSp>
        <p:nvCxnSpPr>
          <p:cNvPr id="6" name="Straight Connector 5"/>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020762"/>
          </a:xfrm>
          <a:prstGeom prst="rect">
            <a:avLst/>
          </a:prstGeom>
          <a:solidFill>
            <a:schemeClr val="bg1"/>
          </a:solidFill>
        </p:spPr>
        <p:txBody>
          <a:bodyPr vert="horz" lIns="91440" tIns="45720" rIns="91440" bIns="45720" rtlCol="0" anchor="b">
            <a:normAutofit/>
          </a:bodyPr>
          <a:lstStyle/>
          <a:p>
            <a:r>
              <a:rPr lang="en-US" dirty="0"/>
              <a:t>Click to edit Master title style</a:t>
            </a:r>
          </a:p>
        </p:txBody>
      </p:sp>
      <p:sp>
        <p:nvSpPr>
          <p:cNvPr id="5" name="Footer Placeholder 4"/>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10972800" y="6356351"/>
            <a:ext cx="609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5CE-7F8A-4968-A013-5FFD1A976351}" type="slidenum">
              <a:rPr lang="en-US" smtClean="0"/>
              <a:pPr/>
              <a:t>‹#›</a:t>
            </a:fld>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 y="5880844"/>
            <a:ext cx="2161309" cy="731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4400" rtl="0" eaLnBrk="1" latinLnBrk="0" hangingPunct="1">
        <a:spcBef>
          <a:spcPct val="0"/>
        </a:spcBef>
        <a:buNone/>
        <a:defRPr sz="3800" kern="1200" cap="none" baseline="0">
          <a:solidFill>
            <a:srgbClr val="693C74"/>
          </a:solidFill>
          <a:latin typeface="+mn-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rgbClr val="000000"/>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04800" y="1828800"/>
            <a:ext cx="11206859" cy="1854920"/>
          </a:xfrm>
        </p:spPr>
        <p:txBody>
          <a:bodyPr>
            <a:normAutofit fontScale="85000" lnSpcReduction="20000"/>
          </a:bodyPr>
          <a:lstStyle/>
          <a:p>
            <a:r>
              <a:rPr lang="en-US" dirty="0"/>
              <a:t>SOSS Committee </a:t>
            </a:r>
            <a:r>
              <a:rPr lang="en-US" b="1" dirty="0"/>
              <a:t>Optimal Donor and Graft Sources:</a:t>
            </a:r>
          </a:p>
          <a:p>
            <a:r>
              <a:rPr lang="en-US" b="1" dirty="0"/>
              <a:t>   </a:t>
            </a:r>
            <a:r>
              <a:rPr lang="en-US" dirty="0" err="1" smtClean="0"/>
              <a:t>Haploidentical</a:t>
            </a:r>
            <a:r>
              <a:rPr lang="en-US" dirty="0" smtClean="0"/>
              <a:t> </a:t>
            </a:r>
            <a:r>
              <a:rPr lang="en-US" dirty="0"/>
              <a:t>vs Unrelated Donor Transplantation with Post-transplant Cyclophosphamide (</a:t>
            </a:r>
            <a:r>
              <a:rPr lang="en-US" dirty="0" err="1"/>
              <a:t>PTCy</a:t>
            </a:r>
            <a:r>
              <a:rPr lang="en-US" dirty="0"/>
              <a:t>)</a:t>
            </a:r>
          </a:p>
          <a:p>
            <a:r>
              <a:rPr lang="en-US" b="1" dirty="0"/>
              <a:t> </a:t>
            </a:r>
            <a:endParaRPr lang="en-US" dirty="0">
              <a:highlight>
                <a:srgbClr val="FFFF00"/>
              </a:highlight>
            </a:endParaRPr>
          </a:p>
        </p:txBody>
      </p:sp>
      <p:sp>
        <p:nvSpPr>
          <p:cNvPr id="3" name="Text Placeholder 2"/>
          <p:cNvSpPr>
            <a:spLocks noGrp="1"/>
          </p:cNvSpPr>
          <p:nvPr>
            <p:ph type="body" sz="quarter" idx="13"/>
          </p:nvPr>
        </p:nvSpPr>
        <p:spPr>
          <a:xfrm>
            <a:off x="2031999" y="3757639"/>
            <a:ext cx="9479660" cy="1652561"/>
          </a:xfrm>
        </p:spPr>
        <p:txBody>
          <a:bodyPr>
            <a:normAutofit/>
          </a:bodyPr>
          <a:lstStyle/>
          <a:p>
            <a:pPr algn="ctr"/>
            <a:r>
              <a:rPr lang="en-US" dirty="0"/>
              <a:t>Karen Ballen, MD</a:t>
            </a:r>
          </a:p>
          <a:p>
            <a:pPr algn="ctr"/>
            <a:r>
              <a:rPr lang="en-US" dirty="0"/>
              <a:t>University of Virginia</a:t>
            </a:r>
          </a:p>
          <a:p>
            <a:endParaRPr lang="en-US" dirty="0">
              <a:highlight>
                <a:srgbClr val="FFFF00"/>
              </a:highlight>
            </a:endParaRPr>
          </a:p>
          <a:p>
            <a:endParaRPr lang="en-US" dirty="0">
              <a:highlight>
                <a:srgbClr val="FFFF00"/>
              </a:highlight>
            </a:endParaRPr>
          </a:p>
        </p:txBody>
      </p:sp>
    </p:spTree>
    <p:extLst>
      <p:ext uri="{BB962C8B-B14F-4D97-AF65-F5344CB8AC3E}">
        <p14:creationId xmlns:p14="http://schemas.microsoft.com/office/powerpoint/2010/main" val="20554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549"/>
            <a:ext cx="10972800" cy="1143000"/>
          </a:xfrm>
        </p:spPr>
        <p:txBody>
          <a:bodyPr/>
          <a:lstStyle/>
          <a:p>
            <a:r>
              <a:rPr lang="en-US" dirty="0" smtClean="0"/>
              <a:t>Online </a:t>
            </a:r>
            <a:r>
              <a:rPr lang="en-US" dirty="0"/>
              <a:t>Feedback-Median Score of 2</a:t>
            </a:r>
          </a:p>
        </p:txBody>
      </p:sp>
      <p:sp>
        <p:nvSpPr>
          <p:cNvPr id="3" name="Content Placeholder 2"/>
          <p:cNvSpPr>
            <a:spLocks noGrp="1"/>
          </p:cNvSpPr>
          <p:nvPr>
            <p:ph idx="1"/>
          </p:nvPr>
        </p:nvSpPr>
        <p:spPr>
          <a:xfrm>
            <a:off x="609600" y="1143000"/>
            <a:ext cx="10972800" cy="5410200"/>
          </a:xfrm>
        </p:spPr>
        <p:txBody>
          <a:bodyPr>
            <a:normAutofit fontScale="25000" lnSpcReduction="20000"/>
          </a:bodyPr>
          <a:lstStyle/>
          <a:p>
            <a:pPr marL="0" indent="0">
              <a:lnSpc>
                <a:spcPct val="120000"/>
              </a:lnSpc>
              <a:spcBef>
                <a:spcPts val="0"/>
              </a:spcBef>
              <a:spcAft>
                <a:spcPts val="600"/>
              </a:spcAft>
              <a:buNone/>
            </a:pPr>
            <a:r>
              <a:rPr lang="en-US" sz="8000" dirty="0" smtClean="0"/>
              <a:t>How does this trial differ/add to ongoing trials in Europe?</a:t>
            </a:r>
            <a:endParaRPr lang="en-US" sz="8000" dirty="0"/>
          </a:p>
          <a:p>
            <a:pPr marL="400050" lvl="1" indent="0">
              <a:lnSpc>
                <a:spcPct val="120000"/>
              </a:lnSpc>
              <a:spcBef>
                <a:spcPts val="0"/>
              </a:spcBef>
              <a:spcAft>
                <a:spcPts val="600"/>
              </a:spcAft>
              <a:buNone/>
            </a:pPr>
            <a:r>
              <a:rPr lang="en-US" sz="8000" b="1" dirty="0" smtClean="0"/>
              <a:t>NCT04067180 </a:t>
            </a:r>
            <a:r>
              <a:rPr lang="en-US" sz="8000" b="1" dirty="0"/>
              <a:t>– </a:t>
            </a:r>
            <a:r>
              <a:rPr lang="en-US" sz="8000" b="1" dirty="0" err="1"/>
              <a:t>Haplo</a:t>
            </a:r>
            <a:r>
              <a:rPr lang="en-US" sz="8000" b="1" dirty="0"/>
              <a:t> vs matched unrelated for AML</a:t>
            </a:r>
            <a:r>
              <a:rPr lang="en-US" sz="8000" dirty="0"/>
              <a:t>-prefer BM but accept PBSC</a:t>
            </a:r>
          </a:p>
          <a:p>
            <a:pPr lvl="1">
              <a:lnSpc>
                <a:spcPct val="120000"/>
              </a:lnSpc>
              <a:spcBef>
                <a:spcPts val="0"/>
              </a:spcBef>
            </a:pPr>
            <a:r>
              <a:rPr lang="en-US" sz="8000" dirty="0" smtClean="0"/>
              <a:t>BM preferred over PBSC</a:t>
            </a:r>
          </a:p>
          <a:p>
            <a:pPr lvl="1">
              <a:lnSpc>
                <a:spcPct val="120000"/>
              </a:lnSpc>
              <a:spcBef>
                <a:spcPts val="0"/>
              </a:spcBef>
            </a:pPr>
            <a:r>
              <a:rPr lang="en-US" sz="8000" b="1" dirty="0" smtClean="0"/>
              <a:t>MUD </a:t>
            </a:r>
            <a:r>
              <a:rPr lang="en-US" sz="8000" b="1" dirty="0"/>
              <a:t>GVHD prophylaxis: Center discretion </a:t>
            </a:r>
          </a:p>
          <a:p>
            <a:pPr lvl="1">
              <a:lnSpc>
                <a:spcPct val="120000"/>
              </a:lnSpc>
              <a:spcBef>
                <a:spcPts val="0"/>
              </a:spcBef>
            </a:pPr>
            <a:r>
              <a:rPr lang="en-US" sz="8000" dirty="0" smtClean="0"/>
              <a:t>Need to identify matched unrelated donors - would limit racial/ethnic diversity, exclude high risk patients, many </a:t>
            </a:r>
            <a:r>
              <a:rPr lang="en-US" sz="8000" dirty="0"/>
              <a:t>diverse </a:t>
            </a:r>
            <a:r>
              <a:rPr lang="en-US" sz="8000" dirty="0" smtClean="0"/>
              <a:t>patients and early </a:t>
            </a:r>
            <a:r>
              <a:rPr lang="en-US" sz="8000" dirty="0" err="1" smtClean="0"/>
              <a:t>relapsers</a:t>
            </a:r>
            <a:endParaRPr lang="en-US" sz="8000" dirty="0"/>
          </a:p>
          <a:p>
            <a:pPr lvl="1">
              <a:lnSpc>
                <a:spcPct val="120000"/>
              </a:lnSpc>
              <a:spcBef>
                <a:spcPts val="0"/>
              </a:spcBef>
              <a:spcAft>
                <a:spcPts val="600"/>
              </a:spcAft>
            </a:pPr>
            <a:r>
              <a:rPr lang="en-US" sz="8000" dirty="0"/>
              <a:t>200 </a:t>
            </a:r>
            <a:r>
              <a:rPr lang="en-US" sz="8000" dirty="0" smtClean="0"/>
              <a:t>patients - too </a:t>
            </a:r>
            <a:r>
              <a:rPr lang="en-US" sz="8000" dirty="0"/>
              <a:t>small for definitive </a:t>
            </a:r>
            <a:r>
              <a:rPr lang="en-US" sz="8000" dirty="0" smtClean="0"/>
              <a:t>results</a:t>
            </a:r>
            <a:endParaRPr lang="en-US" sz="8000" dirty="0"/>
          </a:p>
          <a:p>
            <a:pPr marL="400050" lvl="1" indent="0">
              <a:lnSpc>
                <a:spcPct val="120000"/>
              </a:lnSpc>
              <a:spcBef>
                <a:spcPts val="0"/>
              </a:spcBef>
              <a:spcAft>
                <a:spcPts val="600"/>
              </a:spcAft>
              <a:buNone/>
            </a:pPr>
            <a:r>
              <a:rPr lang="en-US" sz="8000" b="1" dirty="0"/>
              <a:t>NCT03655145 – </a:t>
            </a:r>
            <a:r>
              <a:rPr lang="en-US" sz="8000" b="1" dirty="0" err="1"/>
              <a:t>Haplo</a:t>
            </a:r>
            <a:r>
              <a:rPr lang="en-US" sz="8000" b="1" dirty="0"/>
              <a:t> vs MUD using </a:t>
            </a:r>
            <a:r>
              <a:rPr lang="en-US" sz="8000" b="1" dirty="0" smtClean="0"/>
              <a:t>MAC only</a:t>
            </a:r>
          </a:p>
          <a:p>
            <a:pPr lvl="1">
              <a:lnSpc>
                <a:spcPct val="120000"/>
              </a:lnSpc>
              <a:spcBef>
                <a:spcPts val="0"/>
              </a:spcBef>
            </a:pPr>
            <a:r>
              <a:rPr lang="en-US" sz="8000" dirty="0" smtClean="0"/>
              <a:t>MUD PBSC / </a:t>
            </a:r>
            <a:r>
              <a:rPr lang="en-US" sz="8000" dirty="0" err="1" smtClean="0"/>
              <a:t>Haplo</a:t>
            </a:r>
            <a:r>
              <a:rPr lang="en-US" sz="8000" dirty="0" smtClean="0"/>
              <a:t> BM</a:t>
            </a:r>
          </a:p>
          <a:p>
            <a:pPr lvl="1">
              <a:lnSpc>
                <a:spcPct val="120000"/>
              </a:lnSpc>
              <a:spcBef>
                <a:spcPts val="0"/>
              </a:spcBef>
            </a:pPr>
            <a:r>
              <a:rPr lang="en-US" sz="8000" dirty="0"/>
              <a:t>Need to identify matched unrelated donors - would exclude many diverse patients and early </a:t>
            </a:r>
            <a:r>
              <a:rPr lang="en-US" sz="8000" dirty="0" err="1" smtClean="0"/>
              <a:t>relapsers</a:t>
            </a:r>
            <a:r>
              <a:rPr lang="en-US" sz="8000" dirty="0" smtClean="0"/>
              <a:t> </a:t>
            </a:r>
            <a:endParaRPr lang="en-US" sz="8000" dirty="0"/>
          </a:p>
          <a:p>
            <a:pPr lvl="1">
              <a:lnSpc>
                <a:spcPct val="120000"/>
              </a:lnSpc>
              <a:spcBef>
                <a:spcPts val="0"/>
              </a:spcBef>
              <a:spcAft>
                <a:spcPts val="600"/>
              </a:spcAft>
            </a:pPr>
            <a:r>
              <a:rPr lang="en-US" sz="8000" dirty="0"/>
              <a:t>334 </a:t>
            </a:r>
            <a:r>
              <a:rPr lang="en-US" sz="8000" dirty="0" smtClean="0"/>
              <a:t>patients - too </a:t>
            </a:r>
            <a:r>
              <a:rPr lang="en-US" sz="8000" dirty="0"/>
              <a:t>small for definitive </a:t>
            </a:r>
            <a:r>
              <a:rPr lang="en-US" sz="8000" dirty="0" smtClean="0"/>
              <a:t>answer</a:t>
            </a:r>
            <a:endParaRPr lang="en-US" sz="8000" dirty="0"/>
          </a:p>
          <a:p>
            <a:pPr marL="400050" lvl="1" indent="0">
              <a:lnSpc>
                <a:spcPct val="120000"/>
              </a:lnSpc>
              <a:spcBef>
                <a:spcPts val="0"/>
              </a:spcBef>
              <a:spcAft>
                <a:spcPts val="600"/>
              </a:spcAft>
              <a:buNone/>
            </a:pPr>
            <a:r>
              <a:rPr lang="en-US" sz="8000" b="1" dirty="0"/>
              <a:t>NCT03275636 – </a:t>
            </a:r>
            <a:r>
              <a:rPr lang="en-US" sz="8000" b="1" dirty="0" err="1"/>
              <a:t>Haplo</a:t>
            </a:r>
            <a:r>
              <a:rPr lang="en-US" sz="8000" b="1" dirty="0"/>
              <a:t> vs MMUD (HAMLET</a:t>
            </a:r>
            <a:r>
              <a:rPr lang="en-US" sz="8000" b="1" dirty="0" smtClean="0"/>
              <a:t>)</a:t>
            </a:r>
            <a:endParaRPr lang="en-US" sz="8000" b="1" dirty="0"/>
          </a:p>
          <a:p>
            <a:pPr lvl="1">
              <a:lnSpc>
                <a:spcPct val="120000"/>
              </a:lnSpc>
              <a:spcBef>
                <a:spcPts val="0"/>
              </a:spcBef>
            </a:pPr>
            <a:r>
              <a:rPr lang="en-US" sz="8000" dirty="0" smtClean="0"/>
              <a:t>Different question</a:t>
            </a:r>
            <a:endParaRPr lang="en-US" sz="8000" dirty="0"/>
          </a:p>
          <a:p>
            <a:pPr lvl="1">
              <a:lnSpc>
                <a:spcPct val="120000"/>
              </a:lnSpc>
              <a:spcBef>
                <a:spcPts val="0"/>
              </a:spcBef>
            </a:pPr>
            <a:r>
              <a:rPr lang="en-US" sz="8000" dirty="0" smtClean="0"/>
              <a:t>266 </a:t>
            </a:r>
            <a:r>
              <a:rPr lang="en-US" sz="8000" dirty="0"/>
              <a:t>patients</a:t>
            </a:r>
          </a:p>
          <a:p>
            <a:pPr marL="400050" lvl="1" indent="0">
              <a:buNone/>
            </a:pPr>
            <a:endParaRPr lang="en-US" sz="3400" dirty="0"/>
          </a:p>
          <a:p>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10</a:t>
            </a:fld>
            <a:endParaRPr lang="en-US" dirty="0"/>
          </a:p>
        </p:txBody>
      </p:sp>
    </p:spTree>
    <p:extLst>
      <p:ext uri="{BB962C8B-B14F-4D97-AF65-F5344CB8AC3E}">
        <p14:creationId xmlns:p14="http://schemas.microsoft.com/office/powerpoint/2010/main" val="151212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Issues </a:t>
            </a:r>
            <a:r>
              <a:rPr lang="en-US" dirty="0" smtClean="0"/>
              <a:t>Raised That Would Need to be </a:t>
            </a:r>
            <a:r>
              <a:rPr lang="en-US" dirty="0"/>
              <a:t>Clarified by </a:t>
            </a:r>
            <a:r>
              <a:rPr lang="en-US" dirty="0" smtClean="0"/>
              <a:t>the Protocol Team at Time of Protocol Development</a:t>
            </a:r>
            <a:endParaRPr lang="en-US" dirty="0"/>
          </a:p>
        </p:txBody>
      </p:sp>
      <p:sp>
        <p:nvSpPr>
          <p:cNvPr id="3" name="Content Placeholder 2"/>
          <p:cNvSpPr>
            <a:spLocks noGrp="1"/>
          </p:cNvSpPr>
          <p:nvPr>
            <p:ph idx="1"/>
          </p:nvPr>
        </p:nvSpPr>
        <p:spPr/>
        <p:txBody>
          <a:bodyPr>
            <a:normAutofit lnSpcReduction="10000"/>
          </a:bodyPr>
          <a:lstStyle/>
          <a:p>
            <a:r>
              <a:rPr lang="en-US" dirty="0"/>
              <a:t>Use of Bone Marrow in addition to PBSC</a:t>
            </a:r>
          </a:p>
          <a:p>
            <a:r>
              <a:rPr lang="en-US" dirty="0"/>
              <a:t>Degree of </a:t>
            </a:r>
            <a:r>
              <a:rPr lang="en-US" dirty="0" smtClean="0"/>
              <a:t>mismatch </a:t>
            </a:r>
            <a:r>
              <a:rPr lang="en-US" dirty="0"/>
              <a:t>a</a:t>
            </a:r>
            <a:r>
              <a:rPr lang="en-US" dirty="0" smtClean="0"/>
              <a:t>llowed </a:t>
            </a:r>
            <a:r>
              <a:rPr lang="en-US" dirty="0"/>
              <a:t>for UD</a:t>
            </a:r>
          </a:p>
          <a:p>
            <a:r>
              <a:rPr lang="en-US" dirty="0"/>
              <a:t>Conditioning r</a:t>
            </a:r>
            <a:r>
              <a:rPr lang="en-US" dirty="0" smtClean="0"/>
              <a:t>egimens to be allowed</a:t>
            </a:r>
            <a:endParaRPr lang="en-US" dirty="0"/>
          </a:p>
          <a:p>
            <a:r>
              <a:rPr lang="en-US" dirty="0" smtClean="0"/>
              <a:t>Inclusion of drugs </a:t>
            </a:r>
            <a:r>
              <a:rPr lang="en-US" dirty="0"/>
              <a:t>beside MMF/CNI with </a:t>
            </a:r>
            <a:r>
              <a:rPr lang="en-US" dirty="0" err="1"/>
              <a:t>PTCy</a:t>
            </a:r>
            <a:endParaRPr lang="en-US" dirty="0"/>
          </a:p>
          <a:p>
            <a:r>
              <a:rPr lang="en-US" dirty="0" smtClean="0"/>
              <a:t>Other Secondary Objectives: impact of molecular/cytogenetic risk factors, KIR, specific mismatches and cryopreservation</a:t>
            </a:r>
            <a:endParaRPr lang="en-US" dirty="0"/>
          </a:p>
          <a:p>
            <a:r>
              <a:rPr lang="en-US" dirty="0" smtClean="0"/>
              <a:t>Inclusion of </a:t>
            </a:r>
            <a:r>
              <a:rPr lang="en-US" dirty="0"/>
              <a:t>p</a:t>
            </a:r>
            <a:r>
              <a:rPr lang="en-US" dirty="0" smtClean="0"/>
              <a:t>ediatric </a:t>
            </a:r>
            <a:r>
              <a:rPr lang="en-US" dirty="0"/>
              <a:t>patients if COG study not moving </a:t>
            </a:r>
            <a:r>
              <a:rPr lang="en-US" dirty="0" smtClean="0"/>
              <a:t>forward</a:t>
            </a:r>
          </a:p>
          <a:p>
            <a:r>
              <a:rPr lang="en-US" dirty="0" smtClean="0"/>
              <a:t>Inclusion of CR 2 patients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A446DA-D2FC-491E-A26B-6B2D41D55751}" type="slidenum">
              <a:rPr lang="en-US" smtClean="0"/>
              <a:pPr/>
              <a:t>11</a:t>
            </a:fld>
            <a:endParaRPr lang="en-US" dirty="0"/>
          </a:p>
        </p:txBody>
      </p:sp>
    </p:spTree>
    <p:extLst>
      <p:ext uri="{BB962C8B-B14F-4D97-AF65-F5344CB8AC3E}">
        <p14:creationId xmlns:p14="http://schemas.microsoft.com/office/powerpoint/2010/main" val="3192454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95600" y="2179638"/>
            <a:ext cx="8229600" cy="1249362"/>
          </a:xfrm>
        </p:spPr>
        <p:txBody>
          <a:bodyPr>
            <a:noAutofit/>
          </a:bodyPr>
          <a:lstStyle/>
          <a:p>
            <a:r>
              <a:rPr lang="en-US" sz="8000" dirty="0"/>
              <a:t/>
            </a:r>
            <a:br>
              <a:rPr lang="en-US" sz="8000" dirty="0"/>
            </a:br>
            <a:r>
              <a:rPr lang="en-US" sz="8000" dirty="0"/>
              <a:t/>
            </a:r>
            <a:br>
              <a:rPr lang="en-US" sz="8000" dirty="0"/>
            </a:br>
            <a:r>
              <a:rPr lang="en-US" sz="8000" dirty="0"/>
              <a:t>Q&amp;A Session</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a:t>Conflict of Interest Disclosure</a:t>
            </a:r>
            <a:endParaRPr lang="en-US" altLang="en-US" sz="2000" dirty="0">
              <a:solidFill>
                <a:srgbClr val="FF0000"/>
              </a:solidFill>
            </a:endParaRPr>
          </a:p>
        </p:txBody>
      </p:sp>
      <p:sp>
        <p:nvSpPr>
          <p:cNvPr id="6" name="Content Placeholder 2"/>
          <p:cNvSpPr txBox="1">
            <a:spLocks/>
          </p:cNvSpPr>
          <p:nvPr/>
        </p:nvSpPr>
        <p:spPr bwMode="auto">
          <a:xfrm>
            <a:off x="304800" y="1600200"/>
            <a:ext cx="10759643" cy="426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000" kern="1200">
                <a:solidFill>
                  <a:srgbClr val="000000"/>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rgbClr val="000000"/>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r>
              <a:rPr lang="en-US" altLang="en-US" dirty="0">
                <a:cs typeface="Arial" charset="0"/>
              </a:rPr>
              <a:t>No Conflicts to Disclose</a:t>
            </a:r>
          </a:p>
          <a:p>
            <a:pPr marL="0" indent="0" algn="ctr" eaLnBrk="1" hangingPunct="1">
              <a:buNone/>
              <a:defRPr/>
            </a:pPr>
            <a:endParaRPr lang="en-US" altLang="en-US" sz="3400" dirty="0">
              <a:cs typeface="Arial" charset="0"/>
            </a:endParaRPr>
          </a:p>
        </p:txBody>
      </p:sp>
      <p:sp>
        <p:nvSpPr>
          <p:cNvPr id="11" name="Footer Placeholder 4">
            <a:extLst>
              <a:ext uri="{FF2B5EF4-FFF2-40B4-BE49-F238E27FC236}">
                <a16:creationId xmlns:a16="http://schemas.microsoft.com/office/drawing/2014/main" id="{89A98D76-1530-4196-841F-D12179253AF1}"/>
              </a:ext>
            </a:extLst>
          </p:cNvPr>
          <p:cNvSpPr>
            <a:spLocks noGrp="1"/>
          </p:cNvSpPr>
          <p:nvPr>
            <p:ph type="ftr" sz="quarter" idx="11"/>
          </p:nvPr>
        </p:nvSpPr>
        <p:spPr>
          <a:xfrm>
            <a:off x="4165600" y="6356351"/>
            <a:ext cx="6705600" cy="365125"/>
          </a:xfrm>
        </p:spPr>
        <p:txBody>
          <a:bodyPr/>
          <a:lstStyle/>
          <a:p>
            <a:endParaRPr lang="en-US" dirty="0"/>
          </a:p>
        </p:txBody>
      </p:sp>
      <p:sp>
        <p:nvSpPr>
          <p:cNvPr id="12" name="Slide Number Placeholder 3">
            <a:extLst>
              <a:ext uri="{FF2B5EF4-FFF2-40B4-BE49-F238E27FC236}">
                <a16:creationId xmlns:a16="http://schemas.microsoft.com/office/drawing/2014/main" id="{6186F4C8-FC28-4029-B45A-18D37279C390}"/>
              </a:ext>
            </a:extLst>
          </p:cNvPr>
          <p:cNvSpPr>
            <a:spLocks noGrp="1"/>
          </p:cNvSpPr>
          <p:nvPr>
            <p:ph type="sldNum" sz="quarter" idx="12"/>
          </p:nvPr>
        </p:nvSpPr>
        <p:spPr>
          <a:xfrm>
            <a:off x="10972800" y="6356351"/>
            <a:ext cx="609600" cy="365125"/>
          </a:xfrm>
        </p:spPr>
        <p:txBody>
          <a:bodyPr/>
          <a:lstStyle/>
          <a:p>
            <a:fld id="{23A446DA-D2FC-491E-A26B-6B2D41D55751}" type="slidenum">
              <a:rPr lang="en-US" smtClean="0"/>
              <a:pPr/>
              <a:t>2</a:t>
            </a:fld>
            <a:endParaRPr lang="en-US" dirty="0"/>
          </a:p>
        </p:txBody>
      </p:sp>
    </p:spTree>
    <p:extLst>
      <p:ext uri="{BB962C8B-B14F-4D97-AF65-F5344CB8AC3E}">
        <p14:creationId xmlns:p14="http://schemas.microsoft.com/office/powerpoint/2010/main" val="201430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Members</a:t>
            </a:r>
          </a:p>
        </p:txBody>
      </p:sp>
      <p:sp>
        <p:nvSpPr>
          <p:cNvPr id="3" name="Content Placeholder 2"/>
          <p:cNvSpPr>
            <a:spLocks noGrp="1"/>
          </p:cNvSpPr>
          <p:nvPr>
            <p:ph idx="1"/>
          </p:nvPr>
        </p:nvSpPr>
        <p:spPr/>
        <p:txBody>
          <a:bodyPr/>
          <a:lstStyle/>
          <a:p>
            <a:endParaRPr lang="en-US" dirty="0"/>
          </a:p>
          <a:p>
            <a:pPr lvl="2"/>
            <a:endParaRPr lang="en-US" dirty="0"/>
          </a:p>
          <a:p>
            <a:pPr lvl="1"/>
            <a:endParaRPr lang="en-US" dirty="0"/>
          </a:p>
        </p:txBody>
      </p:sp>
      <p:sp>
        <p:nvSpPr>
          <p:cNvPr id="5" name="Footer Placeholder 4"/>
          <p:cNvSpPr>
            <a:spLocks noGrp="1"/>
          </p:cNvSpPr>
          <p:nvPr>
            <p:ph type="ftr" sz="quarter" idx="11"/>
          </p:nvPr>
        </p:nvSpPr>
        <p:spPr>
          <a:xfrm>
            <a:off x="2667001" y="6080126"/>
            <a:ext cx="8204200" cy="625474"/>
          </a:xfrm>
        </p:spPr>
        <p:txBody>
          <a:bodyPr/>
          <a:lstStyle/>
          <a:p>
            <a:r>
              <a:rPr lang="en-US" sz="1100" dirty="0"/>
              <a:t>Support provided by grants #U10HL069294 and #U24HL138660 to the Blood and Marrow Transplant Clinical Trials Network from the National Heart, Lung, and Blood Institute and the National Cancer Institute. The content is solely the responsibility of the authors and does not necessarily represent the official views of the National Institutes of Health.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3</a:t>
            </a:fld>
            <a:endParaRPr lang="en-US" dirty="0"/>
          </a:p>
        </p:txBody>
      </p:sp>
      <p:pic>
        <p:nvPicPr>
          <p:cNvPr id="6" name="Picture 5"/>
          <p:cNvPicPr/>
          <p:nvPr/>
        </p:nvPicPr>
        <p:blipFill>
          <a:blip r:embed="rId2"/>
          <a:stretch>
            <a:fillRect/>
          </a:stretch>
        </p:blipFill>
        <p:spPr>
          <a:xfrm>
            <a:off x="457201" y="1295400"/>
            <a:ext cx="10414000" cy="47847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Study Concepts</a:t>
            </a:r>
          </a:p>
        </p:txBody>
      </p:sp>
      <p:sp>
        <p:nvSpPr>
          <p:cNvPr id="3" name="Content Placeholder 2"/>
          <p:cNvSpPr>
            <a:spLocks noGrp="1"/>
          </p:cNvSpPr>
          <p:nvPr>
            <p:ph idx="1"/>
          </p:nvPr>
        </p:nvSpPr>
        <p:spPr/>
        <p:txBody>
          <a:bodyPr>
            <a:normAutofit/>
          </a:bodyPr>
          <a:lstStyle/>
          <a:p>
            <a:r>
              <a:rPr lang="en-US" b="1" dirty="0"/>
              <a:t>Strategy 1:   </a:t>
            </a:r>
            <a:r>
              <a:rPr lang="en-US" b="1" dirty="0" err="1" smtClean="0"/>
              <a:t>Haploidentical</a:t>
            </a:r>
            <a:r>
              <a:rPr lang="en-US" b="1" dirty="0" smtClean="0"/>
              <a:t> </a:t>
            </a:r>
            <a:r>
              <a:rPr lang="en-US" b="1" dirty="0"/>
              <a:t>vs Unrelated Donor Transplantation with Post-transplant Cyclophosphamide (</a:t>
            </a:r>
            <a:r>
              <a:rPr lang="en-US" b="1" dirty="0" err="1"/>
              <a:t>PTCy</a:t>
            </a:r>
            <a:r>
              <a:rPr lang="en-US" b="1" dirty="0"/>
              <a:t>)</a:t>
            </a:r>
          </a:p>
          <a:p>
            <a:pPr marL="0" indent="0">
              <a:buNone/>
            </a:pPr>
            <a:endParaRPr lang="en-US" b="1" dirty="0"/>
          </a:p>
          <a:p>
            <a:r>
              <a:rPr lang="en-US" dirty="0"/>
              <a:t>Strategy 2: GVHD Prophylaxis for Mismatched Unrelated Donor </a:t>
            </a:r>
            <a:r>
              <a:rPr lang="en-US" dirty="0" smtClean="0"/>
              <a:t>Transplantation</a:t>
            </a:r>
            <a:r>
              <a:rPr lang="en-US" dirty="0"/>
              <a:t>.</a:t>
            </a:r>
          </a:p>
          <a:p>
            <a:pPr marL="0" indent="0">
              <a:buNone/>
            </a:pPr>
            <a:r>
              <a:rPr lang="en-US" b="1" dirty="0"/>
              <a:t> </a:t>
            </a:r>
            <a:endParaRPr lang="en-US" dirty="0"/>
          </a:p>
          <a:p>
            <a:r>
              <a:rPr lang="en-US" dirty="0"/>
              <a:t>Strategy 3</a:t>
            </a:r>
            <a:r>
              <a:rPr lang="en-US" b="1" dirty="0"/>
              <a:t>. </a:t>
            </a:r>
            <a:r>
              <a:rPr lang="en-US" dirty="0"/>
              <a:t>Reducing Toxicity of Umbilical Cord Blood Transplantation in </a:t>
            </a:r>
            <a:r>
              <a:rPr lang="en-US" dirty="0" err="1"/>
              <a:t>Leukodystrophies</a:t>
            </a:r>
            <a:r>
              <a:rPr lang="en-US" dirty="0"/>
              <a:t> </a:t>
            </a:r>
          </a:p>
          <a:p>
            <a:pPr marL="0" indent="0">
              <a:buNone/>
            </a:pPr>
            <a:endParaRPr lang="en-US" dirty="0"/>
          </a:p>
          <a:p>
            <a:endParaRPr lang="en-US" dirty="0">
              <a:solidFill>
                <a:srgbClr val="000000"/>
              </a:solidFill>
            </a:endParaRPr>
          </a:p>
          <a:p>
            <a:pPr lvl="3"/>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4</a:t>
            </a:fld>
            <a:endParaRPr lang="en-US" dirty="0"/>
          </a:p>
        </p:txBody>
      </p:sp>
    </p:spTree>
    <p:extLst>
      <p:ext uri="{BB962C8B-B14F-4D97-AF65-F5344CB8AC3E}">
        <p14:creationId xmlns:p14="http://schemas.microsoft.com/office/powerpoint/2010/main" val="225689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t>Haploidentical</a:t>
            </a:r>
            <a:r>
              <a:rPr lang="en-US" dirty="0" smtClean="0"/>
              <a:t> </a:t>
            </a:r>
            <a:r>
              <a:rPr lang="en-US" dirty="0"/>
              <a:t>vs Unrelated Donor Transplantation with Post-transplant Cyclophosphamide </a:t>
            </a:r>
          </a:p>
        </p:txBody>
      </p:sp>
      <p:sp>
        <p:nvSpPr>
          <p:cNvPr id="3" name="Content Placeholder 2"/>
          <p:cNvSpPr>
            <a:spLocks noGrp="1"/>
          </p:cNvSpPr>
          <p:nvPr>
            <p:ph idx="1"/>
          </p:nvPr>
        </p:nvSpPr>
        <p:spPr/>
        <p:txBody>
          <a:bodyPr>
            <a:normAutofit fontScale="70000" lnSpcReduction="20000"/>
          </a:bodyPr>
          <a:lstStyle/>
          <a:p>
            <a:pPr marL="0" indent="0">
              <a:lnSpc>
                <a:spcPct val="120000"/>
              </a:lnSpc>
              <a:spcBef>
                <a:spcPts val="0"/>
              </a:spcBef>
              <a:spcAft>
                <a:spcPts val="600"/>
              </a:spcAft>
              <a:buNone/>
            </a:pPr>
            <a:r>
              <a:rPr lang="en-US" sz="4000" b="1" dirty="0" smtClean="0"/>
              <a:t>Hypothesis</a:t>
            </a:r>
            <a:r>
              <a:rPr lang="en-US" sz="4000" b="1" dirty="0"/>
              <a:t>:  </a:t>
            </a:r>
            <a:endParaRPr lang="en-US" sz="4000" b="1" dirty="0" smtClean="0"/>
          </a:p>
          <a:p>
            <a:pPr marL="400050" lvl="1" indent="0">
              <a:lnSpc>
                <a:spcPct val="120000"/>
              </a:lnSpc>
              <a:spcBef>
                <a:spcPts val="0"/>
              </a:spcBef>
              <a:spcAft>
                <a:spcPts val="600"/>
              </a:spcAft>
              <a:buNone/>
            </a:pPr>
            <a:r>
              <a:rPr lang="en-US" sz="4000" dirty="0" smtClean="0"/>
              <a:t>Unrelated Donors (UD, intervention</a:t>
            </a:r>
            <a:r>
              <a:rPr lang="en-US" sz="4000" dirty="0"/>
              <a:t>) provide better two year overall survival than </a:t>
            </a:r>
            <a:r>
              <a:rPr lang="en-US" sz="4000" dirty="0" err="1" smtClean="0"/>
              <a:t>Haploidentical</a:t>
            </a:r>
            <a:r>
              <a:rPr lang="en-US" sz="4000" dirty="0" smtClean="0"/>
              <a:t> Donors (</a:t>
            </a:r>
            <a:r>
              <a:rPr lang="en-US" sz="4000" dirty="0" err="1" smtClean="0"/>
              <a:t>Haplo</a:t>
            </a:r>
            <a:r>
              <a:rPr lang="en-US" sz="4000" dirty="0" smtClean="0"/>
              <a:t>, control).</a:t>
            </a:r>
          </a:p>
          <a:p>
            <a:pPr marL="0" indent="0">
              <a:lnSpc>
                <a:spcPct val="120000"/>
              </a:lnSpc>
              <a:spcBef>
                <a:spcPts val="0"/>
              </a:spcBef>
              <a:spcAft>
                <a:spcPts val="600"/>
              </a:spcAft>
              <a:buNone/>
            </a:pPr>
            <a:r>
              <a:rPr lang="en-US" sz="4000" b="1" dirty="0" smtClean="0"/>
              <a:t>Importance to Field:</a:t>
            </a:r>
          </a:p>
          <a:p>
            <a:pPr marL="400050" lvl="1" indent="0">
              <a:lnSpc>
                <a:spcPct val="120000"/>
              </a:lnSpc>
              <a:spcBef>
                <a:spcPts val="0"/>
              </a:spcBef>
              <a:spcAft>
                <a:spcPts val="600"/>
              </a:spcAft>
              <a:buNone/>
            </a:pPr>
            <a:r>
              <a:rPr lang="en-US" sz="4000" dirty="0" smtClean="0"/>
              <a:t>No Randomized Published Data to Date to Answer this Question</a:t>
            </a:r>
          </a:p>
          <a:p>
            <a:pPr marL="400050" lvl="1" indent="0">
              <a:lnSpc>
                <a:spcPct val="120000"/>
              </a:lnSpc>
              <a:spcBef>
                <a:spcPts val="0"/>
              </a:spcBef>
              <a:spcAft>
                <a:spcPts val="600"/>
              </a:spcAft>
              <a:buNone/>
            </a:pPr>
            <a:r>
              <a:rPr lang="en-US" sz="4000" dirty="0"/>
              <a:t>C</a:t>
            </a:r>
            <a:r>
              <a:rPr lang="en-US" sz="4000" dirty="0" smtClean="0"/>
              <a:t>rucial, Everyday Question for Many Transplant Centers</a:t>
            </a:r>
          </a:p>
          <a:p>
            <a:pPr marL="400050" lvl="1" indent="0">
              <a:lnSpc>
                <a:spcPct val="120000"/>
              </a:lnSpc>
              <a:spcBef>
                <a:spcPts val="0"/>
              </a:spcBef>
              <a:spcAft>
                <a:spcPts val="600"/>
              </a:spcAft>
              <a:buNone/>
            </a:pPr>
            <a:r>
              <a:rPr lang="en-US" sz="4000" dirty="0" smtClean="0"/>
              <a:t>Use of mismatched unrelated donors (MMUD) opens eligibility to patients of diverse ethnic and racial backgrounds</a:t>
            </a:r>
            <a:endParaRPr lang="en-US" sz="4000" b="1"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5</a:t>
            </a:fld>
            <a:endParaRPr lang="en-US" dirty="0"/>
          </a:p>
        </p:txBody>
      </p:sp>
    </p:spTree>
    <p:extLst>
      <p:ext uri="{BB962C8B-B14F-4D97-AF65-F5344CB8AC3E}">
        <p14:creationId xmlns:p14="http://schemas.microsoft.com/office/powerpoint/2010/main" val="220561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normAutofit/>
          </a:bodyPr>
          <a:lstStyle/>
          <a:p>
            <a:r>
              <a:rPr lang="en-US" dirty="0"/>
              <a:t>Control of alloreactivity by </a:t>
            </a:r>
            <a:r>
              <a:rPr lang="en-US" dirty="0" smtClean="0"/>
              <a:t>Post Transplant Cytoxan (</a:t>
            </a:r>
            <a:r>
              <a:rPr lang="en-US" dirty="0" err="1" smtClean="0"/>
              <a:t>PTCy</a:t>
            </a:r>
            <a:r>
              <a:rPr lang="en-US" dirty="0" smtClean="0"/>
              <a:t>) </a:t>
            </a:r>
            <a:r>
              <a:rPr lang="en-US" dirty="0"/>
              <a:t>enabled </a:t>
            </a:r>
            <a:r>
              <a:rPr lang="en-US" dirty="0" smtClean="0"/>
              <a:t>safe use </a:t>
            </a:r>
            <a:r>
              <a:rPr lang="en-US" dirty="0"/>
              <a:t>of </a:t>
            </a:r>
            <a:r>
              <a:rPr lang="en-US" dirty="0" err="1" smtClean="0"/>
              <a:t>Haplo</a:t>
            </a:r>
            <a:r>
              <a:rPr lang="en-US" dirty="0" smtClean="0"/>
              <a:t> </a:t>
            </a:r>
            <a:r>
              <a:rPr lang="en-US" dirty="0" smtClean="0"/>
              <a:t>donors</a:t>
            </a:r>
          </a:p>
          <a:p>
            <a:r>
              <a:rPr lang="en-US" dirty="0" smtClean="0"/>
              <a:t>Retrospective </a:t>
            </a:r>
            <a:r>
              <a:rPr lang="en-US" dirty="0"/>
              <a:t>comparisons </a:t>
            </a:r>
            <a:r>
              <a:rPr lang="en-US" dirty="0" smtClean="0"/>
              <a:t>show </a:t>
            </a:r>
            <a:r>
              <a:rPr lang="en-US" dirty="0"/>
              <a:t>similar survival with </a:t>
            </a:r>
            <a:r>
              <a:rPr lang="en-US" dirty="0" err="1"/>
              <a:t>haplo</a:t>
            </a:r>
            <a:r>
              <a:rPr lang="en-US" dirty="0"/>
              <a:t>/</a:t>
            </a:r>
            <a:r>
              <a:rPr lang="en-US" dirty="0" err="1"/>
              <a:t>PTCy</a:t>
            </a:r>
            <a:r>
              <a:rPr lang="en-US" dirty="0"/>
              <a:t> and </a:t>
            </a:r>
            <a:r>
              <a:rPr lang="en-US" dirty="0" smtClean="0"/>
              <a:t>MUD with traditional </a:t>
            </a:r>
            <a:r>
              <a:rPr lang="en-US" dirty="0" err="1"/>
              <a:t>calcineurin</a:t>
            </a:r>
            <a:r>
              <a:rPr lang="en-US" dirty="0"/>
              <a:t> inhibitor </a:t>
            </a:r>
            <a:r>
              <a:rPr lang="en-US" dirty="0" smtClean="0"/>
              <a:t>based </a:t>
            </a:r>
            <a:r>
              <a:rPr lang="en-US" dirty="0"/>
              <a:t>GVHD </a:t>
            </a:r>
            <a:r>
              <a:rPr lang="en-US" dirty="0" smtClean="0"/>
              <a:t>prophylaxis</a:t>
            </a:r>
          </a:p>
          <a:p>
            <a:r>
              <a:rPr lang="en-US" dirty="0" err="1" smtClean="0"/>
              <a:t>PTCy</a:t>
            </a:r>
            <a:r>
              <a:rPr lang="en-US" dirty="0" smtClean="0"/>
              <a:t> </a:t>
            </a:r>
            <a:r>
              <a:rPr lang="en-US" dirty="0"/>
              <a:t>may also improve outcomes following matched and mismatched UD </a:t>
            </a:r>
            <a:r>
              <a:rPr lang="en-US" dirty="0" smtClean="0"/>
              <a:t>transplants</a:t>
            </a:r>
          </a:p>
          <a:p>
            <a:r>
              <a:rPr lang="en-US" dirty="0" smtClean="0"/>
              <a:t>Selection of MUD and MMUD </a:t>
            </a:r>
            <a:r>
              <a:rPr lang="en-US" dirty="0"/>
              <a:t>may </a:t>
            </a:r>
            <a:r>
              <a:rPr lang="en-US" dirty="0" smtClean="0"/>
              <a:t>allow optimization of other </a:t>
            </a:r>
            <a:r>
              <a:rPr lang="en-US" dirty="0"/>
              <a:t>donor characteristics, </a:t>
            </a:r>
            <a:r>
              <a:rPr lang="en-US" dirty="0" smtClean="0"/>
              <a:t>including </a:t>
            </a:r>
            <a:r>
              <a:rPr lang="en-US" dirty="0"/>
              <a:t>donor age. </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6</a:t>
            </a:fld>
            <a:endParaRPr lang="en-US" dirty="0"/>
          </a:p>
        </p:txBody>
      </p:sp>
    </p:spTree>
    <p:extLst>
      <p:ext uri="{BB962C8B-B14F-4D97-AF65-F5344CB8AC3E}">
        <p14:creationId xmlns:p14="http://schemas.microsoft.com/office/powerpoint/2010/main" val="404520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Trial Design</a:t>
            </a:r>
          </a:p>
        </p:txBody>
      </p:sp>
      <p:sp>
        <p:nvSpPr>
          <p:cNvPr id="3" name="Content Placeholder 2"/>
          <p:cNvSpPr>
            <a:spLocks noGrp="1"/>
          </p:cNvSpPr>
          <p:nvPr>
            <p:ph idx="1"/>
          </p:nvPr>
        </p:nvSpPr>
        <p:spPr>
          <a:xfrm>
            <a:off x="609600" y="1295401"/>
            <a:ext cx="10972800" cy="4876800"/>
          </a:xfrm>
        </p:spPr>
        <p:txBody>
          <a:bodyPr>
            <a:normAutofit fontScale="77500" lnSpcReduction="20000"/>
          </a:bodyPr>
          <a:lstStyle/>
          <a:p>
            <a:pPr>
              <a:lnSpc>
                <a:spcPct val="120000"/>
              </a:lnSpc>
              <a:spcBef>
                <a:spcPts val="0"/>
              </a:spcBef>
              <a:spcAft>
                <a:spcPts val="600"/>
              </a:spcAft>
            </a:pPr>
            <a:r>
              <a:rPr lang="en-US" dirty="0"/>
              <a:t>Phase III trial randomizes patients to best available UD (MUD or MMUD) vs best </a:t>
            </a:r>
            <a:r>
              <a:rPr lang="en-US" dirty="0" err="1"/>
              <a:t>haplo</a:t>
            </a:r>
            <a:r>
              <a:rPr lang="en-US" dirty="0"/>
              <a:t> PBSC graft as soon as it is known that an </a:t>
            </a:r>
            <a:r>
              <a:rPr lang="en-US" dirty="0" smtClean="0"/>
              <a:t>HLA-matched relative </a:t>
            </a:r>
            <a:r>
              <a:rPr lang="en-US" dirty="0"/>
              <a:t>is not </a:t>
            </a:r>
            <a:r>
              <a:rPr lang="en-US" dirty="0" smtClean="0"/>
              <a:t>available – analysis by Intention to Treat</a:t>
            </a:r>
            <a:endParaRPr lang="en-US" dirty="0"/>
          </a:p>
          <a:p>
            <a:pPr>
              <a:lnSpc>
                <a:spcPct val="120000"/>
              </a:lnSpc>
              <a:spcBef>
                <a:spcPts val="0"/>
              </a:spcBef>
              <a:spcAft>
                <a:spcPts val="600"/>
              </a:spcAft>
            </a:pPr>
            <a:r>
              <a:rPr lang="en-US" dirty="0" err="1" smtClean="0"/>
              <a:t>Myeloablative</a:t>
            </a:r>
            <a:r>
              <a:rPr lang="en-US" dirty="0" smtClean="0"/>
              <a:t> </a:t>
            </a:r>
            <a:r>
              <a:rPr lang="en-US" dirty="0"/>
              <a:t>and reduced intensity strata</a:t>
            </a:r>
          </a:p>
          <a:p>
            <a:pPr>
              <a:lnSpc>
                <a:spcPct val="120000"/>
              </a:lnSpc>
              <a:spcBef>
                <a:spcPts val="0"/>
              </a:spcBef>
              <a:spcAft>
                <a:spcPts val="600"/>
              </a:spcAft>
            </a:pPr>
            <a:r>
              <a:rPr lang="en-US" dirty="0"/>
              <a:t>GVHD prophylaxis </a:t>
            </a:r>
            <a:r>
              <a:rPr lang="en-US" dirty="0" err="1"/>
              <a:t>PTCy</a:t>
            </a:r>
            <a:r>
              <a:rPr lang="en-US" dirty="0"/>
              <a:t>/</a:t>
            </a:r>
            <a:r>
              <a:rPr lang="en-US" dirty="0" err="1"/>
              <a:t>mycophenolate</a:t>
            </a:r>
            <a:r>
              <a:rPr lang="en-US" dirty="0"/>
              <a:t> </a:t>
            </a:r>
            <a:r>
              <a:rPr lang="en-US" dirty="0" err="1" smtClean="0"/>
              <a:t>mofetil</a:t>
            </a:r>
            <a:r>
              <a:rPr lang="en-US" dirty="0" smtClean="0"/>
              <a:t>/CNI (+others?)</a:t>
            </a:r>
            <a:endParaRPr lang="en-US" dirty="0"/>
          </a:p>
          <a:p>
            <a:pPr>
              <a:lnSpc>
                <a:spcPct val="120000"/>
              </a:lnSpc>
              <a:spcBef>
                <a:spcPts val="0"/>
              </a:spcBef>
              <a:spcAft>
                <a:spcPts val="600"/>
              </a:spcAft>
            </a:pPr>
            <a:r>
              <a:rPr lang="en-US" dirty="0"/>
              <a:t>Patients 18-75 with acute leukemia in </a:t>
            </a:r>
            <a:r>
              <a:rPr lang="en-US" dirty="0" smtClean="0"/>
              <a:t>CR1 </a:t>
            </a:r>
            <a:r>
              <a:rPr lang="en-US" dirty="0"/>
              <a:t>or myelodysplasia with &lt; 5% blasts</a:t>
            </a:r>
          </a:p>
          <a:p>
            <a:pPr>
              <a:lnSpc>
                <a:spcPct val="120000"/>
              </a:lnSpc>
              <a:spcBef>
                <a:spcPts val="0"/>
              </a:spcBef>
              <a:spcAft>
                <a:spcPts val="600"/>
              </a:spcAft>
            </a:pPr>
            <a:r>
              <a:rPr lang="en-US" dirty="0" smtClean="0"/>
              <a:t>Primary endpoint: </a:t>
            </a:r>
            <a:r>
              <a:rPr lang="en-US" dirty="0"/>
              <a:t>two-year survival</a:t>
            </a:r>
          </a:p>
          <a:p>
            <a:pPr>
              <a:lnSpc>
                <a:spcPct val="120000"/>
              </a:lnSpc>
              <a:spcBef>
                <a:spcPts val="0"/>
              </a:spcBef>
              <a:spcAft>
                <a:spcPts val="600"/>
              </a:spcAft>
            </a:pPr>
            <a:r>
              <a:rPr lang="en-US" dirty="0" smtClean="0"/>
              <a:t>Secondary endpoints: time to transplant, TRM, relapse</a:t>
            </a:r>
            <a:r>
              <a:rPr lang="en-US" dirty="0"/>
              <a:t>, </a:t>
            </a:r>
            <a:r>
              <a:rPr lang="en-US" dirty="0" smtClean="0"/>
              <a:t>QOL, CRS, cost</a:t>
            </a:r>
            <a:endParaRPr lang="en-US" dirty="0"/>
          </a:p>
          <a:p>
            <a:pPr>
              <a:lnSpc>
                <a:spcPct val="120000"/>
              </a:lnSpc>
              <a:spcBef>
                <a:spcPts val="0"/>
              </a:spcBef>
              <a:spcAft>
                <a:spcPts val="600"/>
              </a:spcAft>
            </a:pPr>
            <a:r>
              <a:rPr lang="en-US" dirty="0"/>
              <a:t>Sample size estimates assume 55% two-year survival with </a:t>
            </a:r>
            <a:r>
              <a:rPr lang="en-US" dirty="0" err="1" smtClean="0"/>
              <a:t>H</a:t>
            </a:r>
            <a:r>
              <a:rPr lang="en-US" dirty="0" err="1" smtClean="0"/>
              <a:t>aplo</a:t>
            </a:r>
            <a:r>
              <a:rPr lang="en-US" dirty="0" smtClean="0"/>
              <a:t>, </a:t>
            </a:r>
            <a:r>
              <a:rPr lang="en-US" dirty="0"/>
              <a:t>based on CIBMTR data, and a two-sided 0.05 significance </a:t>
            </a:r>
            <a:r>
              <a:rPr lang="en-US" dirty="0" smtClean="0"/>
              <a:t>level</a:t>
            </a:r>
            <a:endParaRPr lang="en-US" dirty="0"/>
          </a:p>
          <a:p>
            <a:pPr>
              <a:lnSpc>
                <a:spcPct val="120000"/>
              </a:lnSpc>
              <a:spcBef>
                <a:spcPts val="0"/>
              </a:spcBef>
              <a:spcAft>
                <a:spcPts val="600"/>
              </a:spcAft>
            </a:pPr>
            <a:r>
              <a:rPr lang="en-US" dirty="0"/>
              <a:t>824 </a:t>
            </a:r>
            <a:r>
              <a:rPr lang="en-US" dirty="0">
                <a:solidFill>
                  <a:srgbClr val="FF0000"/>
                </a:solidFill>
              </a:rPr>
              <a:t>(1050) </a:t>
            </a:r>
            <a:r>
              <a:rPr lang="en-US" dirty="0"/>
              <a:t>patients to detect absolute 10% improvement with 80% </a:t>
            </a:r>
            <a:r>
              <a:rPr lang="en-US" dirty="0">
                <a:solidFill>
                  <a:srgbClr val="FF0000"/>
                </a:solidFill>
              </a:rPr>
              <a:t>(90%) </a:t>
            </a:r>
            <a:r>
              <a:rPr lang="en-US" dirty="0" smtClean="0"/>
              <a:t>power</a:t>
            </a:r>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7</a:t>
            </a:fld>
            <a:endParaRPr lang="en-US" dirty="0"/>
          </a:p>
        </p:txBody>
      </p:sp>
    </p:spTree>
    <p:extLst>
      <p:ext uri="{BB962C8B-B14F-4D97-AF65-F5344CB8AC3E}">
        <p14:creationId xmlns:p14="http://schemas.microsoft.com/office/powerpoint/2010/main" val="127782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Feasibility &amp; Logistics</a:t>
            </a:r>
          </a:p>
        </p:txBody>
      </p:sp>
      <p:sp>
        <p:nvSpPr>
          <p:cNvPr id="3" name="Content Placeholder 2"/>
          <p:cNvSpPr>
            <a:spLocks noGrp="1"/>
          </p:cNvSpPr>
          <p:nvPr>
            <p:ph idx="1"/>
          </p:nvPr>
        </p:nvSpPr>
        <p:spPr/>
        <p:txBody>
          <a:bodyPr/>
          <a:lstStyle/>
          <a:p>
            <a:r>
              <a:rPr lang="en-US" dirty="0" smtClean="0"/>
              <a:t>CIBMTR </a:t>
            </a:r>
            <a:r>
              <a:rPr lang="en-US" dirty="0"/>
              <a:t>data indicate &gt;2000 patients eligible for this study </a:t>
            </a:r>
            <a:r>
              <a:rPr lang="en-US" dirty="0" smtClean="0"/>
              <a:t>are transplanted </a:t>
            </a:r>
            <a:r>
              <a:rPr lang="en-US" dirty="0"/>
              <a:t>in the US </a:t>
            </a:r>
            <a:r>
              <a:rPr lang="en-US" dirty="0" smtClean="0"/>
              <a:t>annually</a:t>
            </a:r>
          </a:p>
          <a:p>
            <a:r>
              <a:rPr lang="en-US" dirty="0" smtClean="0"/>
              <a:t>Anticipated </a:t>
            </a:r>
            <a:r>
              <a:rPr lang="en-US" dirty="0"/>
              <a:t>accrual time is 2-3 years</a:t>
            </a:r>
            <a:r>
              <a:rPr lang="en-US" dirty="0" smtClean="0"/>
              <a:t>.</a:t>
            </a:r>
          </a:p>
          <a:p>
            <a:r>
              <a:rPr lang="en-US" dirty="0" smtClean="0"/>
              <a:t>Post transplant maintenance would be permitted</a:t>
            </a:r>
          </a:p>
          <a:p>
            <a:r>
              <a:rPr lang="en-US" dirty="0" smtClean="0"/>
              <a:t>Other details of supportive care, donor selection guidelines to be developed by protocol team</a:t>
            </a:r>
          </a:p>
          <a:p>
            <a:endParaRPr lang="en-US" dirty="0"/>
          </a:p>
          <a:p>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8</a:t>
            </a:fld>
            <a:endParaRPr lang="en-US" dirty="0"/>
          </a:p>
        </p:txBody>
      </p:sp>
    </p:spTree>
    <p:extLst>
      <p:ext uri="{BB962C8B-B14F-4D97-AF65-F5344CB8AC3E}">
        <p14:creationId xmlns:p14="http://schemas.microsoft.com/office/powerpoint/2010/main" val="175018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446DA-D2FC-491E-A26B-6B2D41D55751}" type="slidenum">
              <a:rPr lang="en-US" smtClean="0"/>
              <a:pPr/>
              <a:t>9</a:t>
            </a:fld>
            <a:endParaRPr lang="en-US" dirty="0"/>
          </a:p>
        </p:txBody>
      </p:sp>
      <p:sp>
        <p:nvSpPr>
          <p:cNvPr id="2" name="Title 1"/>
          <p:cNvSpPr>
            <a:spLocks noGrp="1"/>
          </p:cNvSpPr>
          <p:nvPr>
            <p:ph type="title" idx="4294967295"/>
          </p:nvPr>
        </p:nvSpPr>
        <p:spPr>
          <a:xfrm>
            <a:off x="533400" y="457200"/>
            <a:ext cx="10972800" cy="381000"/>
          </a:xfrm>
        </p:spPr>
        <p:txBody>
          <a:bodyPr>
            <a:normAutofit fontScale="90000"/>
          </a:bodyPr>
          <a:lstStyle/>
          <a:p>
            <a:r>
              <a:rPr lang="en-US" dirty="0"/>
              <a:t>External Review</a:t>
            </a:r>
          </a:p>
        </p:txBody>
      </p:sp>
      <p:sp>
        <p:nvSpPr>
          <p:cNvPr id="3" name="Content Placeholder 2"/>
          <p:cNvSpPr>
            <a:spLocks noGrp="1"/>
          </p:cNvSpPr>
          <p:nvPr>
            <p:ph idx="4294967295"/>
          </p:nvPr>
        </p:nvSpPr>
        <p:spPr>
          <a:xfrm>
            <a:off x="685800" y="1104900"/>
            <a:ext cx="10972800" cy="4984750"/>
          </a:xfrm>
        </p:spPr>
        <p:txBody>
          <a:bodyPr>
            <a:normAutofit fontScale="25000" lnSpcReduction="20000"/>
          </a:bodyPr>
          <a:lstStyle/>
          <a:p>
            <a:pPr>
              <a:lnSpc>
                <a:spcPct val="120000"/>
              </a:lnSpc>
              <a:spcBef>
                <a:spcPts val="0"/>
              </a:spcBef>
              <a:spcAft>
                <a:spcPts val="600"/>
              </a:spcAft>
            </a:pPr>
            <a:r>
              <a:rPr lang="en-US" sz="9600" dirty="0" smtClean="0"/>
              <a:t>“No </a:t>
            </a:r>
            <a:r>
              <a:rPr lang="en-US" sz="9600" dirty="0"/>
              <a:t>matter what the </a:t>
            </a:r>
            <a:r>
              <a:rPr lang="en-US" sz="9600" dirty="0" smtClean="0"/>
              <a:t>answer, </a:t>
            </a:r>
            <a:r>
              <a:rPr lang="en-US" sz="9600" dirty="0"/>
              <a:t>it will help us in deciding which to do when there is a choice.” (Forman-2)</a:t>
            </a:r>
          </a:p>
          <a:p>
            <a:pPr>
              <a:lnSpc>
                <a:spcPct val="120000"/>
              </a:lnSpc>
              <a:spcBef>
                <a:spcPts val="0"/>
              </a:spcBef>
              <a:spcAft>
                <a:spcPts val="600"/>
              </a:spcAft>
            </a:pPr>
            <a:r>
              <a:rPr lang="en-US" sz="9600" dirty="0" smtClean="0"/>
              <a:t>What </a:t>
            </a:r>
            <a:r>
              <a:rPr lang="en-US" sz="9600" dirty="0"/>
              <a:t>happens to patients who do not have an available </a:t>
            </a:r>
            <a:r>
              <a:rPr lang="en-US" sz="9600" dirty="0" smtClean="0"/>
              <a:t>UD – </a:t>
            </a:r>
            <a:r>
              <a:rPr lang="en-US" sz="9600" i="1" dirty="0" smtClean="0">
                <a:solidFill>
                  <a:srgbClr val="FF0000"/>
                </a:solidFill>
              </a:rPr>
              <a:t>physician choice but analyzed by ITT</a:t>
            </a:r>
            <a:endParaRPr lang="en-US" sz="9600" i="1" dirty="0">
              <a:solidFill>
                <a:srgbClr val="FF0000"/>
              </a:solidFill>
            </a:endParaRPr>
          </a:p>
          <a:p>
            <a:pPr>
              <a:lnSpc>
                <a:spcPct val="120000"/>
              </a:lnSpc>
              <a:spcBef>
                <a:spcPts val="0"/>
              </a:spcBef>
              <a:spcAft>
                <a:spcPts val="600"/>
              </a:spcAft>
            </a:pPr>
            <a:r>
              <a:rPr lang="en-US" sz="9600" dirty="0" err="1" smtClean="0"/>
              <a:t>Haploidentical</a:t>
            </a:r>
            <a:r>
              <a:rPr lang="en-US" sz="9600" dirty="0" smtClean="0"/>
              <a:t> </a:t>
            </a:r>
            <a:r>
              <a:rPr lang="en-US" sz="9600" dirty="0"/>
              <a:t>donors </a:t>
            </a:r>
            <a:r>
              <a:rPr lang="en-US" sz="9600" dirty="0" smtClean="0"/>
              <a:t>easier </a:t>
            </a:r>
            <a:r>
              <a:rPr lang="en-US" sz="9600" dirty="0"/>
              <a:t>to resource quickly </a:t>
            </a:r>
            <a:r>
              <a:rPr lang="en-US" sz="9600" dirty="0" smtClean="0"/>
              <a:t>– </a:t>
            </a:r>
            <a:r>
              <a:rPr lang="en-US" sz="9600" i="1" dirty="0" smtClean="0">
                <a:solidFill>
                  <a:srgbClr val="FF0000"/>
                </a:solidFill>
              </a:rPr>
              <a:t>inherent part of the strategy to be tested; time to transplant will also be measured</a:t>
            </a:r>
            <a:endParaRPr lang="en-US" sz="9600" dirty="0">
              <a:solidFill>
                <a:srgbClr val="FF0000"/>
              </a:solidFill>
            </a:endParaRPr>
          </a:p>
          <a:p>
            <a:pPr>
              <a:lnSpc>
                <a:spcPct val="120000"/>
              </a:lnSpc>
              <a:spcBef>
                <a:spcPts val="0"/>
              </a:spcBef>
              <a:spcAft>
                <a:spcPts val="600"/>
              </a:spcAft>
            </a:pPr>
            <a:r>
              <a:rPr lang="en-US" sz="9600" dirty="0" smtClean="0"/>
              <a:t>Donor </a:t>
            </a:r>
            <a:r>
              <a:rPr lang="en-US" sz="9600" dirty="0"/>
              <a:t>age may be different in </a:t>
            </a:r>
            <a:r>
              <a:rPr lang="en-US" sz="9600" dirty="0" smtClean="0"/>
              <a:t>the groups: </a:t>
            </a:r>
            <a:r>
              <a:rPr lang="en-US" sz="9600" i="1" dirty="0" smtClean="0">
                <a:solidFill>
                  <a:srgbClr val="FF0000"/>
                </a:solidFill>
              </a:rPr>
              <a:t>inherent part of the strategy to be tested; donor age will be captured</a:t>
            </a:r>
            <a:endParaRPr lang="en-US" sz="9600" dirty="0">
              <a:solidFill>
                <a:srgbClr val="FF0000"/>
              </a:solidFill>
            </a:endParaRPr>
          </a:p>
          <a:p>
            <a:pPr>
              <a:lnSpc>
                <a:spcPct val="120000"/>
              </a:lnSpc>
              <a:spcBef>
                <a:spcPts val="0"/>
              </a:spcBef>
              <a:spcAft>
                <a:spcPts val="600"/>
              </a:spcAft>
            </a:pPr>
            <a:r>
              <a:rPr lang="en-US" sz="9600" dirty="0" smtClean="0">
                <a:solidFill>
                  <a:schemeClr val="tx1"/>
                </a:solidFill>
              </a:rPr>
              <a:t>Are </a:t>
            </a:r>
            <a:r>
              <a:rPr lang="en-US" sz="9600" dirty="0">
                <a:solidFill>
                  <a:schemeClr val="tx1"/>
                </a:solidFill>
              </a:rPr>
              <a:t>there data to support the </a:t>
            </a:r>
            <a:r>
              <a:rPr lang="en-US" sz="9600" dirty="0" smtClean="0">
                <a:solidFill>
                  <a:schemeClr val="tx1"/>
                </a:solidFill>
              </a:rPr>
              <a:t>2-year </a:t>
            </a:r>
            <a:r>
              <a:rPr lang="en-US" sz="9600" dirty="0">
                <a:solidFill>
                  <a:schemeClr val="tx1"/>
                </a:solidFill>
              </a:rPr>
              <a:t>55% survival rate</a:t>
            </a:r>
            <a:r>
              <a:rPr lang="en-US" sz="9600" dirty="0" smtClean="0">
                <a:solidFill>
                  <a:schemeClr val="tx1"/>
                </a:solidFill>
              </a:rPr>
              <a:t>? </a:t>
            </a:r>
            <a:r>
              <a:rPr lang="en-US" sz="9600" i="1" dirty="0" smtClean="0">
                <a:solidFill>
                  <a:srgbClr val="FF0000"/>
                </a:solidFill>
              </a:rPr>
              <a:t>55% survival rate determined from CIBMTR data on potentially eligible patients receiving </a:t>
            </a:r>
            <a:r>
              <a:rPr lang="en-US" sz="9600" i="1" dirty="0" err="1" smtClean="0">
                <a:solidFill>
                  <a:srgbClr val="FF0000"/>
                </a:solidFill>
              </a:rPr>
              <a:t>haplo</a:t>
            </a:r>
            <a:endParaRPr lang="en-US" sz="9600" i="1" dirty="0">
              <a:solidFill>
                <a:srgbClr val="FF0000"/>
              </a:solidFill>
            </a:endParaRPr>
          </a:p>
          <a:p>
            <a:pPr>
              <a:lnSpc>
                <a:spcPct val="120000"/>
              </a:lnSpc>
              <a:spcBef>
                <a:spcPts val="0"/>
              </a:spcBef>
              <a:spcAft>
                <a:spcPts val="600"/>
              </a:spcAft>
            </a:pPr>
            <a:r>
              <a:rPr lang="en-US" sz="9600" dirty="0" smtClean="0">
                <a:solidFill>
                  <a:schemeClr val="tx1"/>
                </a:solidFill>
              </a:rPr>
              <a:t>What </a:t>
            </a:r>
            <a:r>
              <a:rPr lang="en-US" sz="9600" dirty="0">
                <a:solidFill>
                  <a:schemeClr val="tx1"/>
                </a:solidFill>
              </a:rPr>
              <a:t>is the current 2-year survival of </a:t>
            </a:r>
            <a:r>
              <a:rPr lang="en-US" sz="9600" dirty="0" smtClean="0">
                <a:solidFill>
                  <a:schemeClr val="tx1"/>
                </a:solidFill>
              </a:rPr>
              <a:t>UD </a:t>
            </a:r>
            <a:r>
              <a:rPr lang="en-US" sz="9600" dirty="0">
                <a:solidFill>
                  <a:schemeClr val="tx1"/>
                </a:solidFill>
              </a:rPr>
              <a:t>with </a:t>
            </a:r>
            <a:r>
              <a:rPr lang="en-US" sz="9600" dirty="0" err="1" smtClean="0">
                <a:solidFill>
                  <a:schemeClr val="tx1"/>
                </a:solidFill>
              </a:rPr>
              <a:t>PTCy</a:t>
            </a:r>
            <a:r>
              <a:rPr lang="en-US" sz="9600" dirty="0" smtClean="0">
                <a:solidFill>
                  <a:schemeClr val="tx1"/>
                </a:solidFill>
              </a:rPr>
              <a:t>? </a:t>
            </a:r>
            <a:r>
              <a:rPr lang="en-US" sz="9600" i="1" dirty="0" smtClean="0">
                <a:solidFill>
                  <a:srgbClr val="FF0000"/>
                </a:solidFill>
              </a:rPr>
              <a:t>Two-year survival is 65% for patients transplanted in 2015-2020, according to CIBMTR data</a:t>
            </a:r>
            <a:endParaRPr lang="en-US" sz="9600" dirty="0">
              <a:solidFill>
                <a:srgbClr val="FF0000"/>
              </a:solidFill>
            </a:endParaRPr>
          </a:p>
          <a:p>
            <a:pPr marL="0" indent="0">
              <a:buNone/>
            </a:pPr>
            <a:endParaRPr lang="en-US" sz="9600" dirty="0"/>
          </a:p>
          <a:p>
            <a:pPr marL="0" indent="0">
              <a:buNone/>
            </a:pPr>
            <a:r>
              <a:rPr lang="en-US" dirty="0"/>
              <a:t> </a:t>
            </a:r>
          </a:p>
          <a:p>
            <a:endParaRPr lang="en-US" dirty="0"/>
          </a:p>
          <a:p>
            <a:pPr marL="0" indent="0">
              <a:buNone/>
            </a:pPr>
            <a:r>
              <a:rPr lang="en-US" dirty="0"/>
              <a:t> </a:t>
            </a:r>
          </a:p>
        </p:txBody>
      </p:sp>
    </p:spTree>
    <p:extLst>
      <p:ext uri="{BB962C8B-B14F-4D97-AF65-F5344CB8AC3E}">
        <p14:creationId xmlns:p14="http://schemas.microsoft.com/office/powerpoint/2010/main" val="4271205598"/>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DFDFD"/>
      </a:lt1>
      <a:dk2>
        <a:srgbClr val="000000"/>
      </a:dk2>
      <a:lt2>
        <a:srgbClr val="000000"/>
      </a:lt2>
      <a:accent1>
        <a:srgbClr val="693C74"/>
      </a:accent1>
      <a:accent2>
        <a:srgbClr val="63A70A"/>
      </a:accent2>
      <a:accent3>
        <a:srgbClr val="00A0DD"/>
      </a:accent3>
      <a:accent4>
        <a:srgbClr val="EA7200"/>
      </a:accent4>
      <a:accent5>
        <a:srgbClr val="0079C1"/>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5187</TotalTime>
  <Words>805</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Conflict of Interest Disclosure</vt:lpstr>
      <vt:lpstr>Committee Members</vt:lpstr>
      <vt:lpstr>Proposed Study Concepts</vt:lpstr>
      <vt:lpstr>Haploidentical vs Unrelated Donor Transplantation with Post-transplant Cyclophosphamide </vt:lpstr>
      <vt:lpstr>Background &amp; Significance</vt:lpstr>
      <vt:lpstr>Trial Design</vt:lpstr>
      <vt:lpstr>Feasibility &amp; Logistics</vt:lpstr>
      <vt:lpstr>External Review</vt:lpstr>
      <vt:lpstr>Online Feedback-Median Score of 2</vt:lpstr>
      <vt:lpstr>Issues Raised That Would Need to be Clarified by the Protocol Team at Time of Protocol Development</vt:lpstr>
      <vt:lpstr>  Q&amp;A Session</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Horowitz, Mary</cp:lastModifiedBy>
  <cp:revision>503</cp:revision>
  <dcterms:created xsi:type="dcterms:W3CDTF">2013-11-19T17:32:59Z</dcterms:created>
  <dcterms:modified xsi:type="dcterms:W3CDTF">2021-02-26T23:42:05Z</dcterms:modified>
</cp:coreProperties>
</file>