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81" r:id="rId2"/>
    <p:sldId id="297" r:id="rId3"/>
    <p:sldId id="257" r:id="rId4"/>
    <p:sldId id="296" r:id="rId5"/>
    <p:sldId id="298" r:id="rId6"/>
    <p:sldId id="1343" r:id="rId7"/>
    <p:sldId id="1351" r:id="rId8"/>
    <p:sldId id="1350" r:id="rId9"/>
    <p:sldId id="287" r:id="rId10"/>
    <p:sldId id="371" r:id="rId11"/>
    <p:sldId id="374" r:id="rId12"/>
    <p:sldId id="1353" r:id="rId13"/>
    <p:sldId id="289" r:id="rId14"/>
    <p:sldId id="1352" r:id="rId15"/>
    <p:sldId id="299" r:id="rId16"/>
    <p:sldId id="360" r:id="rId17"/>
    <p:sldId id="365" r:id="rId18"/>
    <p:sldId id="1341" r:id="rId19"/>
    <p:sldId id="1340" r:id="rId20"/>
    <p:sldId id="291" r:id="rId21"/>
    <p:sldId id="324" r:id="rId22"/>
    <p:sldId id="270" r:id="rId23"/>
    <p:sldId id="1349"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eakley MD, Marie" initials="BMM" lastIdx="8" clrIdx="0">
    <p:extLst>
      <p:ext uri="{19B8F6BF-5375-455C-9EA6-DF929625EA0E}">
        <p15:presenceInfo xmlns:p15="http://schemas.microsoft.com/office/powerpoint/2012/main" userId="Bleakley MD, Mar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FF"/>
    <a:srgbClr val="693C74"/>
    <a:srgbClr val="6F9CF1"/>
    <a:srgbClr val="84BE49"/>
    <a:srgbClr val="BA9DE2"/>
    <a:srgbClr val="18D6C5"/>
    <a:srgbClr val="61D5CD"/>
    <a:srgbClr val="F37574"/>
    <a:srgbClr val="FF7E79"/>
    <a:srgbClr val="5E3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027" autoAdjust="0"/>
  </p:normalViewPr>
  <p:slideViewPr>
    <p:cSldViewPr>
      <p:cViewPr varScale="1">
        <p:scale>
          <a:sx n="93" d="100"/>
          <a:sy n="93" d="100"/>
        </p:scale>
        <p:origin x="1272" y="96"/>
      </p:cViewPr>
      <p:guideLst>
        <p:guide orient="horz" pos="2160"/>
        <p:guide pos="3840"/>
      </p:guideLst>
    </p:cSldViewPr>
  </p:slideViewPr>
  <p:notesTextViewPr>
    <p:cViewPr>
      <p:scale>
        <a:sx n="100" d="100"/>
        <a:sy n="100" d="100"/>
      </p:scale>
      <p:origin x="0" y="0"/>
    </p:cViewPr>
  </p:notesTextViewPr>
  <p:notesViewPr>
    <p:cSldViewPr>
      <p:cViewPr varScale="1">
        <p:scale>
          <a:sx n="79" d="100"/>
          <a:sy n="79"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A49EE12-014D-4C5E-922A-65C59716680B}" type="datetimeFigureOut">
              <a:rPr lang="en-US" smtClean="0"/>
              <a:t>3/19/2021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20EC5EB-3478-4A3B-80D9-1C6C4DFF8069}" type="slidenum">
              <a:rPr lang="en-US" smtClean="0"/>
              <a:t>‹#›</a:t>
            </a:fld>
            <a:endParaRPr lang="en-US"/>
          </a:p>
        </p:txBody>
      </p:sp>
    </p:spTree>
    <p:extLst>
      <p:ext uri="{BB962C8B-B14F-4D97-AF65-F5344CB8AC3E}">
        <p14:creationId xmlns:p14="http://schemas.microsoft.com/office/powerpoint/2010/main" val="18937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A638929-D2C5-460C-8FB7-3821CBAD192F}" type="datetimeFigureOut">
              <a:rPr lang="en-US" smtClean="0"/>
              <a:pPr/>
              <a:t>3/19/2021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2811B2F-B7A4-4416-8D41-02EBE22E8F09}" type="slidenum">
              <a:rPr lang="en-US" smtClean="0"/>
              <a:pPr/>
              <a:t>‹#›</a:t>
            </a:fld>
            <a:endParaRPr lang="en-US"/>
          </a:p>
        </p:txBody>
      </p:sp>
    </p:spTree>
    <p:extLst>
      <p:ext uri="{BB962C8B-B14F-4D97-AF65-F5344CB8AC3E}">
        <p14:creationId xmlns:p14="http://schemas.microsoft.com/office/powerpoint/2010/main" val="274263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F2811B2F-B7A4-4416-8D41-02EBE22E8F09}" type="slidenum">
              <a:rPr lang="en-US" smtClean="0"/>
              <a:pPr/>
              <a:t>6</a:t>
            </a:fld>
            <a:endParaRPr lang="en-US"/>
          </a:p>
        </p:txBody>
      </p:sp>
    </p:spTree>
    <p:extLst>
      <p:ext uri="{BB962C8B-B14F-4D97-AF65-F5344CB8AC3E}">
        <p14:creationId xmlns:p14="http://schemas.microsoft.com/office/powerpoint/2010/main" val="409600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F2811B2F-B7A4-4416-8D41-02EBE22E8F09}" type="slidenum">
              <a:rPr lang="en-US" smtClean="0"/>
              <a:pPr/>
              <a:t>7</a:t>
            </a:fld>
            <a:endParaRPr lang="en-US"/>
          </a:p>
        </p:txBody>
      </p:sp>
    </p:spTree>
    <p:extLst>
      <p:ext uri="{BB962C8B-B14F-4D97-AF65-F5344CB8AC3E}">
        <p14:creationId xmlns:p14="http://schemas.microsoft.com/office/powerpoint/2010/main" val="206123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F2811B2F-B7A4-4416-8D41-02EBE22E8F09}" type="slidenum">
              <a:rPr lang="en-US" smtClean="0"/>
              <a:pPr/>
              <a:t>8</a:t>
            </a:fld>
            <a:endParaRPr lang="en-US"/>
          </a:p>
        </p:txBody>
      </p:sp>
    </p:spTree>
    <p:extLst>
      <p:ext uri="{BB962C8B-B14F-4D97-AF65-F5344CB8AC3E}">
        <p14:creationId xmlns:p14="http://schemas.microsoft.com/office/powerpoint/2010/main" val="45553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11B2F-B7A4-4416-8D41-02EBE22E8F09}" type="slidenum">
              <a:rPr lang="en-US" smtClean="0"/>
              <a:pPr/>
              <a:t>9</a:t>
            </a:fld>
            <a:endParaRPr lang="en-US"/>
          </a:p>
        </p:txBody>
      </p:sp>
    </p:spTree>
    <p:extLst>
      <p:ext uri="{BB962C8B-B14F-4D97-AF65-F5344CB8AC3E}">
        <p14:creationId xmlns:p14="http://schemas.microsoft.com/office/powerpoint/2010/main" val="198775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4792" indent="-304792">
              <a:spcBef>
                <a:spcPts val="1600"/>
              </a:spcBef>
              <a:buFont typeface="Arial" panose="020B0604020202020204" pitchFamily="34" charset="0"/>
              <a:buChar char="•"/>
            </a:pPr>
            <a:r>
              <a:rPr lang="en-US" i="1" dirty="0"/>
              <a:t>Clinical relapse population with NGS/flow data available (n=47): 594 samples had flow results, and 218 samples had NGS results</a:t>
            </a:r>
          </a:p>
          <a:p>
            <a:pPr marL="304792" indent="-304792">
              <a:spcBef>
                <a:spcPts val="1600"/>
              </a:spcBef>
              <a:buFont typeface="Arial" panose="020B0604020202020204" pitchFamily="34" charset="0"/>
              <a:buChar char="•"/>
            </a:pPr>
            <a:r>
              <a:rPr lang="en-US" i="1" dirty="0"/>
              <a:t>Clinical relapse: &gt;1% blast in blood or &gt;5% in BM or </a:t>
            </a:r>
            <a:r>
              <a:rPr lang="en-US" dirty="0"/>
              <a:t>extramedullary disease </a:t>
            </a:r>
            <a:r>
              <a:rPr lang="en-US" i="1" dirty="0"/>
              <a:t>in CR/</a:t>
            </a:r>
            <a:r>
              <a:rPr lang="en-US" i="1" dirty="0" err="1"/>
              <a:t>CRi</a:t>
            </a:r>
            <a:r>
              <a:rPr lang="en-US" i="1" dirty="0"/>
              <a:t> patients</a:t>
            </a:r>
          </a:p>
          <a:p>
            <a:pPr marL="304792" indent="-304792">
              <a:spcBef>
                <a:spcPts val="1600"/>
              </a:spcBef>
              <a:buFont typeface="Arial" panose="020B0604020202020204" pitchFamily="34" charset="0"/>
              <a:buChar char="•"/>
            </a:pPr>
            <a:r>
              <a:rPr lang="en-US" i="1" dirty="0"/>
              <a:t>Flow MRD(+): &gt;=0.01% malignant cells out of total viable WBCs</a:t>
            </a:r>
          </a:p>
          <a:p>
            <a:pPr marL="304792" indent="-304792">
              <a:spcBef>
                <a:spcPts val="1600"/>
              </a:spcBef>
              <a:buFont typeface="Arial" panose="020B0604020202020204" pitchFamily="34" charset="0"/>
              <a:buChar char="•"/>
            </a:pPr>
            <a:r>
              <a:rPr lang="en-US" i="1" dirty="0"/>
              <a:t>Positive NGS MRD: MRD(+) at detection level of 10</a:t>
            </a:r>
            <a:r>
              <a:rPr lang="en-US" i="1" baseline="30000" dirty="0"/>
              <a:t>-6</a:t>
            </a:r>
          </a:p>
          <a:p>
            <a:pPr marL="304792" indent="-304792">
              <a:spcBef>
                <a:spcPts val="1600"/>
              </a:spcBef>
              <a:buFont typeface="Arial" panose="020B0604020202020204" pitchFamily="34" charset="0"/>
              <a:buChar char="•"/>
            </a:pPr>
            <a:r>
              <a:rPr lang="en-US" i="1" dirty="0"/>
              <a:t>Detectable NGS MRD: MRD &gt;0 &amp; MRD(-) </a:t>
            </a:r>
          </a:p>
          <a:p>
            <a:endParaRPr lang="en-US" dirty="0"/>
          </a:p>
        </p:txBody>
      </p:sp>
      <p:sp>
        <p:nvSpPr>
          <p:cNvPr id="4" name="Slide Number Placeholder 3"/>
          <p:cNvSpPr>
            <a:spLocks noGrp="1"/>
          </p:cNvSpPr>
          <p:nvPr>
            <p:ph type="sldNum" sz="quarter" idx="5"/>
          </p:nvPr>
        </p:nvSpPr>
        <p:spPr/>
        <p:txBody>
          <a:bodyPr/>
          <a:lstStyle/>
          <a:p>
            <a:fld id="{F2811B2F-B7A4-4416-8D41-02EBE22E8F09}" type="slidenum">
              <a:rPr lang="en-US" smtClean="0"/>
              <a:pPr/>
              <a:t>11</a:t>
            </a:fld>
            <a:endParaRPr lang="en-US"/>
          </a:p>
        </p:txBody>
      </p:sp>
    </p:spTree>
    <p:extLst>
      <p:ext uri="{BB962C8B-B14F-4D97-AF65-F5344CB8AC3E}">
        <p14:creationId xmlns:p14="http://schemas.microsoft.com/office/powerpoint/2010/main" val="3347667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4792" indent="-304792">
              <a:spcBef>
                <a:spcPts val="1600"/>
              </a:spcBef>
              <a:buFont typeface="Arial" panose="020B0604020202020204" pitchFamily="34" charset="0"/>
              <a:buChar char="•"/>
            </a:pPr>
            <a:r>
              <a:rPr lang="en-US" i="1" dirty="0"/>
              <a:t>Clinical relapse population with NGS/flow data available (n=47): 594 samples had flow results, and 218 samples had NGS results</a:t>
            </a:r>
          </a:p>
          <a:p>
            <a:pPr marL="304792" indent="-304792">
              <a:spcBef>
                <a:spcPts val="1600"/>
              </a:spcBef>
              <a:buFont typeface="Arial" panose="020B0604020202020204" pitchFamily="34" charset="0"/>
              <a:buChar char="•"/>
            </a:pPr>
            <a:r>
              <a:rPr lang="en-US" i="1" dirty="0"/>
              <a:t>Clinical relapse: &gt;1% blast in blood or &gt;5% in BM or </a:t>
            </a:r>
            <a:r>
              <a:rPr lang="en-US" dirty="0"/>
              <a:t>extramedullary disease </a:t>
            </a:r>
            <a:r>
              <a:rPr lang="en-US" i="1" dirty="0"/>
              <a:t>in CR/</a:t>
            </a:r>
            <a:r>
              <a:rPr lang="en-US" i="1" dirty="0" err="1"/>
              <a:t>CRi</a:t>
            </a:r>
            <a:r>
              <a:rPr lang="en-US" i="1" dirty="0"/>
              <a:t> patients</a:t>
            </a:r>
          </a:p>
          <a:p>
            <a:pPr marL="304792" indent="-304792">
              <a:spcBef>
                <a:spcPts val="1600"/>
              </a:spcBef>
              <a:buFont typeface="Arial" panose="020B0604020202020204" pitchFamily="34" charset="0"/>
              <a:buChar char="•"/>
            </a:pPr>
            <a:r>
              <a:rPr lang="en-US" i="1" dirty="0"/>
              <a:t>Flow MRD(+): &gt;=0.01% malignant cells out of total viable WBCs</a:t>
            </a:r>
          </a:p>
          <a:p>
            <a:pPr marL="304792" indent="-304792">
              <a:spcBef>
                <a:spcPts val="1600"/>
              </a:spcBef>
              <a:buFont typeface="Arial" panose="020B0604020202020204" pitchFamily="34" charset="0"/>
              <a:buChar char="•"/>
            </a:pPr>
            <a:r>
              <a:rPr lang="en-US" i="1" dirty="0"/>
              <a:t>Positive NGS MRD: MRD(+) at detection level of 10</a:t>
            </a:r>
            <a:r>
              <a:rPr lang="en-US" i="1" baseline="30000" dirty="0"/>
              <a:t>-6</a:t>
            </a:r>
          </a:p>
          <a:p>
            <a:pPr marL="304792" indent="-304792">
              <a:spcBef>
                <a:spcPts val="1600"/>
              </a:spcBef>
              <a:buFont typeface="Arial" panose="020B0604020202020204" pitchFamily="34" charset="0"/>
              <a:buChar char="•"/>
            </a:pPr>
            <a:r>
              <a:rPr lang="en-US" i="1" dirty="0"/>
              <a:t>Detectable NGS MRD: MRD &gt;0 &amp; MRD(-) </a:t>
            </a:r>
          </a:p>
          <a:p>
            <a:endParaRPr lang="en-US" dirty="0"/>
          </a:p>
        </p:txBody>
      </p:sp>
      <p:sp>
        <p:nvSpPr>
          <p:cNvPr id="4" name="Slide Number Placeholder 3"/>
          <p:cNvSpPr>
            <a:spLocks noGrp="1"/>
          </p:cNvSpPr>
          <p:nvPr>
            <p:ph type="sldNum" sz="quarter" idx="5"/>
          </p:nvPr>
        </p:nvSpPr>
        <p:spPr/>
        <p:txBody>
          <a:bodyPr/>
          <a:lstStyle/>
          <a:p>
            <a:fld id="{F2811B2F-B7A4-4416-8D41-02EBE22E8F09}" type="slidenum">
              <a:rPr lang="en-US" smtClean="0"/>
              <a:pPr/>
              <a:t>12</a:t>
            </a:fld>
            <a:endParaRPr lang="en-US"/>
          </a:p>
        </p:txBody>
      </p:sp>
    </p:spTree>
    <p:extLst>
      <p:ext uri="{BB962C8B-B14F-4D97-AF65-F5344CB8AC3E}">
        <p14:creationId xmlns:p14="http://schemas.microsoft.com/office/powerpoint/2010/main" val="4226207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2000" dirty="0"/>
              <a:t>A randomized study usually has a standard arm and an experimental arm</a:t>
            </a:r>
          </a:p>
          <a:p>
            <a:r>
              <a:rPr lang="en-US" sz="2000" dirty="0"/>
              <a:t>And usually the hypothesis is that the experimental arm is better than the standard arm, or if it is a de-escalation of therapy, then the experimental arm is the same as the standard arm while reducing toxicity</a:t>
            </a:r>
          </a:p>
          <a:p>
            <a:endParaRPr lang="en-US" sz="2000" dirty="0"/>
          </a:p>
          <a:p>
            <a:r>
              <a:rPr lang="en-US" sz="2000" dirty="0"/>
              <a:t>This one is challenging, since we don’t have an acceptable standard – if we argue that the HCT arm is standard</a:t>
            </a:r>
          </a:p>
          <a:p>
            <a:r>
              <a:rPr lang="en-US" sz="2000" dirty="0"/>
              <a:t>Then we hypothesize that the risk adaptive approach will maintain EFS while decreasing overall toxicities by reducing HCT   (since EFS is outcome, a slight increase in relapse would possibly be offset by avoiding more TRM?)</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426DA1-3154-A94F-ADF3-CABB1A81EECA}" type="slidenum">
              <a:rPr lang="en-US" smtClean="0"/>
              <a:t>16</a:t>
            </a:fld>
            <a:endParaRPr lang="en-US"/>
          </a:p>
        </p:txBody>
      </p:sp>
    </p:spTree>
    <p:extLst>
      <p:ext uri="{BB962C8B-B14F-4D97-AF65-F5344CB8AC3E}">
        <p14:creationId xmlns:p14="http://schemas.microsoft.com/office/powerpoint/2010/main" val="399174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426DA1-3154-A94F-ADF3-CABB1A81EECA}" type="slidenum">
              <a:rPr lang="en-US" smtClean="0"/>
              <a:t>17</a:t>
            </a:fld>
            <a:endParaRPr lang="en-US"/>
          </a:p>
        </p:txBody>
      </p:sp>
    </p:spTree>
    <p:extLst>
      <p:ext uri="{BB962C8B-B14F-4D97-AF65-F5344CB8AC3E}">
        <p14:creationId xmlns:p14="http://schemas.microsoft.com/office/powerpoint/2010/main" val="3329969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MQ : Omit this slide?</a:t>
            </a:r>
          </a:p>
        </p:txBody>
      </p:sp>
      <p:sp>
        <p:nvSpPr>
          <p:cNvPr id="4" name="Slide Number Placeholder 3"/>
          <p:cNvSpPr>
            <a:spLocks noGrp="1"/>
          </p:cNvSpPr>
          <p:nvPr>
            <p:ph type="sldNum" sz="quarter" idx="5"/>
          </p:nvPr>
        </p:nvSpPr>
        <p:spPr/>
        <p:txBody>
          <a:bodyPr/>
          <a:lstStyle/>
          <a:p>
            <a:fld id="{F2811B2F-B7A4-4416-8D41-02EBE22E8F09}" type="slidenum">
              <a:rPr lang="en-US" smtClean="0"/>
              <a:pPr/>
              <a:t>21</a:t>
            </a:fld>
            <a:endParaRPr lang="en-US"/>
          </a:p>
        </p:txBody>
      </p:sp>
    </p:spTree>
    <p:extLst>
      <p:ext uri="{BB962C8B-B14F-4D97-AF65-F5344CB8AC3E}">
        <p14:creationId xmlns:p14="http://schemas.microsoft.com/office/powerpoint/2010/main" val="3686230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5" y="0"/>
            <a:ext cx="12192000" cy="6858000"/>
          </a:xfrm>
          <a:prstGeom prst="rect">
            <a:avLst/>
          </a:prstGeom>
        </p:spPr>
      </p:pic>
      <p:sp>
        <p:nvSpPr>
          <p:cNvPr id="4" name="Text Placeholder 3"/>
          <p:cNvSpPr>
            <a:spLocks noGrp="1"/>
          </p:cNvSpPr>
          <p:nvPr>
            <p:ph type="body" sz="quarter" idx="12" hasCustomPrompt="1"/>
          </p:nvPr>
        </p:nvSpPr>
        <p:spPr>
          <a:xfrm>
            <a:off x="2031999" y="2971800"/>
            <a:ext cx="9479660" cy="711920"/>
          </a:xfrm>
          <a:prstGeom prst="rect">
            <a:avLst/>
          </a:prstGeom>
        </p:spPr>
        <p:txBody>
          <a:bodyPr/>
          <a:lstStyle>
            <a:lvl1pPr marL="0" indent="0" algn="r">
              <a:buNone/>
              <a:defRPr sz="3800" baseline="0">
                <a:solidFill>
                  <a:srgbClr val="000000"/>
                </a:solidFill>
              </a:defRPr>
            </a:lvl1pPr>
          </a:lstStyle>
          <a:p>
            <a:pPr lvl="0"/>
            <a:r>
              <a:rPr lang="en-US" dirty="0"/>
              <a:t>Click to enter title</a:t>
            </a:r>
          </a:p>
        </p:txBody>
      </p:sp>
      <p:sp>
        <p:nvSpPr>
          <p:cNvPr id="8" name="Text Placeholder 7"/>
          <p:cNvSpPr>
            <a:spLocks noGrp="1"/>
          </p:cNvSpPr>
          <p:nvPr>
            <p:ph type="body" sz="quarter" idx="13" hasCustomPrompt="1"/>
          </p:nvPr>
        </p:nvSpPr>
        <p:spPr>
          <a:xfrm>
            <a:off x="2031999" y="3757639"/>
            <a:ext cx="9479660" cy="487881"/>
          </a:xfrm>
          <a:prstGeom prst="rect">
            <a:avLst/>
          </a:prstGeom>
        </p:spPr>
        <p:txBody>
          <a:bodyPr/>
          <a:lstStyle>
            <a:lvl1pPr marL="0" indent="0" algn="r">
              <a:buNone/>
              <a:defRPr sz="2800" baseline="0"/>
            </a:lvl1pPr>
          </a:lstStyle>
          <a:p>
            <a:pPr lvl="0"/>
            <a:r>
              <a:rPr lang="en-US" dirty="0"/>
              <a:t>Click to enter sub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5000" y="6000200"/>
            <a:ext cx="2161309" cy="7315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nchor="b"/>
          <a:lstStyle/>
          <a:p>
            <a:r>
              <a:rPr lang="en-US" dirty="0"/>
              <a:t>Click to edit Master title style</a:t>
            </a:r>
          </a:p>
        </p:txBody>
      </p:sp>
      <p:sp>
        <p:nvSpPr>
          <p:cNvPr id="3" name="Content Placeholder 2"/>
          <p:cNvSpPr>
            <a:spLocks noGrp="1"/>
          </p:cNvSpPr>
          <p:nvPr>
            <p:ph idx="1"/>
          </p:nvPr>
        </p:nvSpPr>
        <p:spPr>
          <a:xfrm>
            <a:off x="609600" y="1371601"/>
            <a:ext cx="10972800" cy="4648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23A446DA-D2FC-491E-A26B-6B2D41D55751}" type="slidenum">
              <a:rPr lang="en-US" smtClean="0"/>
              <a:pPr/>
              <a:t>‹#›</a:t>
            </a:fld>
            <a:endParaRPr lang="en-US" dirty="0"/>
          </a:p>
        </p:txBody>
      </p:sp>
      <p:cxnSp>
        <p:nvCxnSpPr>
          <p:cNvPr id="7" name="Straight Connector 6"/>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lvl1pPr>
              <a:defRPr>
                <a:solidFill>
                  <a:srgbClr val="000000"/>
                </a:solidFill>
              </a:defRPr>
            </a:lvl1pPr>
          </a:lstStyle>
          <a:p>
            <a:fld id="{7D9A75CE-7F8A-4968-A013-5FFD1A976351}" type="slidenum">
              <a:rPr lang="en-US" smtClean="0"/>
              <a:pPr/>
              <a:t>‹#›</a:t>
            </a:fld>
            <a:endParaRPr lang="en-US" dirty="0"/>
          </a:p>
        </p:txBody>
      </p:sp>
      <p:sp>
        <p:nvSpPr>
          <p:cNvPr id="5" name="Content Placeholder 2"/>
          <p:cNvSpPr>
            <a:spLocks noGrp="1"/>
          </p:cNvSpPr>
          <p:nvPr>
            <p:ph idx="1"/>
          </p:nvPr>
        </p:nvSpPr>
        <p:spPr>
          <a:xfrm>
            <a:off x="609600" y="1371601"/>
            <a:ext cx="10972800" cy="4648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6482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6482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446DA-D2FC-491E-A26B-6B2D41D55751}" type="slidenum">
              <a:rPr lang="en-US" smtClean="0"/>
              <a:pPr/>
              <a:t>‹#›</a:t>
            </a:fld>
            <a:endParaRPr lang="en-US"/>
          </a:p>
        </p:txBody>
      </p:sp>
      <p:cxnSp>
        <p:nvCxnSpPr>
          <p:cNvPr id="8" name="Straight Connector 7"/>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09600" y="152400"/>
            <a:ext cx="10972800" cy="1143000"/>
          </a:xfrm>
        </p:spPr>
        <p:txBody>
          <a:bodyPr anchor="b"/>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5386917" cy="8032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8032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446DA-D2FC-491E-A26B-6B2D41D55751}" type="slidenum">
              <a:rPr lang="en-US" smtClean="0"/>
              <a:pPr/>
              <a:t>‹#›</a:t>
            </a:fld>
            <a:endParaRPr lang="en-US"/>
          </a:p>
        </p:txBody>
      </p:sp>
      <p:cxnSp>
        <p:nvCxnSpPr>
          <p:cNvPr id="10" name="Straight Connector 9"/>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52400"/>
            <a:ext cx="10972800" cy="1143000"/>
          </a:xfrm>
        </p:spPr>
        <p:txBody>
          <a:bodyPr anchor="b"/>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446DA-D2FC-491E-A26B-6B2D41D55751}" type="slidenum">
              <a:rPr lang="en-US" smtClean="0"/>
              <a:pPr/>
              <a:t>‹#›</a:t>
            </a:fld>
            <a:endParaRPr lang="en-US"/>
          </a:p>
        </p:txBody>
      </p:sp>
      <p:cxnSp>
        <p:nvCxnSpPr>
          <p:cNvPr id="6" name="Straight Connector 5"/>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A446DA-D2FC-491E-A26B-6B2D41D557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446DA-D2FC-491E-A26B-6B2D41D557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446DA-D2FC-491E-A26B-6B2D41D557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020762"/>
          </a:xfrm>
          <a:prstGeom prst="rect">
            <a:avLst/>
          </a:prstGeom>
          <a:solidFill>
            <a:schemeClr val="bg1"/>
          </a:solidFill>
        </p:spPr>
        <p:txBody>
          <a:bodyPr vert="horz" lIns="91440" tIns="45720" rIns="91440" bIns="45720" rtlCol="0" anchor="b">
            <a:normAutofit/>
          </a:bodyPr>
          <a:lstStyle/>
          <a:p>
            <a:r>
              <a:rPr lang="en-US" dirty="0"/>
              <a:t>Click to edit Master title style</a:t>
            </a:r>
          </a:p>
        </p:txBody>
      </p:sp>
      <p:sp>
        <p:nvSpPr>
          <p:cNvPr id="5" name="Footer Placeholder 4"/>
          <p:cNvSpPr>
            <a:spLocks noGrp="1"/>
          </p:cNvSpPr>
          <p:nvPr>
            <p:ph type="ftr" sz="quarter" idx="3"/>
          </p:nvPr>
        </p:nvSpPr>
        <p:spPr>
          <a:xfrm>
            <a:off x="4165600" y="6356351"/>
            <a:ext cx="6705600" cy="365125"/>
          </a:xfrm>
          <a:prstGeom prst="rect">
            <a:avLst/>
          </a:prstGeom>
          <a:noFill/>
        </p:spPr>
        <p:txBody>
          <a:bodyPr vert="horz" lIns="91440" tIns="45720" rIns="91440" bIns="45720" rtlCol="0" anchor="ctr"/>
          <a:lstStyle>
            <a:lvl1pPr algn="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10972800" y="6356351"/>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A75CE-7F8A-4968-A013-5FFD1A976351}" type="slidenum">
              <a:rPr lang="en-US" smtClean="0"/>
              <a:pPr/>
              <a:t>‹#›</a:t>
            </a:fld>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04800" y="5880844"/>
            <a:ext cx="2161309" cy="731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spcBef>
          <a:spcPct val="0"/>
        </a:spcBef>
        <a:buNone/>
        <a:defRPr sz="3800" kern="1200" cap="none" baseline="0">
          <a:solidFill>
            <a:srgbClr val="693C74"/>
          </a:solidFill>
          <a:latin typeface="+mn-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rgbClr val="000000"/>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rgbClr val="000000"/>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80341" y="2971800"/>
            <a:ext cx="10831318" cy="711920"/>
          </a:xfrm>
        </p:spPr>
        <p:txBody>
          <a:bodyPr>
            <a:noAutofit/>
          </a:bodyPr>
          <a:lstStyle/>
          <a:p>
            <a:r>
              <a:rPr lang="en-US" sz="2800" b="1" dirty="0"/>
              <a:t>Pediatric Malignant Diseases Committee: The CAR-CURE Trial</a:t>
            </a:r>
          </a:p>
        </p:txBody>
      </p:sp>
      <p:sp>
        <p:nvSpPr>
          <p:cNvPr id="3" name="Text Placeholder 2"/>
          <p:cNvSpPr>
            <a:spLocks noGrp="1"/>
          </p:cNvSpPr>
          <p:nvPr>
            <p:ph type="body" sz="quarter" idx="13"/>
          </p:nvPr>
        </p:nvSpPr>
        <p:spPr>
          <a:xfrm>
            <a:off x="2031999" y="3683720"/>
            <a:ext cx="9479660" cy="487881"/>
          </a:xfrm>
        </p:spPr>
        <p:txBody>
          <a:bodyPr>
            <a:normAutofit/>
          </a:bodyPr>
          <a:lstStyle/>
          <a:p>
            <a:r>
              <a:rPr lang="en-US" sz="2400" b="1" dirty="0"/>
              <a:t>Leslie S. Kean, MD, PhD</a:t>
            </a:r>
          </a:p>
        </p:txBody>
      </p:sp>
    </p:spTree>
    <p:extLst>
      <p:ext uri="{BB962C8B-B14F-4D97-AF65-F5344CB8AC3E}">
        <p14:creationId xmlns:p14="http://schemas.microsoft.com/office/powerpoint/2010/main" val="2055428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EF358-9EC7-8046-A43A-F1B644C55267}"/>
              </a:ext>
            </a:extLst>
          </p:cNvPr>
          <p:cNvSpPr>
            <a:spLocks noGrp="1"/>
          </p:cNvSpPr>
          <p:nvPr>
            <p:ph type="title"/>
          </p:nvPr>
        </p:nvSpPr>
        <p:spPr/>
        <p:txBody>
          <a:bodyPr>
            <a:normAutofit fontScale="90000"/>
          </a:bodyPr>
          <a:lstStyle/>
          <a:p>
            <a:r>
              <a:rPr lang="en-US" dirty="0"/>
              <a:t>Undetectable NGS (marrow) on day 28 and at 3 months was associated with improved EFS and OS</a:t>
            </a:r>
          </a:p>
        </p:txBody>
      </p:sp>
      <p:sp>
        <p:nvSpPr>
          <p:cNvPr id="5" name="Slide Number Placeholder 4">
            <a:extLst>
              <a:ext uri="{FF2B5EF4-FFF2-40B4-BE49-F238E27FC236}">
                <a16:creationId xmlns:a16="http://schemas.microsoft.com/office/drawing/2014/main" id="{9BE34F84-8442-6946-9A13-34D7F63C1EEE}"/>
              </a:ext>
            </a:extLst>
          </p:cNvPr>
          <p:cNvSpPr>
            <a:spLocks noGrp="1"/>
          </p:cNvSpPr>
          <p:nvPr>
            <p:ph type="sldNum" sz="quarter" idx="12"/>
          </p:nvPr>
        </p:nvSpPr>
        <p:spPr/>
        <p:txBody>
          <a:bodyPr/>
          <a:lstStyle/>
          <a:p>
            <a:fld id="{23A446DA-D2FC-491E-A26B-6B2D41D55751}" type="slidenum">
              <a:rPr lang="en-US" smtClean="0"/>
              <a:pPr/>
              <a:t>10</a:t>
            </a:fld>
            <a:endParaRPr lang="en-US" dirty="0"/>
          </a:p>
        </p:txBody>
      </p:sp>
      <p:pic>
        <p:nvPicPr>
          <p:cNvPr id="12" name="Picture 2" descr="Novartis Logo | Novartis">
            <a:extLst>
              <a:ext uri="{FF2B5EF4-FFF2-40B4-BE49-F238E27FC236}">
                <a16:creationId xmlns:a16="http://schemas.microsoft.com/office/drawing/2014/main" id="{26D5C572-78EA-464D-9910-9BEE2DC0F9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537" b="45606"/>
          <a:stretch/>
        </p:blipFill>
        <p:spPr bwMode="auto">
          <a:xfrm>
            <a:off x="10557013" y="6463410"/>
            <a:ext cx="1441174" cy="2861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2210FE1-39F6-364F-9F73-C90617ABAA98}"/>
              </a:ext>
            </a:extLst>
          </p:cNvPr>
          <p:cNvSpPr txBox="1"/>
          <p:nvPr/>
        </p:nvSpPr>
        <p:spPr>
          <a:xfrm>
            <a:off x="2720328" y="6559382"/>
            <a:ext cx="7391400" cy="307777"/>
          </a:xfrm>
          <a:prstGeom prst="rect">
            <a:avLst/>
          </a:prstGeom>
          <a:noFill/>
        </p:spPr>
        <p:txBody>
          <a:bodyPr wrap="square" rtlCol="0">
            <a:spAutoFit/>
          </a:bodyPr>
          <a:lstStyle/>
          <a:p>
            <a:pPr algn="r"/>
            <a:r>
              <a:rPr lang="en-US" sz="1400" b="1" i="1" dirty="0"/>
              <a:t>Confidential: Embargoed data currently under consideration by journal</a:t>
            </a:r>
          </a:p>
        </p:txBody>
      </p:sp>
      <p:pic>
        <p:nvPicPr>
          <p:cNvPr id="18" name="Picture 17">
            <a:extLst>
              <a:ext uri="{FF2B5EF4-FFF2-40B4-BE49-F238E27FC236}">
                <a16:creationId xmlns:a16="http://schemas.microsoft.com/office/drawing/2014/main" id="{3C504160-CB44-E641-9EAD-E87E5625020F}"/>
              </a:ext>
            </a:extLst>
          </p:cNvPr>
          <p:cNvPicPr>
            <a:picLocks noChangeAspect="1"/>
          </p:cNvPicPr>
          <p:nvPr/>
        </p:nvPicPr>
        <p:blipFill>
          <a:blip r:embed="rId3"/>
          <a:stretch>
            <a:fillRect/>
          </a:stretch>
        </p:blipFill>
        <p:spPr>
          <a:xfrm>
            <a:off x="1761736" y="1600200"/>
            <a:ext cx="4826000" cy="4165600"/>
          </a:xfrm>
          <a:prstGeom prst="rect">
            <a:avLst/>
          </a:prstGeom>
        </p:spPr>
      </p:pic>
      <p:grpSp>
        <p:nvGrpSpPr>
          <p:cNvPr id="21" name="Group 20">
            <a:extLst>
              <a:ext uri="{FF2B5EF4-FFF2-40B4-BE49-F238E27FC236}">
                <a16:creationId xmlns:a16="http://schemas.microsoft.com/office/drawing/2014/main" id="{E7C6796B-7CC6-7F4D-A668-E499C676FCD8}"/>
              </a:ext>
            </a:extLst>
          </p:cNvPr>
          <p:cNvGrpSpPr/>
          <p:nvPr/>
        </p:nvGrpSpPr>
        <p:grpSpPr>
          <a:xfrm>
            <a:off x="304800" y="2754868"/>
            <a:ext cx="1456936" cy="674132"/>
            <a:chOff x="304800" y="2754868"/>
            <a:chExt cx="1456936" cy="674132"/>
          </a:xfrm>
        </p:grpSpPr>
        <p:cxnSp>
          <p:nvCxnSpPr>
            <p:cNvPr id="8" name="Straight Connector 7">
              <a:extLst>
                <a:ext uri="{FF2B5EF4-FFF2-40B4-BE49-F238E27FC236}">
                  <a16:creationId xmlns:a16="http://schemas.microsoft.com/office/drawing/2014/main" id="{01B05EAD-C73B-0446-BA22-C08A699F5EC1}"/>
                </a:ext>
              </a:extLst>
            </p:cNvPr>
            <p:cNvCxnSpPr>
              <a:cxnSpLocks/>
            </p:cNvCxnSpPr>
            <p:nvPr/>
          </p:nvCxnSpPr>
          <p:spPr>
            <a:xfrm>
              <a:off x="304800" y="2971800"/>
              <a:ext cx="381000" cy="0"/>
            </a:xfrm>
            <a:prstGeom prst="line">
              <a:avLst/>
            </a:prstGeom>
            <a:ln w="76200">
              <a:solidFill>
                <a:srgbClr val="008F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786FFB0-E8BB-3240-B575-04C253A54E8C}"/>
                </a:ext>
              </a:extLst>
            </p:cNvPr>
            <p:cNvSpPr txBox="1"/>
            <p:nvPr/>
          </p:nvSpPr>
          <p:spPr>
            <a:xfrm>
              <a:off x="685800" y="3059668"/>
              <a:ext cx="1075936" cy="369332"/>
            </a:xfrm>
            <a:prstGeom prst="rect">
              <a:avLst/>
            </a:prstGeom>
            <a:noFill/>
          </p:spPr>
          <p:txBody>
            <a:bodyPr wrap="none" rtlCol="0">
              <a:spAutoFit/>
            </a:bodyPr>
            <a:lstStyle/>
            <a:p>
              <a:r>
                <a:rPr lang="en-US" b="1" dirty="0"/>
                <a:t>NGS &gt; 0</a:t>
              </a:r>
            </a:p>
          </p:txBody>
        </p:sp>
        <p:sp>
          <p:nvSpPr>
            <p:cNvPr id="11" name="TextBox 10">
              <a:extLst>
                <a:ext uri="{FF2B5EF4-FFF2-40B4-BE49-F238E27FC236}">
                  <a16:creationId xmlns:a16="http://schemas.microsoft.com/office/drawing/2014/main" id="{FA83110B-60D6-B140-81B3-E53E7A71A527}"/>
                </a:ext>
              </a:extLst>
            </p:cNvPr>
            <p:cNvSpPr txBox="1"/>
            <p:nvPr/>
          </p:nvSpPr>
          <p:spPr>
            <a:xfrm>
              <a:off x="685800" y="2754868"/>
              <a:ext cx="1075936" cy="369332"/>
            </a:xfrm>
            <a:prstGeom prst="rect">
              <a:avLst/>
            </a:prstGeom>
            <a:noFill/>
          </p:spPr>
          <p:txBody>
            <a:bodyPr wrap="none" rtlCol="0">
              <a:spAutoFit/>
            </a:bodyPr>
            <a:lstStyle/>
            <a:p>
              <a:r>
                <a:rPr lang="en-US" b="1" dirty="0"/>
                <a:t>NGS = 0</a:t>
              </a:r>
            </a:p>
          </p:txBody>
        </p:sp>
        <p:cxnSp>
          <p:nvCxnSpPr>
            <p:cNvPr id="20" name="Straight Connector 19">
              <a:extLst>
                <a:ext uri="{FF2B5EF4-FFF2-40B4-BE49-F238E27FC236}">
                  <a16:creationId xmlns:a16="http://schemas.microsoft.com/office/drawing/2014/main" id="{895E1CC1-FAB9-3144-8068-FDBA8E258355}"/>
                </a:ext>
              </a:extLst>
            </p:cNvPr>
            <p:cNvCxnSpPr>
              <a:cxnSpLocks/>
            </p:cNvCxnSpPr>
            <p:nvPr/>
          </p:nvCxnSpPr>
          <p:spPr>
            <a:xfrm>
              <a:off x="304800" y="3200400"/>
              <a:ext cx="381000" cy="0"/>
            </a:xfrm>
            <a:prstGeom prst="line">
              <a:avLst/>
            </a:prstGeom>
            <a:ln w="76200">
              <a:solidFill>
                <a:srgbClr val="0096FF"/>
              </a:solidFill>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0182B3F6-AD04-3343-BBDB-E254B4969820}"/>
              </a:ext>
            </a:extLst>
          </p:cNvPr>
          <p:cNvPicPr>
            <a:picLocks noChangeAspect="1"/>
          </p:cNvPicPr>
          <p:nvPr/>
        </p:nvPicPr>
        <p:blipFill>
          <a:blip r:embed="rId4"/>
          <a:stretch>
            <a:fillRect/>
          </a:stretch>
        </p:blipFill>
        <p:spPr>
          <a:xfrm>
            <a:off x="6740358" y="1806005"/>
            <a:ext cx="4826000" cy="3959795"/>
          </a:xfrm>
          <a:prstGeom prst="rect">
            <a:avLst/>
          </a:prstGeom>
        </p:spPr>
      </p:pic>
      <p:sp>
        <p:nvSpPr>
          <p:cNvPr id="25" name="TextBox 24">
            <a:extLst>
              <a:ext uri="{FF2B5EF4-FFF2-40B4-BE49-F238E27FC236}">
                <a16:creationId xmlns:a16="http://schemas.microsoft.com/office/drawing/2014/main" id="{F3F98735-8908-894C-9300-9F5DC5024299}"/>
              </a:ext>
            </a:extLst>
          </p:cNvPr>
          <p:cNvSpPr txBox="1"/>
          <p:nvPr/>
        </p:nvSpPr>
        <p:spPr>
          <a:xfrm>
            <a:off x="7204464" y="1465404"/>
            <a:ext cx="4267200" cy="923330"/>
          </a:xfrm>
          <a:prstGeom prst="rect">
            <a:avLst/>
          </a:prstGeom>
          <a:solidFill>
            <a:schemeClr val="bg1"/>
          </a:solidFill>
        </p:spPr>
        <p:txBody>
          <a:bodyPr wrap="square" rtlCol="0">
            <a:spAutoFit/>
          </a:bodyPr>
          <a:lstStyle/>
          <a:p>
            <a:pPr algn="ctr"/>
            <a:r>
              <a:rPr lang="en-US" b="1" dirty="0">
                <a:solidFill>
                  <a:srgbClr val="5E346A"/>
                </a:solidFill>
              </a:rPr>
              <a:t>EFS in CR/Cri patients by month 3 NGS MRD status</a:t>
            </a:r>
          </a:p>
          <a:p>
            <a:pPr algn="ctr"/>
            <a:r>
              <a:rPr lang="en-US" b="1" dirty="0">
                <a:solidFill>
                  <a:srgbClr val="5E346A"/>
                </a:solidFill>
              </a:rPr>
              <a:t>(n=46)</a:t>
            </a:r>
          </a:p>
        </p:txBody>
      </p:sp>
    </p:spTree>
    <p:extLst>
      <p:ext uri="{BB962C8B-B14F-4D97-AF65-F5344CB8AC3E}">
        <p14:creationId xmlns:p14="http://schemas.microsoft.com/office/powerpoint/2010/main" val="410010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E00F1-32A6-0B41-8770-436696F09103}"/>
              </a:ext>
            </a:extLst>
          </p:cNvPr>
          <p:cNvSpPr>
            <a:spLocks noGrp="1"/>
          </p:cNvSpPr>
          <p:nvPr>
            <p:ph type="title"/>
          </p:nvPr>
        </p:nvSpPr>
        <p:spPr/>
        <p:txBody>
          <a:bodyPr>
            <a:normAutofit fontScale="90000"/>
          </a:bodyPr>
          <a:lstStyle/>
          <a:p>
            <a:r>
              <a:rPr lang="en-US" dirty="0"/>
              <a:t>NGS MRD assessments facilitated earlier detection of impending relapse</a:t>
            </a:r>
          </a:p>
        </p:txBody>
      </p:sp>
      <p:sp>
        <p:nvSpPr>
          <p:cNvPr id="5" name="Slide Number Placeholder 4">
            <a:extLst>
              <a:ext uri="{FF2B5EF4-FFF2-40B4-BE49-F238E27FC236}">
                <a16:creationId xmlns:a16="http://schemas.microsoft.com/office/drawing/2014/main" id="{9C73CBFB-2236-7049-A7AF-28B2D1E1758D}"/>
              </a:ext>
            </a:extLst>
          </p:cNvPr>
          <p:cNvSpPr>
            <a:spLocks noGrp="1"/>
          </p:cNvSpPr>
          <p:nvPr>
            <p:ph type="sldNum" sz="quarter" idx="12"/>
          </p:nvPr>
        </p:nvSpPr>
        <p:spPr/>
        <p:txBody>
          <a:bodyPr/>
          <a:lstStyle/>
          <a:p>
            <a:fld id="{23A446DA-D2FC-491E-A26B-6B2D41D55751}" type="slidenum">
              <a:rPr lang="en-US" smtClean="0"/>
              <a:pPr/>
              <a:t>11</a:t>
            </a:fld>
            <a:endParaRPr lang="en-US" dirty="0"/>
          </a:p>
        </p:txBody>
      </p:sp>
      <p:pic>
        <p:nvPicPr>
          <p:cNvPr id="7" name="Picture 6">
            <a:extLst>
              <a:ext uri="{FF2B5EF4-FFF2-40B4-BE49-F238E27FC236}">
                <a16:creationId xmlns:a16="http://schemas.microsoft.com/office/drawing/2014/main" id="{D6B9F56D-13C7-6B41-AD24-F0982766D155}"/>
              </a:ext>
            </a:extLst>
          </p:cNvPr>
          <p:cNvPicPr>
            <a:picLocks noChangeAspect="1"/>
          </p:cNvPicPr>
          <p:nvPr/>
        </p:nvPicPr>
        <p:blipFill>
          <a:blip r:embed="rId3"/>
          <a:stretch>
            <a:fillRect/>
          </a:stretch>
        </p:blipFill>
        <p:spPr>
          <a:xfrm>
            <a:off x="228600" y="1585927"/>
            <a:ext cx="6744221" cy="4996195"/>
          </a:xfrm>
          <a:prstGeom prst="rect">
            <a:avLst/>
          </a:prstGeom>
        </p:spPr>
      </p:pic>
      <p:sp>
        <p:nvSpPr>
          <p:cNvPr id="8" name="TextBox 7">
            <a:extLst>
              <a:ext uri="{FF2B5EF4-FFF2-40B4-BE49-F238E27FC236}">
                <a16:creationId xmlns:a16="http://schemas.microsoft.com/office/drawing/2014/main" id="{70D626C3-6B00-4C44-AC85-735F1C772D74}"/>
              </a:ext>
            </a:extLst>
          </p:cNvPr>
          <p:cNvSpPr txBox="1"/>
          <p:nvPr/>
        </p:nvSpPr>
        <p:spPr>
          <a:xfrm>
            <a:off x="854498" y="1383268"/>
            <a:ext cx="5546301" cy="369332"/>
          </a:xfrm>
          <a:prstGeom prst="rect">
            <a:avLst/>
          </a:prstGeom>
          <a:solidFill>
            <a:schemeClr val="bg1"/>
          </a:solidFill>
        </p:spPr>
        <p:txBody>
          <a:bodyPr wrap="square" rtlCol="0">
            <a:spAutoFit/>
          </a:bodyPr>
          <a:lstStyle/>
          <a:p>
            <a:r>
              <a:rPr lang="en-US" b="1" dirty="0">
                <a:solidFill>
                  <a:srgbClr val="5E346A"/>
                </a:solidFill>
              </a:rPr>
              <a:t>NGS and Flow Lead Time to Relapse (n=47)</a:t>
            </a:r>
          </a:p>
        </p:txBody>
      </p:sp>
      <p:sp>
        <p:nvSpPr>
          <p:cNvPr id="9" name="TextBox 8">
            <a:extLst>
              <a:ext uri="{FF2B5EF4-FFF2-40B4-BE49-F238E27FC236}">
                <a16:creationId xmlns:a16="http://schemas.microsoft.com/office/drawing/2014/main" id="{2465C32A-6B3C-8745-8B41-98B0F6114331}"/>
              </a:ext>
            </a:extLst>
          </p:cNvPr>
          <p:cNvSpPr txBox="1"/>
          <p:nvPr/>
        </p:nvSpPr>
        <p:spPr>
          <a:xfrm>
            <a:off x="5358114" y="2438400"/>
            <a:ext cx="1598515" cy="276999"/>
          </a:xfrm>
          <a:prstGeom prst="rect">
            <a:avLst/>
          </a:prstGeom>
          <a:noFill/>
        </p:spPr>
        <p:txBody>
          <a:bodyPr wrap="none" rtlCol="0">
            <a:spAutoFit/>
          </a:bodyPr>
          <a:lstStyle/>
          <a:p>
            <a:r>
              <a:rPr lang="en-US" sz="1200" b="1" dirty="0">
                <a:solidFill>
                  <a:srgbClr val="F37574"/>
                </a:solidFill>
              </a:rPr>
              <a:t>Detectable NGS &gt; 0</a:t>
            </a:r>
          </a:p>
        </p:txBody>
      </p:sp>
      <p:sp>
        <p:nvSpPr>
          <p:cNvPr id="12" name="TextBox 11">
            <a:extLst>
              <a:ext uri="{FF2B5EF4-FFF2-40B4-BE49-F238E27FC236}">
                <a16:creationId xmlns:a16="http://schemas.microsoft.com/office/drawing/2014/main" id="{755748F5-FCB3-334A-A6E3-7BD967A8A95E}"/>
              </a:ext>
            </a:extLst>
          </p:cNvPr>
          <p:cNvSpPr txBox="1"/>
          <p:nvPr/>
        </p:nvSpPr>
        <p:spPr>
          <a:xfrm>
            <a:off x="3612499" y="1966894"/>
            <a:ext cx="1648208" cy="276999"/>
          </a:xfrm>
          <a:prstGeom prst="rect">
            <a:avLst/>
          </a:prstGeom>
          <a:noFill/>
        </p:spPr>
        <p:txBody>
          <a:bodyPr wrap="none" rtlCol="0">
            <a:spAutoFit/>
          </a:bodyPr>
          <a:lstStyle/>
          <a:p>
            <a:r>
              <a:rPr lang="en-US" sz="1200" b="1" dirty="0">
                <a:solidFill>
                  <a:srgbClr val="00B050"/>
                </a:solidFill>
              </a:rPr>
              <a:t>Positive NGS (&gt;10</a:t>
            </a:r>
            <a:r>
              <a:rPr lang="en-US" sz="1200" b="1" baseline="30000" dirty="0">
                <a:solidFill>
                  <a:srgbClr val="00B050"/>
                </a:solidFill>
              </a:rPr>
              <a:t>-6</a:t>
            </a:r>
            <a:r>
              <a:rPr lang="en-US" sz="1200" b="1" dirty="0">
                <a:solidFill>
                  <a:srgbClr val="00B050"/>
                </a:solidFill>
              </a:rPr>
              <a:t>)</a:t>
            </a:r>
          </a:p>
        </p:txBody>
      </p:sp>
      <p:sp>
        <p:nvSpPr>
          <p:cNvPr id="13" name="TextBox 12">
            <a:extLst>
              <a:ext uri="{FF2B5EF4-FFF2-40B4-BE49-F238E27FC236}">
                <a16:creationId xmlns:a16="http://schemas.microsoft.com/office/drawing/2014/main" id="{DFE54F71-3966-4444-B390-9D4117798DA7}"/>
              </a:ext>
            </a:extLst>
          </p:cNvPr>
          <p:cNvSpPr txBox="1"/>
          <p:nvPr/>
        </p:nvSpPr>
        <p:spPr>
          <a:xfrm>
            <a:off x="926835" y="1728325"/>
            <a:ext cx="1729961" cy="276999"/>
          </a:xfrm>
          <a:prstGeom prst="rect">
            <a:avLst/>
          </a:prstGeom>
          <a:noFill/>
        </p:spPr>
        <p:txBody>
          <a:bodyPr wrap="none" rtlCol="0">
            <a:spAutoFit/>
          </a:bodyPr>
          <a:lstStyle/>
          <a:p>
            <a:r>
              <a:rPr lang="en-US" sz="1200" b="1" dirty="0">
                <a:solidFill>
                  <a:srgbClr val="6F9CF1"/>
                </a:solidFill>
              </a:rPr>
              <a:t>Flow </a:t>
            </a:r>
            <a:r>
              <a:rPr lang="en-US" sz="1200" b="1" u="sng" dirty="0">
                <a:solidFill>
                  <a:srgbClr val="6F9CF1"/>
                </a:solidFill>
              </a:rPr>
              <a:t>&gt;</a:t>
            </a:r>
            <a:r>
              <a:rPr lang="en-US" sz="1200" b="1" dirty="0">
                <a:solidFill>
                  <a:srgbClr val="6F9CF1"/>
                </a:solidFill>
              </a:rPr>
              <a:t> 0.01% of MNC</a:t>
            </a:r>
          </a:p>
        </p:txBody>
      </p:sp>
      <p:sp>
        <p:nvSpPr>
          <p:cNvPr id="14" name="TextBox 13">
            <a:extLst>
              <a:ext uri="{FF2B5EF4-FFF2-40B4-BE49-F238E27FC236}">
                <a16:creationId xmlns:a16="http://schemas.microsoft.com/office/drawing/2014/main" id="{12489807-AD1E-2943-A2B6-07BA7D825CBC}"/>
              </a:ext>
            </a:extLst>
          </p:cNvPr>
          <p:cNvSpPr txBox="1"/>
          <p:nvPr/>
        </p:nvSpPr>
        <p:spPr>
          <a:xfrm rot="16200000">
            <a:off x="-740958" y="2833527"/>
            <a:ext cx="2503385" cy="646331"/>
          </a:xfrm>
          <a:prstGeom prst="rect">
            <a:avLst/>
          </a:prstGeom>
          <a:solidFill>
            <a:schemeClr val="bg1"/>
          </a:solidFill>
        </p:spPr>
        <p:txBody>
          <a:bodyPr wrap="square" rtlCol="0">
            <a:spAutoFit/>
          </a:bodyPr>
          <a:lstStyle/>
          <a:p>
            <a:pPr algn="ctr"/>
            <a:r>
              <a:rPr lang="en-US" b="1" dirty="0">
                <a:solidFill>
                  <a:srgbClr val="693C74"/>
                </a:solidFill>
              </a:rPr>
              <a:t>Cumulative Frequency</a:t>
            </a:r>
          </a:p>
        </p:txBody>
      </p:sp>
      <p:pic>
        <p:nvPicPr>
          <p:cNvPr id="15" name="Picture 2" descr="Novartis Logo | Novartis">
            <a:extLst>
              <a:ext uri="{FF2B5EF4-FFF2-40B4-BE49-F238E27FC236}">
                <a16:creationId xmlns:a16="http://schemas.microsoft.com/office/drawing/2014/main" id="{8D3E75DC-45F6-B844-BEDC-EF26006A0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537" b="45606"/>
          <a:stretch/>
        </p:blipFill>
        <p:spPr bwMode="auto">
          <a:xfrm>
            <a:off x="10331278" y="6466632"/>
            <a:ext cx="1740243" cy="34555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F104A19-9250-8A40-8981-1DD0F13D73A3}"/>
              </a:ext>
            </a:extLst>
          </p:cNvPr>
          <p:cNvSpPr txBox="1"/>
          <p:nvPr/>
        </p:nvSpPr>
        <p:spPr>
          <a:xfrm>
            <a:off x="2619117" y="6533572"/>
            <a:ext cx="7391400" cy="307777"/>
          </a:xfrm>
          <a:prstGeom prst="rect">
            <a:avLst/>
          </a:prstGeom>
          <a:noFill/>
        </p:spPr>
        <p:txBody>
          <a:bodyPr wrap="square" rtlCol="0">
            <a:spAutoFit/>
          </a:bodyPr>
          <a:lstStyle/>
          <a:p>
            <a:pPr algn="r"/>
            <a:r>
              <a:rPr lang="en-US" sz="1400" b="1" i="1" dirty="0"/>
              <a:t>Confidential: Embargoed data currently under consideration by journal</a:t>
            </a:r>
          </a:p>
        </p:txBody>
      </p:sp>
      <p:graphicFrame>
        <p:nvGraphicFramePr>
          <p:cNvPr id="3" name="Table 16">
            <a:extLst>
              <a:ext uri="{FF2B5EF4-FFF2-40B4-BE49-F238E27FC236}">
                <a16:creationId xmlns:a16="http://schemas.microsoft.com/office/drawing/2014/main" id="{BF1C4B12-0571-D84B-B501-B8CD0256A281}"/>
              </a:ext>
            </a:extLst>
          </p:cNvPr>
          <p:cNvGraphicFramePr>
            <a:graphicFrameLocks noGrp="1"/>
          </p:cNvGraphicFramePr>
          <p:nvPr>
            <p:extLst>
              <p:ext uri="{D42A27DB-BD31-4B8C-83A1-F6EECF244321}">
                <p14:modId xmlns:p14="http://schemas.microsoft.com/office/powerpoint/2010/main" val="419305289"/>
              </p:ext>
            </p:extLst>
          </p:nvPr>
        </p:nvGraphicFramePr>
        <p:xfrm>
          <a:off x="7666437" y="1585927"/>
          <a:ext cx="4296963" cy="3481275"/>
        </p:xfrm>
        <a:graphic>
          <a:graphicData uri="http://schemas.openxmlformats.org/drawingml/2006/table">
            <a:tbl>
              <a:tblPr firstRow="1" bandRow="1">
                <a:tableStyleId>{5C22544A-7EE6-4342-B048-85BDC9FD1C3A}</a:tableStyleId>
              </a:tblPr>
              <a:tblGrid>
                <a:gridCol w="1432321">
                  <a:extLst>
                    <a:ext uri="{9D8B030D-6E8A-4147-A177-3AD203B41FA5}">
                      <a16:colId xmlns:a16="http://schemas.microsoft.com/office/drawing/2014/main" val="3816943332"/>
                    </a:ext>
                  </a:extLst>
                </a:gridCol>
                <a:gridCol w="1432321">
                  <a:extLst>
                    <a:ext uri="{9D8B030D-6E8A-4147-A177-3AD203B41FA5}">
                      <a16:colId xmlns:a16="http://schemas.microsoft.com/office/drawing/2014/main" val="1415568629"/>
                    </a:ext>
                  </a:extLst>
                </a:gridCol>
                <a:gridCol w="1432321">
                  <a:extLst>
                    <a:ext uri="{9D8B030D-6E8A-4147-A177-3AD203B41FA5}">
                      <a16:colId xmlns:a16="http://schemas.microsoft.com/office/drawing/2014/main" val="1065129152"/>
                    </a:ext>
                  </a:extLst>
                </a:gridCol>
              </a:tblGrid>
              <a:tr h="713385">
                <a:tc>
                  <a:txBody>
                    <a:bodyPr/>
                    <a:lstStyle/>
                    <a:p>
                      <a:pPr algn="ctr"/>
                      <a:r>
                        <a:rPr lang="en-US" sz="1600" b="1" dirty="0"/>
                        <a:t>Marrow disease assessment</a:t>
                      </a:r>
                    </a:p>
                  </a:txBody>
                  <a:tcPr anchor="ctr"/>
                </a:tc>
                <a:tc>
                  <a:txBody>
                    <a:bodyPr/>
                    <a:lstStyle/>
                    <a:p>
                      <a:pPr algn="ctr"/>
                      <a:r>
                        <a:rPr lang="en-US" sz="1600" b="1" dirty="0"/>
                        <a:t>Median day prior to relapse</a:t>
                      </a:r>
                    </a:p>
                  </a:txBody>
                  <a:tcPr anchor="ctr"/>
                </a:tc>
                <a:tc>
                  <a:txBody>
                    <a:bodyPr/>
                    <a:lstStyle/>
                    <a:p>
                      <a:pPr algn="ctr"/>
                      <a:r>
                        <a:rPr lang="en-US" sz="1600" b="1" dirty="0"/>
                        <a:t>Range (days)</a:t>
                      </a:r>
                    </a:p>
                  </a:txBody>
                  <a:tcPr anchor="ctr"/>
                </a:tc>
                <a:extLst>
                  <a:ext uri="{0D108BD9-81ED-4DB2-BD59-A6C34878D82A}">
                    <a16:rowId xmlns:a16="http://schemas.microsoft.com/office/drawing/2014/main" val="3192545782"/>
                  </a:ext>
                </a:extLst>
              </a:tr>
              <a:tr h="713385">
                <a:tc>
                  <a:txBody>
                    <a:bodyPr/>
                    <a:lstStyle/>
                    <a:p>
                      <a:pPr algn="ctr"/>
                      <a:r>
                        <a:rPr lang="en-US" sz="1600" b="1" dirty="0"/>
                        <a:t>Flow</a:t>
                      </a:r>
                    </a:p>
                  </a:txBody>
                  <a:tcPr anchor="ctr"/>
                </a:tc>
                <a:tc>
                  <a:txBody>
                    <a:bodyPr/>
                    <a:lstStyle/>
                    <a:p>
                      <a:pPr algn="ctr"/>
                      <a:r>
                        <a:rPr lang="en-US" sz="1600" b="1" dirty="0"/>
                        <a:t>7</a:t>
                      </a:r>
                    </a:p>
                  </a:txBody>
                  <a:tcPr anchor="ctr"/>
                </a:tc>
                <a:tc>
                  <a:txBody>
                    <a:bodyPr/>
                    <a:lstStyle/>
                    <a:p>
                      <a:pPr algn="ctr"/>
                      <a:r>
                        <a:rPr lang="en-US" sz="1600" b="1" dirty="0"/>
                        <a:t>0-30</a:t>
                      </a:r>
                    </a:p>
                  </a:txBody>
                  <a:tcPr anchor="ctr"/>
                </a:tc>
                <a:extLst>
                  <a:ext uri="{0D108BD9-81ED-4DB2-BD59-A6C34878D82A}">
                    <a16:rowId xmlns:a16="http://schemas.microsoft.com/office/drawing/2014/main" val="2020811040"/>
                  </a:ext>
                </a:extLst>
              </a:tr>
              <a:tr h="713385">
                <a:tc>
                  <a:txBody>
                    <a:bodyPr/>
                    <a:lstStyle/>
                    <a:p>
                      <a:pPr algn="ctr"/>
                      <a:r>
                        <a:rPr lang="en-US" sz="1600" b="1" dirty="0"/>
                        <a:t>NGS (+)</a:t>
                      </a:r>
                    </a:p>
                  </a:txBody>
                  <a:tcPr anchor="ctr"/>
                </a:tc>
                <a:tc>
                  <a:txBody>
                    <a:bodyPr/>
                    <a:lstStyle/>
                    <a:p>
                      <a:pPr algn="ctr"/>
                      <a:r>
                        <a:rPr lang="en-US" sz="1600" b="1" dirty="0"/>
                        <a:t>54</a:t>
                      </a:r>
                    </a:p>
                  </a:txBody>
                  <a:tcPr anchor="ctr"/>
                </a:tc>
                <a:tc>
                  <a:txBody>
                    <a:bodyPr/>
                    <a:lstStyle/>
                    <a:p>
                      <a:pPr algn="ctr"/>
                      <a:r>
                        <a:rPr lang="en-US" sz="1600" b="1" dirty="0"/>
                        <a:t>15-70</a:t>
                      </a:r>
                    </a:p>
                  </a:txBody>
                  <a:tcPr anchor="ctr"/>
                </a:tc>
                <a:extLst>
                  <a:ext uri="{0D108BD9-81ED-4DB2-BD59-A6C34878D82A}">
                    <a16:rowId xmlns:a16="http://schemas.microsoft.com/office/drawing/2014/main" val="1328154333"/>
                  </a:ext>
                </a:extLst>
              </a:tr>
              <a:tr h="713385">
                <a:tc>
                  <a:txBody>
                    <a:bodyPr/>
                    <a:lstStyle/>
                    <a:p>
                      <a:pPr algn="ctr"/>
                      <a:r>
                        <a:rPr lang="en-US" sz="1600" b="1" dirty="0"/>
                        <a:t>NGS (detectable)</a:t>
                      </a:r>
                    </a:p>
                  </a:txBody>
                  <a:tcPr anchor="ctr"/>
                </a:tc>
                <a:tc>
                  <a:txBody>
                    <a:bodyPr/>
                    <a:lstStyle/>
                    <a:p>
                      <a:pPr algn="ctr"/>
                      <a:r>
                        <a:rPr lang="en-US" sz="1600" b="1" dirty="0"/>
                        <a:t>168</a:t>
                      </a:r>
                    </a:p>
                  </a:txBody>
                  <a:tcPr anchor="ctr"/>
                </a:tc>
                <a:tc>
                  <a:txBody>
                    <a:bodyPr/>
                    <a:lstStyle/>
                    <a:p>
                      <a:pPr algn="ctr"/>
                      <a:r>
                        <a:rPr lang="en-US" sz="1600" b="1" dirty="0"/>
                        <a:t>47-252</a:t>
                      </a:r>
                    </a:p>
                  </a:txBody>
                  <a:tcPr anchor="ctr"/>
                </a:tc>
                <a:extLst>
                  <a:ext uri="{0D108BD9-81ED-4DB2-BD59-A6C34878D82A}">
                    <a16:rowId xmlns:a16="http://schemas.microsoft.com/office/drawing/2014/main" val="3630203596"/>
                  </a:ext>
                </a:extLst>
              </a:tr>
              <a:tr h="403958">
                <a:tc gridSpan="3">
                  <a:txBody>
                    <a:bodyPr/>
                    <a:lstStyle/>
                    <a:p>
                      <a:pPr algn="l"/>
                      <a:r>
                        <a:rPr lang="en-US" sz="1400" b="0" i="1" dirty="0"/>
                        <a:t>Relapse: n=47; flow: 594 samples; NGS: 218 samples</a:t>
                      </a:r>
                    </a:p>
                  </a:txBody>
                  <a:tcPr anchor="ctr"/>
                </a:tc>
                <a:tc hMerge="1">
                  <a:txBody>
                    <a:bodyPr/>
                    <a:lstStyle/>
                    <a:p>
                      <a:pPr algn="ctr"/>
                      <a:endParaRPr lang="en-US" sz="1600" b="1" dirty="0"/>
                    </a:p>
                  </a:txBody>
                  <a:tcPr anchor="ctr"/>
                </a:tc>
                <a:tc hMerge="1">
                  <a:txBody>
                    <a:bodyPr/>
                    <a:lstStyle/>
                    <a:p>
                      <a:pPr algn="ctr"/>
                      <a:endParaRPr lang="en-US" sz="1600" b="1" dirty="0"/>
                    </a:p>
                  </a:txBody>
                  <a:tcPr anchor="ctr"/>
                </a:tc>
                <a:extLst>
                  <a:ext uri="{0D108BD9-81ED-4DB2-BD59-A6C34878D82A}">
                    <a16:rowId xmlns:a16="http://schemas.microsoft.com/office/drawing/2014/main" val="3804902905"/>
                  </a:ext>
                </a:extLst>
              </a:tr>
            </a:tbl>
          </a:graphicData>
        </a:graphic>
      </p:graphicFrame>
      <p:sp>
        <p:nvSpPr>
          <p:cNvPr id="17" name="TextBox 16">
            <a:extLst>
              <a:ext uri="{FF2B5EF4-FFF2-40B4-BE49-F238E27FC236}">
                <a16:creationId xmlns:a16="http://schemas.microsoft.com/office/drawing/2014/main" id="{3861F7E8-1C12-9E4F-904A-E7B6BB45A089}"/>
              </a:ext>
            </a:extLst>
          </p:cNvPr>
          <p:cNvSpPr txBox="1"/>
          <p:nvPr/>
        </p:nvSpPr>
        <p:spPr>
          <a:xfrm>
            <a:off x="5691553" y="4765835"/>
            <a:ext cx="1146453" cy="369332"/>
          </a:xfrm>
          <a:prstGeom prst="rect">
            <a:avLst/>
          </a:prstGeom>
          <a:solidFill>
            <a:schemeClr val="bg1"/>
          </a:solidFill>
        </p:spPr>
        <p:txBody>
          <a:bodyPr wrap="square" rtlCol="0">
            <a:spAutoFit/>
          </a:bodyPr>
          <a:lstStyle/>
          <a:p>
            <a:endParaRPr lang="en-US" dirty="0"/>
          </a:p>
        </p:txBody>
      </p:sp>
      <p:sp>
        <p:nvSpPr>
          <p:cNvPr id="18" name="TextBox 17">
            <a:extLst>
              <a:ext uri="{FF2B5EF4-FFF2-40B4-BE49-F238E27FC236}">
                <a16:creationId xmlns:a16="http://schemas.microsoft.com/office/drawing/2014/main" id="{AFEA6B92-99DD-5240-B427-19FB3C520AF6}"/>
              </a:ext>
            </a:extLst>
          </p:cNvPr>
          <p:cNvSpPr txBox="1"/>
          <p:nvPr/>
        </p:nvSpPr>
        <p:spPr>
          <a:xfrm>
            <a:off x="7374783" y="5472551"/>
            <a:ext cx="4576894" cy="923330"/>
          </a:xfrm>
          <a:prstGeom prst="rect">
            <a:avLst/>
          </a:prstGeom>
          <a:noFill/>
        </p:spPr>
        <p:txBody>
          <a:bodyPr wrap="none" rtlCol="0">
            <a:spAutoFit/>
          </a:bodyPr>
          <a:lstStyle/>
          <a:p>
            <a:pPr marL="285750" indent="-285750">
              <a:buFont typeface="Arial" panose="020B0604020202020204" pitchFamily="34" charset="0"/>
              <a:buChar char="•"/>
            </a:pPr>
            <a:r>
              <a:rPr lang="en-US" b="1" dirty="0"/>
              <a:t>Relapse</a:t>
            </a:r>
            <a:r>
              <a:rPr lang="en-US" dirty="0"/>
              <a:t>: &gt; 1% PB blasts or &gt; 5% in BM</a:t>
            </a:r>
          </a:p>
          <a:p>
            <a:r>
              <a:rPr lang="en-US" dirty="0"/>
              <a:t>(*CR/Cri) </a:t>
            </a:r>
          </a:p>
          <a:p>
            <a:endParaRPr lang="en-US" dirty="0"/>
          </a:p>
        </p:txBody>
      </p:sp>
      <p:sp>
        <p:nvSpPr>
          <p:cNvPr id="11" name="TextBox 10">
            <a:extLst>
              <a:ext uri="{FF2B5EF4-FFF2-40B4-BE49-F238E27FC236}">
                <a16:creationId xmlns:a16="http://schemas.microsoft.com/office/drawing/2014/main" id="{F4EEBE24-842A-AD46-843B-B1888149847D}"/>
              </a:ext>
            </a:extLst>
          </p:cNvPr>
          <p:cNvSpPr txBox="1"/>
          <p:nvPr/>
        </p:nvSpPr>
        <p:spPr>
          <a:xfrm>
            <a:off x="1797949" y="4669341"/>
            <a:ext cx="4602849" cy="369332"/>
          </a:xfrm>
          <a:prstGeom prst="rect">
            <a:avLst/>
          </a:prstGeom>
          <a:solidFill>
            <a:schemeClr val="bg1"/>
          </a:solidFill>
        </p:spPr>
        <p:txBody>
          <a:bodyPr wrap="square" rtlCol="0">
            <a:spAutoFit/>
          </a:bodyPr>
          <a:lstStyle/>
          <a:p>
            <a:pPr algn="ctr"/>
            <a:r>
              <a:rPr lang="en-US" b="1" dirty="0">
                <a:solidFill>
                  <a:srgbClr val="693C74"/>
                </a:solidFill>
              </a:rPr>
              <a:t>Lead time ahead of relapse (months)</a:t>
            </a:r>
          </a:p>
        </p:txBody>
      </p:sp>
    </p:spTree>
    <p:extLst>
      <p:ext uri="{BB962C8B-B14F-4D97-AF65-F5344CB8AC3E}">
        <p14:creationId xmlns:p14="http://schemas.microsoft.com/office/powerpoint/2010/main" val="3939338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E00F1-32A6-0B41-8770-436696F09103}"/>
              </a:ext>
            </a:extLst>
          </p:cNvPr>
          <p:cNvSpPr>
            <a:spLocks noGrp="1"/>
          </p:cNvSpPr>
          <p:nvPr>
            <p:ph type="title"/>
          </p:nvPr>
        </p:nvSpPr>
        <p:spPr/>
        <p:txBody>
          <a:bodyPr>
            <a:normAutofit fontScale="90000"/>
          </a:bodyPr>
          <a:lstStyle/>
          <a:p>
            <a:r>
              <a:rPr lang="en-US" dirty="0"/>
              <a:t>NGS MRD assessments facilitated earlier detection of impending relapse</a:t>
            </a:r>
          </a:p>
        </p:txBody>
      </p:sp>
      <p:sp>
        <p:nvSpPr>
          <p:cNvPr id="5" name="Slide Number Placeholder 4">
            <a:extLst>
              <a:ext uri="{FF2B5EF4-FFF2-40B4-BE49-F238E27FC236}">
                <a16:creationId xmlns:a16="http://schemas.microsoft.com/office/drawing/2014/main" id="{9C73CBFB-2236-7049-A7AF-28B2D1E1758D}"/>
              </a:ext>
            </a:extLst>
          </p:cNvPr>
          <p:cNvSpPr>
            <a:spLocks noGrp="1"/>
          </p:cNvSpPr>
          <p:nvPr>
            <p:ph type="sldNum" sz="quarter" idx="12"/>
          </p:nvPr>
        </p:nvSpPr>
        <p:spPr/>
        <p:txBody>
          <a:bodyPr/>
          <a:lstStyle/>
          <a:p>
            <a:fld id="{23A446DA-D2FC-491E-A26B-6B2D41D55751}" type="slidenum">
              <a:rPr lang="en-US" smtClean="0"/>
              <a:pPr/>
              <a:t>12</a:t>
            </a:fld>
            <a:endParaRPr lang="en-US" dirty="0"/>
          </a:p>
        </p:txBody>
      </p:sp>
      <p:pic>
        <p:nvPicPr>
          <p:cNvPr id="7" name="Picture 6">
            <a:extLst>
              <a:ext uri="{FF2B5EF4-FFF2-40B4-BE49-F238E27FC236}">
                <a16:creationId xmlns:a16="http://schemas.microsoft.com/office/drawing/2014/main" id="{D6B9F56D-13C7-6B41-AD24-F0982766D155}"/>
              </a:ext>
            </a:extLst>
          </p:cNvPr>
          <p:cNvPicPr>
            <a:picLocks noChangeAspect="1"/>
          </p:cNvPicPr>
          <p:nvPr/>
        </p:nvPicPr>
        <p:blipFill>
          <a:blip r:embed="rId3"/>
          <a:stretch>
            <a:fillRect/>
          </a:stretch>
        </p:blipFill>
        <p:spPr>
          <a:xfrm>
            <a:off x="228600" y="1585927"/>
            <a:ext cx="6744221" cy="4996195"/>
          </a:xfrm>
          <a:prstGeom prst="rect">
            <a:avLst/>
          </a:prstGeom>
        </p:spPr>
      </p:pic>
      <p:sp>
        <p:nvSpPr>
          <p:cNvPr id="8" name="TextBox 7">
            <a:extLst>
              <a:ext uri="{FF2B5EF4-FFF2-40B4-BE49-F238E27FC236}">
                <a16:creationId xmlns:a16="http://schemas.microsoft.com/office/drawing/2014/main" id="{70D626C3-6B00-4C44-AC85-735F1C772D74}"/>
              </a:ext>
            </a:extLst>
          </p:cNvPr>
          <p:cNvSpPr txBox="1"/>
          <p:nvPr/>
        </p:nvSpPr>
        <p:spPr>
          <a:xfrm>
            <a:off x="854498" y="1383268"/>
            <a:ext cx="5546301" cy="369332"/>
          </a:xfrm>
          <a:prstGeom prst="rect">
            <a:avLst/>
          </a:prstGeom>
          <a:solidFill>
            <a:schemeClr val="bg1"/>
          </a:solidFill>
        </p:spPr>
        <p:txBody>
          <a:bodyPr wrap="square" rtlCol="0">
            <a:spAutoFit/>
          </a:bodyPr>
          <a:lstStyle/>
          <a:p>
            <a:r>
              <a:rPr lang="en-US" b="1" dirty="0">
                <a:solidFill>
                  <a:srgbClr val="5E346A"/>
                </a:solidFill>
              </a:rPr>
              <a:t>NGS and Flow Lead Time to Relapse (n=47)</a:t>
            </a:r>
          </a:p>
        </p:txBody>
      </p:sp>
      <p:sp>
        <p:nvSpPr>
          <p:cNvPr id="9" name="TextBox 8">
            <a:extLst>
              <a:ext uri="{FF2B5EF4-FFF2-40B4-BE49-F238E27FC236}">
                <a16:creationId xmlns:a16="http://schemas.microsoft.com/office/drawing/2014/main" id="{2465C32A-6B3C-8745-8B41-98B0F6114331}"/>
              </a:ext>
            </a:extLst>
          </p:cNvPr>
          <p:cNvSpPr txBox="1"/>
          <p:nvPr/>
        </p:nvSpPr>
        <p:spPr>
          <a:xfrm>
            <a:off x="5358114" y="2438400"/>
            <a:ext cx="1598515" cy="276999"/>
          </a:xfrm>
          <a:prstGeom prst="rect">
            <a:avLst/>
          </a:prstGeom>
          <a:noFill/>
        </p:spPr>
        <p:txBody>
          <a:bodyPr wrap="none" rtlCol="0">
            <a:spAutoFit/>
          </a:bodyPr>
          <a:lstStyle/>
          <a:p>
            <a:r>
              <a:rPr lang="en-US" sz="1200" b="1" dirty="0">
                <a:solidFill>
                  <a:srgbClr val="F37574"/>
                </a:solidFill>
              </a:rPr>
              <a:t>Detectable NGS &gt; 0</a:t>
            </a:r>
          </a:p>
        </p:txBody>
      </p:sp>
      <p:sp>
        <p:nvSpPr>
          <p:cNvPr id="12" name="TextBox 11">
            <a:extLst>
              <a:ext uri="{FF2B5EF4-FFF2-40B4-BE49-F238E27FC236}">
                <a16:creationId xmlns:a16="http://schemas.microsoft.com/office/drawing/2014/main" id="{755748F5-FCB3-334A-A6E3-7BD967A8A95E}"/>
              </a:ext>
            </a:extLst>
          </p:cNvPr>
          <p:cNvSpPr txBox="1"/>
          <p:nvPr/>
        </p:nvSpPr>
        <p:spPr>
          <a:xfrm>
            <a:off x="3612499" y="1966894"/>
            <a:ext cx="1648208" cy="276999"/>
          </a:xfrm>
          <a:prstGeom prst="rect">
            <a:avLst/>
          </a:prstGeom>
          <a:noFill/>
        </p:spPr>
        <p:txBody>
          <a:bodyPr wrap="none" rtlCol="0">
            <a:spAutoFit/>
          </a:bodyPr>
          <a:lstStyle/>
          <a:p>
            <a:r>
              <a:rPr lang="en-US" sz="1200" b="1" dirty="0">
                <a:solidFill>
                  <a:srgbClr val="00B050"/>
                </a:solidFill>
              </a:rPr>
              <a:t>Positive NGS (&gt;10</a:t>
            </a:r>
            <a:r>
              <a:rPr lang="en-US" sz="1200" b="1" baseline="30000" dirty="0">
                <a:solidFill>
                  <a:srgbClr val="00B050"/>
                </a:solidFill>
              </a:rPr>
              <a:t>-6</a:t>
            </a:r>
            <a:r>
              <a:rPr lang="en-US" sz="1200" b="1" dirty="0">
                <a:solidFill>
                  <a:srgbClr val="00B050"/>
                </a:solidFill>
              </a:rPr>
              <a:t>)</a:t>
            </a:r>
          </a:p>
        </p:txBody>
      </p:sp>
      <p:sp>
        <p:nvSpPr>
          <p:cNvPr id="13" name="TextBox 12">
            <a:extLst>
              <a:ext uri="{FF2B5EF4-FFF2-40B4-BE49-F238E27FC236}">
                <a16:creationId xmlns:a16="http://schemas.microsoft.com/office/drawing/2014/main" id="{DFE54F71-3966-4444-B390-9D4117798DA7}"/>
              </a:ext>
            </a:extLst>
          </p:cNvPr>
          <p:cNvSpPr txBox="1"/>
          <p:nvPr/>
        </p:nvSpPr>
        <p:spPr>
          <a:xfrm>
            <a:off x="926835" y="1728325"/>
            <a:ext cx="1729961" cy="276999"/>
          </a:xfrm>
          <a:prstGeom prst="rect">
            <a:avLst/>
          </a:prstGeom>
          <a:noFill/>
        </p:spPr>
        <p:txBody>
          <a:bodyPr wrap="none" rtlCol="0">
            <a:spAutoFit/>
          </a:bodyPr>
          <a:lstStyle/>
          <a:p>
            <a:r>
              <a:rPr lang="en-US" sz="1200" b="1" dirty="0">
                <a:solidFill>
                  <a:srgbClr val="6F9CF1"/>
                </a:solidFill>
              </a:rPr>
              <a:t>Flow </a:t>
            </a:r>
            <a:r>
              <a:rPr lang="en-US" sz="1200" b="1" u="sng" dirty="0">
                <a:solidFill>
                  <a:srgbClr val="6F9CF1"/>
                </a:solidFill>
              </a:rPr>
              <a:t>&gt;</a:t>
            </a:r>
            <a:r>
              <a:rPr lang="en-US" sz="1200" b="1" dirty="0">
                <a:solidFill>
                  <a:srgbClr val="6F9CF1"/>
                </a:solidFill>
              </a:rPr>
              <a:t> 0.01% of MNC</a:t>
            </a:r>
          </a:p>
        </p:txBody>
      </p:sp>
      <p:sp>
        <p:nvSpPr>
          <p:cNvPr id="14" name="TextBox 13">
            <a:extLst>
              <a:ext uri="{FF2B5EF4-FFF2-40B4-BE49-F238E27FC236}">
                <a16:creationId xmlns:a16="http://schemas.microsoft.com/office/drawing/2014/main" id="{12489807-AD1E-2943-A2B6-07BA7D825CBC}"/>
              </a:ext>
            </a:extLst>
          </p:cNvPr>
          <p:cNvSpPr txBox="1"/>
          <p:nvPr/>
        </p:nvSpPr>
        <p:spPr>
          <a:xfrm rot="16200000">
            <a:off x="-740958" y="2833527"/>
            <a:ext cx="2503385" cy="646331"/>
          </a:xfrm>
          <a:prstGeom prst="rect">
            <a:avLst/>
          </a:prstGeom>
          <a:solidFill>
            <a:schemeClr val="bg1"/>
          </a:solidFill>
        </p:spPr>
        <p:txBody>
          <a:bodyPr wrap="square" rtlCol="0">
            <a:spAutoFit/>
          </a:bodyPr>
          <a:lstStyle/>
          <a:p>
            <a:pPr algn="ctr"/>
            <a:r>
              <a:rPr lang="en-US" b="1" dirty="0">
                <a:solidFill>
                  <a:srgbClr val="693C74"/>
                </a:solidFill>
              </a:rPr>
              <a:t>Cumulative Frequency</a:t>
            </a:r>
          </a:p>
        </p:txBody>
      </p:sp>
      <p:pic>
        <p:nvPicPr>
          <p:cNvPr id="15" name="Picture 2" descr="Novartis Logo | Novartis">
            <a:extLst>
              <a:ext uri="{FF2B5EF4-FFF2-40B4-BE49-F238E27FC236}">
                <a16:creationId xmlns:a16="http://schemas.microsoft.com/office/drawing/2014/main" id="{8D3E75DC-45F6-B844-BEDC-EF26006A0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537" b="45606"/>
          <a:stretch/>
        </p:blipFill>
        <p:spPr bwMode="auto">
          <a:xfrm>
            <a:off x="10331278" y="6466632"/>
            <a:ext cx="1740243" cy="34555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F104A19-9250-8A40-8981-1DD0F13D73A3}"/>
              </a:ext>
            </a:extLst>
          </p:cNvPr>
          <p:cNvSpPr txBox="1"/>
          <p:nvPr/>
        </p:nvSpPr>
        <p:spPr>
          <a:xfrm>
            <a:off x="2619117" y="6533572"/>
            <a:ext cx="7391400" cy="307777"/>
          </a:xfrm>
          <a:prstGeom prst="rect">
            <a:avLst/>
          </a:prstGeom>
          <a:noFill/>
        </p:spPr>
        <p:txBody>
          <a:bodyPr wrap="square" rtlCol="0">
            <a:spAutoFit/>
          </a:bodyPr>
          <a:lstStyle/>
          <a:p>
            <a:pPr algn="r"/>
            <a:r>
              <a:rPr lang="en-US" sz="1400" b="1" i="1" dirty="0"/>
              <a:t>Confidential: Embargoed data currently under consideration by journal</a:t>
            </a:r>
          </a:p>
        </p:txBody>
      </p:sp>
      <p:graphicFrame>
        <p:nvGraphicFramePr>
          <p:cNvPr id="3" name="Table 16">
            <a:extLst>
              <a:ext uri="{FF2B5EF4-FFF2-40B4-BE49-F238E27FC236}">
                <a16:creationId xmlns:a16="http://schemas.microsoft.com/office/drawing/2014/main" id="{BF1C4B12-0571-D84B-B501-B8CD0256A281}"/>
              </a:ext>
            </a:extLst>
          </p:cNvPr>
          <p:cNvGraphicFramePr>
            <a:graphicFrameLocks noGrp="1"/>
          </p:cNvGraphicFramePr>
          <p:nvPr/>
        </p:nvGraphicFramePr>
        <p:xfrm>
          <a:off x="7666437" y="1585927"/>
          <a:ext cx="4296963" cy="3481275"/>
        </p:xfrm>
        <a:graphic>
          <a:graphicData uri="http://schemas.openxmlformats.org/drawingml/2006/table">
            <a:tbl>
              <a:tblPr firstRow="1" bandRow="1">
                <a:tableStyleId>{5C22544A-7EE6-4342-B048-85BDC9FD1C3A}</a:tableStyleId>
              </a:tblPr>
              <a:tblGrid>
                <a:gridCol w="1432321">
                  <a:extLst>
                    <a:ext uri="{9D8B030D-6E8A-4147-A177-3AD203B41FA5}">
                      <a16:colId xmlns:a16="http://schemas.microsoft.com/office/drawing/2014/main" val="3816943332"/>
                    </a:ext>
                  </a:extLst>
                </a:gridCol>
                <a:gridCol w="1432321">
                  <a:extLst>
                    <a:ext uri="{9D8B030D-6E8A-4147-A177-3AD203B41FA5}">
                      <a16:colId xmlns:a16="http://schemas.microsoft.com/office/drawing/2014/main" val="1415568629"/>
                    </a:ext>
                  </a:extLst>
                </a:gridCol>
                <a:gridCol w="1432321">
                  <a:extLst>
                    <a:ext uri="{9D8B030D-6E8A-4147-A177-3AD203B41FA5}">
                      <a16:colId xmlns:a16="http://schemas.microsoft.com/office/drawing/2014/main" val="1065129152"/>
                    </a:ext>
                  </a:extLst>
                </a:gridCol>
              </a:tblGrid>
              <a:tr h="713385">
                <a:tc>
                  <a:txBody>
                    <a:bodyPr/>
                    <a:lstStyle/>
                    <a:p>
                      <a:pPr algn="ctr"/>
                      <a:r>
                        <a:rPr lang="en-US" sz="1600" b="1" dirty="0"/>
                        <a:t>Marrow disease assessment</a:t>
                      </a:r>
                    </a:p>
                  </a:txBody>
                  <a:tcPr anchor="ctr"/>
                </a:tc>
                <a:tc>
                  <a:txBody>
                    <a:bodyPr/>
                    <a:lstStyle/>
                    <a:p>
                      <a:pPr algn="ctr"/>
                      <a:r>
                        <a:rPr lang="en-US" sz="1600" b="1" dirty="0"/>
                        <a:t>Median day prior to relapse</a:t>
                      </a:r>
                    </a:p>
                  </a:txBody>
                  <a:tcPr anchor="ctr"/>
                </a:tc>
                <a:tc>
                  <a:txBody>
                    <a:bodyPr/>
                    <a:lstStyle/>
                    <a:p>
                      <a:pPr algn="ctr"/>
                      <a:r>
                        <a:rPr lang="en-US" sz="1600" b="1" dirty="0"/>
                        <a:t>Range (days)</a:t>
                      </a:r>
                    </a:p>
                  </a:txBody>
                  <a:tcPr anchor="ctr"/>
                </a:tc>
                <a:extLst>
                  <a:ext uri="{0D108BD9-81ED-4DB2-BD59-A6C34878D82A}">
                    <a16:rowId xmlns:a16="http://schemas.microsoft.com/office/drawing/2014/main" val="3192545782"/>
                  </a:ext>
                </a:extLst>
              </a:tr>
              <a:tr h="713385">
                <a:tc>
                  <a:txBody>
                    <a:bodyPr/>
                    <a:lstStyle/>
                    <a:p>
                      <a:pPr algn="ctr"/>
                      <a:r>
                        <a:rPr lang="en-US" sz="1600" b="1" dirty="0"/>
                        <a:t>Flow</a:t>
                      </a:r>
                    </a:p>
                  </a:txBody>
                  <a:tcPr anchor="ctr"/>
                </a:tc>
                <a:tc>
                  <a:txBody>
                    <a:bodyPr/>
                    <a:lstStyle/>
                    <a:p>
                      <a:pPr algn="ctr"/>
                      <a:r>
                        <a:rPr lang="en-US" sz="1600" b="1" dirty="0"/>
                        <a:t>7</a:t>
                      </a:r>
                    </a:p>
                  </a:txBody>
                  <a:tcPr anchor="ctr"/>
                </a:tc>
                <a:tc>
                  <a:txBody>
                    <a:bodyPr/>
                    <a:lstStyle/>
                    <a:p>
                      <a:pPr algn="ctr"/>
                      <a:r>
                        <a:rPr lang="en-US" sz="1600" b="1" dirty="0"/>
                        <a:t>0-30</a:t>
                      </a:r>
                    </a:p>
                  </a:txBody>
                  <a:tcPr anchor="ctr"/>
                </a:tc>
                <a:extLst>
                  <a:ext uri="{0D108BD9-81ED-4DB2-BD59-A6C34878D82A}">
                    <a16:rowId xmlns:a16="http://schemas.microsoft.com/office/drawing/2014/main" val="2020811040"/>
                  </a:ext>
                </a:extLst>
              </a:tr>
              <a:tr h="713385">
                <a:tc>
                  <a:txBody>
                    <a:bodyPr/>
                    <a:lstStyle/>
                    <a:p>
                      <a:pPr algn="ctr"/>
                      <a:r>
                        <a:rPr lang="en-US" sz="1600" b="1" dirty="0"/>
                        <a:t>NGS (+)</a:t>
                      </a:r>
                    </a:p>
                  </a:txBody>
                  <a:tcPr anchor="ctr"/>
                </a:tc>
                <a:tc>
                  <a:txBody>
                    <a:bodyPr/>
                    <a:lstStyle/>
                    <a:p>
                      <a:pPr algn="ctr"/>
                      <a:r>
                        <a:rPr lang="en-US" sz="1600" b="1" dirty="0"/>
                        <a:t>54</a:t>
                      </a:r>
                    </a:p>
                  </a:txBody>
                  <a:tcPr anchor="ctr"/>
                </a:tc>
                <a:tc>
                  <a:txBody>
                    <a:bodyPr/>
                    <a:lstStyle/>
                    <a:p>
                      <a:pPr algn="ctr"/>
                      <a:r>
                        <a:rPr lang="en-US" sz="1600" b="1" dirty="0"/>
                        <a:t>15-70</a:t>
                      </a:r>
                    </a:p>
                  </a:txBody>
                  <a:tcPr anchor="ctr"/>
                </a:tc>
                <a:extLst>
                  <a:ext uri="{0D108BD9-81ED-4DB2-BD59-A6C34878D82A}">
                    <a16:rowId xmlns:a16="http://schemas.microsoft.com/office/drawing/2014/main" val="1328154333"/>
                  </a:ext>
                </a:extLst>
              </a:tr>
              <a:tr h="713385">
                <a:tc>
                  <a:txBody>
                    <a:bodyPr/>
                    <a:lstStyle/>
                    <a:p>
                      <a:pPr algn="ctr"/>
                      <a:r>
                        <a:rPr lang="en-US" sz="1600" b="1" dirty="0"/>
                        <a:t>NGS (detectable)</a:t>
                      </a:r>
                    </a:p>
                  </a:txBody>
                  <a:tcPr anchor="ctr"/>
                </a:tc>
                <a:tc>
                  <a:txBody>
                    <a:bodyPr/>
                    <a:lstStyle/>
                    <a:p>
                      <a:pPr algn="ctr"/>
                      <a:r>
                        <a:rPr lang="en-US" sz="1600" b="1" dirty="0"/>
                        <a:t>168</a:t>
                      </a:r>
                    </a:p>
                  </a:txBody>
                  <a:tcPr anchor="ctr"/>
                </a:tc>
                <a:tc>
                  <a:txBody>
                    <a:bodyPr/>
                    <a:lstStyle/>
                    <a:p>
                      <a:pPr algn="ctr"/>
                      <a:r>
                        <a:rPr lang="en-US" sz="1600" b="1" dirty="0"/>
                        <a:t>47-252</a:t>
                      </a:r>
                    </a:p>
                  </a:txBody>
                  <a:tcPr anchor="ctr"/>
                </a:tc>
                <a:extLst>
                  <a:ext uri="{0D108BD9-81ED-4DB2-BD59-A6C34878D82A}">
                    <a16:rowId xmlns:a16="http://schemas.microsoft.com/office/drawing/2014/main" val="3630203596"/>
                  </a:ext>
                </a:extLst>
              </a:tr>
              <a:tr h="403958">
                <a:tc gridSpan="3">
                  <a:txBody>
                    <a:bodyPr/>
                    <a:lstStyle/>
                    <a:p>
                      <a:pPr algn="l"/>
                      <a:r>
                        <a:rPr lang="en-US" sz="1400" b="0" i="1" dirty="0"/>
                        <a:t>Relapse: n=47; flow: 594 samples; NGS: 218 samples</a:t>
                      </a:r>
                    </a:p>
                  </a:txBody>
                  <a:tcPr anchor="ctr"/>
                </a:tc>
                <a:tc hMerge="1">
                  <a:txBody>
                    <a:bodyPr/>
                    <a:lstStyle/>
                    <a:p>
                      <a:pPr algn="ctr"/>
                      <a:endParaRPr lang="en-US" sz="1600" b="1" dirty="0"/>
                    </a:p>
                  </a:txBody>
                  <a:tcPr anchor="ctr"/>
                </a:tc>
                <a:tc hMerge="1">
                  <a:txBody>
                    <a:bodyPr/>
                    <a:lstStyle/>
                    <a:p>
                      <a:pPr algn="ctr"/>
                      <a:endParaRPr lang="en-US" sz="1600" b="1" dirty="0"/>
                    </a:p>
                  </a:txBody>
                  <a:tcPr anchor="ctr"/>
                </a:tc>
                <a:extLst>
                  <a:ext uri="{0D108BD9-81ED-4DB2-BD59-A6C34878D82A}">
                    <a16:rowId xmlns:a16="http://schemas.microsoft.com/office/drawing/2014/main" val="3804902905"/>
                  </a:ext>
                </a:extLst>
              </a:tr>
            </a:tbl>
          </a:graphicData>
        </a:graphic>
      </p:graphicFrame>
      <p:sp>
        <p:nvSpPr>
          <p:cNvPr id="17" name="TextBox 16">
            <a:extLst>
              <a:ext uri="{FF2B5EF4-FFF2-40B4-BE49-F238E27FC236}">
                <a16:creationId xmlns:a16="http://schemas.microsoft.com/office/drawing/2014/main" id="{3861F7E8-1C12-9E4F-904A-E7B6BB45A089}"/>
              </a:ext>
            </a:extLst>
          </p:cNvPr>
          <p:cNvSpPr txBox="1"/>
          <p:nvPr/>
        </p:nvSpPr>
        <p:spPr>
          <a:xfrm>
            <a:off x="5691553" y="4765835"/>
            <a:ext cx="1146453" cy="369332"/>
          </a:xfrm>
          <a:prstGeom prst="rect">
            <a:avLst/>
          </a:prstGeom>
          <a:solidFill>
            <a:schemeClr val="bg1"/>
          </a:solidFill>
        </p:spPr>
        <p:txBody>
          <a:bodyPr wrap="square" rtlCol="0">
            <a:spAutoFit/>
          </a:bodyPr>
          <a:lstStyle/>
          <a:p>
            <a:endParaRPr lang="en-US" dirty="0"/>
          </a:p>
        </p:txBody>
      </p:sp>
      <p:sp>
        <p:nvSpPr>
          <p:cNvPr id="18" name="TextBox 17">
            <a:extLst>
              <a:ext uri="{FF2B5EF4-FFF2-40B4-BE49-F238E27FC236}">
                <a16:creationId xmlns:a16="http://schemas.microsoft.com/office/drawing/2014/main" id="{AFEA6B92-99DD-5240-B427-19FB3C520AF6}"/>
              </a:ext>
            </a:extLst>
          </p:cNvPr>
          <p:cNvSpPr txBox="1"/>
          <p:nvPr/>
        </p:nvSpPr>
        <p:spPr>
          <a:xfrm>
            <a:off x="7374783" y="5472551"/>
            <a:ext cx="4576894" cy="923330"/>
          </a:xfrm>
          <a:prstGeom prst="rect">
            <a:avLst/>
          </a:prstGeom>
          <a:noFill/>
        </p:spPr>
        <p:txBody>
          <a:bodyPr wrap="none" rtlCol="0">
            <a:spAutoFit/>
          </a:bodyPr>
          <a:lstStyle/>
          <a:p>
            <a:pPr marL="285750" indent="-285750">
              <a:buFont typeface="Arial" panose="020B0604020202020204" pitchFamily="34" charset="0"/>
              <a:buChar char="•"/>
            </a:pPr>
            <a:r>
              <a:rPr lang="en-US" b="1" dirty="0"/>
              <a:t>Relapse</a:t>
            </a:r>
            <a:r>
              <a:rPr lang="en-US" dirty="0"/>
              <a:t>: &gt; 1% PB blasts or &gt; 5% in BM</a:t>
            </a:r>
          </a:p>
          <a:p>
            <a:r>
              <a:rPr lang="en-US" dirty="0"/>
              <a:t>(*CR/Cri) </a:t>
            </a:r>
          </a:p>
          <a:p>
            <a:endParaRPr lang="en-US" dirty="0"/>
          </a:p>
        </p:txBody>
      </p:sp>
      <p:sp>
        <p:nvSpPr>
          <p:cNvPr id="11" name="TextBox 10">
            <a:extLst>
              <a:ext uri="{FF2B5EF4-FFF2-40B4-BE49-F238E27FC236}">
                <a16:creationId xmlns:a16="http://schemas.microsoft.com/office/drawing/2014/main" id="{F4EEBE24-842A-AD46-843B-B1888149847D}"/>
              </a:ext>
            </a:extLst>
          </p:cNvPr>
          <p:cNvSpPr txBox="1"/>
          <p:nvPr/>
        </p:nvSpPr>
        <p:spPr>
          <a:xfrm>
            <a:off x="1797949" y="4669341"/>
            <a:ext cx="4602849" cy="369332"/>
          </a:xfrm>
          <a:prstGeom prst="rect">
            <a:avLst/>
          </a:prstGeom>
          <a:solidFill>
            <a:schemeClr val="bg1"/>
          </a:solidFill>
        </p:spPr>
        <p:txBody>
          <a:bodyPr wrap="square" rtlCol="0">
            <a:spAutoFit/>
          </a:bodyPr>
          <a:lstStyle/>
          <a:p>
            <a:pPr algn="ctr"/>
            <a:r>
              <a:rPr lang="en-US" b="1" dirty="0">
                <a:solidFill>
                  <a:srgbClr val="693C74"/>
                </a:solidFill>
              </a:rPr>
              <a:t>Lead time ahead of relapse (months)</a:t>
            </a:r>
          </a:p>
        </p:txBody>
      </p:sp>
      <p:sp>
        <p:nvSpPr>
          <p:cNvPr id="19" name="Oval 18">
            <a:extLst>
              <a:ext uri="{FF2B5EF4-FFF2-40B4-BE49-F238E27FC236}">
                <a16:creationId xmlns:a16="http://schemas.microsoft.com/office/drawing/2014/main" id="{53A3D235-3A5E-3943-87EE-75717BBA5557}"/>
              </a:ext>
            </a:extLst>
          </p:cNvPr>
          <p:cNvSpPr/>
          <p:nvPr/>
        </p:nvSpPr>
        <p:spPr>
          <a:xfrm>
            <a:off x="7374783" y="3581400"/>
            <a:ext cx="4644973" cy="15537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012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30276"/>
            <a:ext cx="11734800" cy="1143000"/>
          </a:xfrm>
        </p:spPr>
        <p:txBody>
          <a:bodyPr>
            <a:noAutofit/>
          </a:bodyPr>
          <a:lstStyle/>
          <a:p>
            <a:r>
              <a:rPr lang="en-US" sz="2700" b="1" dirty="0"/>
              <a:t>Hypothesis:  </a:t>
            </a:r>
            <a:r>
              <a:rPr lang="en-US" sz="2700" dirty="0"/>
              <a:t>A risk-based approach incorporating serial marrow/PB NGS will direct patients towards </a:t>
            </a:r>
            <a:r>
              <a:rPr lang="en-US" sz="2700" b="1" dirty="0"/>
              <a:t>proceeding to or avoiding</a:t>
            </a:r>
            <a:r>
              <a:rPr lang="en-US" sz="2700" dirty="0"/>
              <a:t> HCT, leading to  </a:t>
            </a:r>
            <a:br>
              <a:rPr lang="en-US" sz="2700" dirty="0"/>
            </a:br>
            <a:r>
              <a:rPr lang="en-US" sz="2700" dirty="0"/>
              <a:t>• 1-year LFS of ≥ 70% that is </a:t>
            </a:r>
            <a:r>
              <a:rPr lang="en-US" sz="2700" b="1" dirty="0"/>
              <a:t>not inferior </a:t>
            </a:r>
            <a:r>
              <a:rPr lang="en-US" sz="2700" dirty="0"/>
              <a:t>to proceeding directly to HCT       • 1-year LFS higher than LFS with CAR T-call alone</a:t>
            </a:r>
          </a:p>
        </p:txBody>
      </p:sp>
      <p:sp>
        <p:nvSpPr>
          <p:cNvPr id="4" name="Slide Number Placeholder 3"/>
          <p:cNvSpPr>
            <a:spLocks noGrp="1"/>
          </p:cNvSpPr>
          <p:nvPr>
            <p:ph type="sldNum" sz="quarter" idx="12"/>
          </p:nvPr>
        </p:nvSpPr>
        <p:spPr/>
        <p:txBody>
          <a:bodyPr/>
          <a:lstStyle/>
          <a:p>
            <a:fld id="{23A446DA-D2FC-491E-A26B-6B2D41D55751}" type="slidenum">
              <a:rPr lang="en-US" smtClean="0"/>
              <a:pPr/>
              <a:t>13</a:t>
            </a:fld>
            <a:endParaRPr lang="en-US" dirty="0"/>
          </a:p>
        </p:txBody>
      </p:sp>
      <p:pic>
        <p:nvPicPr>
          <p:cNvPr id="7" name="Picture 6">
            <a:extLst>
              <a:ext uri="{FF2B5EF4-FFF2-40B4-BE49-F238E27FC236}">
                <a16:creationId xmlns:a16="http://schemas.microsoft.com/office/drawing/2014/main" id="{EC3DEC97-0C56-1F44-BA6A-348BC63C4F60}"/>
              </a:ext>
            </a:extLst>
          </p:cNvPr>
          <p:cNvPicPr>
            <a:picLocks noChangeAspect="1"/>
          </p:cNvPicPr>
          <p:nvPr/>
        </p:nvPicPr>
        <p:blipFill>
          <a:blip r:embed="rId2"/>
          <a:stretch>
            <a:fillRect/>
          </a:stretch>
        </p:blipFill>
        <p:spPr>
          <a:xfrm>
            <a:off x="895100" y="2247190"/>
            <a:ext cx="10687300" cy="3935246"/>
          </a:xfrm>
          <a:prstGeom prst="rect">
            <a:avLst/>
          </a:prstGeom>
        </p:spPr>
      </p:pic>
    </p:spTree>
    <p:extLst>
      <p:ext uri="{BB962C8B-B14F-4D97-AF65-F5344CB8AC3E}">
        <p14:creationId xmlns:p14="http://schemas.microsoft.com/office/powerpoint/2010/main" val="1277821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30276"/>
            <a:ext cx="11734800" cy="1143000"/>
          </a:xfrm>
        </p:spPr>
        <p:txBody>
          <a:bodyPr>
            <a:noAutofit/>
          </a:bodyPr>
          <a:lstStyle/>
          <a:p>
            <a:r>
              <a:rPr lang="en-US" sz="2700" b="1" dirty="0"/>
              <a:t>Hypothesis:  </a:t>
            </a:r>
            <a:r>
              <a:rPr lang="en-US" sz="2700" dirty="0"/>
              <a:t>A risk-based approach incorporating serial marrow/PB NGS will direct patients towards </a:t>
            </a:r>
            <a:r>
              <a:rPr lang="en-US" sz="2700" b="1" dirty="0"/>
              <a:t>proceeding to or avoiding</a:t>
            </a:r>
            <a:r>
              <a:rPr lang="en-US" sz="2700" dirty="0"/>
              <a:t> HCT, leading to  </a:t>
            </a:r>
            <a:br>
              <a:rPr lang="en-US" sz="2700" dirty="0"/>
            </a:br>
            <a:r>
              <a:rPr lang="en-US" sz="2700" dirty="0"/>
              <a:t>• 1-year LFS of ≥ 70% that is </a:t>
            </a:r>
            <a:r>
              <a:rPr lang="en-US" sz="2700" b="1" dirty="0"/>
              <a:t>not inferior </a:t>
            </a:r>
            <a:r>
              <a:rPr lang="en-US" sz="2700" dirty="0"/>
              <a:t>to proceeding directly to HCT       • 1-year LFS higher than LFS with CAR T-call alone</a:t>
            </a:r>
          </a:p>
        </p:txBody>
      </p:sp>
      <p:sp>
        <p:nvSpPr>
          <p:cNvPr id="4" name="Slide Number Placeholder 3"/>
          <p:cNvSpPr>
            <a:spLocks noGrp="1"/>
          </p:cNvSpPr>
          <p:nvPr>
            <p:ph type="sldNum" sz="quarter" idx="12"/>
          </p:nvPr>
        </p:nvSpPr>
        <p:spPr/>
        <p:txBody>
          <a:bodyPr/>
          <a:lstStyle/>
          <a:p>
            <a:fld id="{23A446DA-D2FC-491E-A26B-6B2D41D55751}" type="slidenum">
              <a:rPr lang="en-US" smtClean="0"/>
              <a:pPr/>
              <a:t>14</a:t>
            </a:fld>
            <a:endParaRPr lang="en-US" dirty="0"/>
          </a:p>
        </p:txBody>
      </p:sp>
      <p:pic>
        <p:nvPicPr>
          <p:cNvPr id="7" name="Picture 6">
            <a:extLst>
              <a:ext uri="{FF2B5EF4-FFF2-40B4-BE49-F238E27FC236}">
                <a16:creationId xmlns:a16="http://schemas.microsoft.com/office/drawing/2014/main" id="{EC3DEC97-0C56-1F44-BA6A-348BC63C4F60}"/>
              </a:ext>
            </a:extLst>
          </p:cNvPr>
          <p:cNvPicPr>
            <a:picLocks noChangeAspect="1"/>
          </p:cNvPicPr>
          <p:nvPr/>
        </p:nvPicPr>
        <p:blipFill>
          <a:blip r:embed="rId2"/>
          <a:stretch>
            <a:fillRect/>
          </a:stretch>
        </p:blipFill>
        <p:spPr>
          <a:xfrm>
            <a:off x="895100" y="2247190"/>
            <a:ext cx="10687300" cy="3935246"/>
          </a:xfrm>
          <a:prstGeom prst="rect">
            <a:avLst/>
          </a:prstGeom>
        </p:spPr>
      </p:pic>
      <p:sp>
        <p:nvSpPr>
          <p:cNvPr id="5" name="Oval 4">
            <a:extLst>
              <a:ext uri="{FF2B5EF4-FFF2-40B4-BE49-F238E27FC236}">
                <a16:creationId xmlns:a16="http://schemas.microsoft.com/office/drawing/2014/main" id="{08EE2D6A-784C-7047-826F-6C23CC6D8008}"/>
              </a:ext>
            </a:extLst>
          </p:cNvPr>
          <p:cNvSpPr/>
          <p:nvPr/>
        </p:nvSpPr>
        <p:spPr>
          <a:xfrm>
            <a:off x="5029200" y="3886200"/>
            <a:ext cx="6990556"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146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11521264" cy="1143000"/>
          </a:xfrm>
        </p:spPr>
        <p:txBody>
          <a:bodyPr>
            <a:normAutofit fontScale="90000"/>
          </a:bodyPr>
          <a:lstStyle/>
          <a:p>
            <a:r>
              <a:rPr lang="en-US" dirty="0"/>
              <a:t>Trial Design: Risk-Based Intervention Following Randomization</a:t>
            </a:r>
          </a:p>
        </p:txBody>
      </p:sp>
      <p:sp>
        <p:nvSpPr>
          <p:cNvPr id="4" name="Slide Number Placeholder 3"/>
          <p:cNvSpPr>
            <a:spLocks noGrp="1"/>
          </p:cNvSpPr>
          <p:nvPr>
            <p:ph type="sldNum" sz="quarter" idx="12"/>
          </p:nvPr>
        </p:nvSpPr>
        <p:spPr/>
        <p:txBody>
          <a:bodyPr/>
          <a:lstStyle/>
          <a:p>
            <a:fld id="{23A446DA-D2FC-491E-A26B-6B2D41D55751}" type="slidenum">
              <a:rPr lang="en-US" smtClean="0"/>
              <a:pPr/>
              <a:t>15</a:t>
            </a:fld>
            <a:endParaRPr lang="en-US" dirty="0"/>
          </a:p>
        </p:txBody>
      </p:sp>
      <p:sp>
        <p:nvSpPr>
          <p:cNvPr id="6" name="TextBox 5">
            <a:extLst>
              <a:ext uri="{FF2B5EF4-FFF2-40B4-BE49-F238E27FC236}">
                <a16:creationId xmlns:a16="http://schemas.microsoft.com/office/drawing/2014/main" id="{0FA6D760-3676-A347-9100-547705968B61}"/>
              </a:ext>
            </a:extLst>
          </p:cNvPr>
          <p:cNvSpPr txBox="1"/>
          <p:nvPr/>
        </p:nvSpPr>
        <p:spPr>
          <a:xfrm>
            <a:off x="2844800" y="2935111"/>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A01FBE35-5AF5-B64D-915B-EE2A94A63449}"/>
              </a:ext>
            </a:extLst>
          </p:cNvPr>
          <p:cNvSpPr txBox="1"/>
          <p:nvPr/>
        </p:nvSpPr>
        <p:spPr>
          <a:xfrm>
            <a:off x="951583" y="4995571"/>
            <a:ext cx="1628775" cy="707886"/>
          </a:xfrm>
          <a:prstGeom prst="rect">
            <a:avLst/>
          </a:prstGeom>
          <a:noFill/>
          <a:ln w="31750">
            <a:solidFill>
              <a:srgbClr val="693C74"/>
            </a:solidFill>
          </a:ln>
        </p:spPr>
        <p:txBody>
          <a:bodyPr wrap="square" rtlCol="0">
            <a:spAutoFit/>
          </a:bodyPr>
          <a:lstStyle/>
          <a:p>
            <a:r>
              <a:rPr lang="en-US" sz="2000" b="1" dirty="0">
                <a:latin typeface="Arial" panose="020B0604020202020204" pitchFamily="34" charset="0"/>
                <a:cs typeface="Arial" panose="020B0604020202020204" pitchFamily="34" charset="0"/>
              </a:rPr>
              <a:t>NGS MRD  negative</a:t>
            </a:r>
          </a:p>
        </p:txBody>
      </p:sp>
      <p:sp>
        <p:nvSpPr>
          <p:cNvPr id="9" name="TextBox 8">
            <a:extLst>
              <a:ext uri="{FF2B5EF4-FFF2-40B4-BE49-F238E27FC236}">
                <a16:creationId xmlns:a16="http://schemas.microsoft.com/office/drawing/2014/main" id="{B31E6602-3138-EC46-88BD-B142566937A0}"/>
              </a:ext>
            </a:extLst>
          </p:cNvPr>
          <p:cNvSpPr txBox="1"/>
          <p:nvPr/>
        </p:nvSpPr>
        <p:spPr>
          <a:xfrm>
            <a:off x="3459041" y="4997231"/>
            <a:ext cx="1628775" cy="707886"/>
          </a:xfrm>
          <a:prstGeom prst="rect">
            <a:avLst/>
          </a:prstGeom>
          <a:noFill/>
          <a:ln w="31750">
            <a:solidFill>
              <a:srgbClr val="693C74"/>
            </a:solidFill>
          </a:ln>
        </p:spPr>
        <p:txBody>
          <a:bodyPr wrap="square" rtlCol="0">
            <a:spAutoFit/>
          </a:bodyPr>
          <a:lstStyle/>
          <a:p>
            <a:r>
              <a:rPr lang="en-US" sz="2000" b="1" dirty="0">
                <a:latin typeface="Arial" panose="020B0604020202020204" pitchFamily="34" charset="0"/>
                <a:cs typeface="Arial" panose="020B0604020202020204" pitchFamily="34" charset="0"/>
              </a:rPr>
              <a:t>Continue to monitor</a:t>
            </a:r>
          </a:p>
        </p:txBody>
      </p:sp>
      <p:cxnSp>
        <p:nvCxnSpPr>
          <p:cNvPr id="10" name="Straight Arrow Connector 9">
            <a:extLst>
              <a:ext uri="{FF2B5EF4-FFF2-40B4-BE49-F238E27FC236}">
                <a16:creationId xmlns:a16="http://schemas.microsoft.com/office/drawing/2014/main" id="{B8A99A72-54CB-1149-8CAD-F07549CF011A}"/>
              </a:ext>
            </a:extLst>
          </p:cNvPr>
          <p:cNvCxnSpPr>
            <a:cxnSpLocks/>
            <a:stCxn id="8" idx="3"/>
          </p:cNvCxnSpPr>
          <p:nvPr/>
        </p:nvCxnSpPr>
        <p:spPr>
          <a:xfrm flipV="1">
            <a:off x="2580358" y="5342608"/>
            <a:ext cx="878683" cy="6906"/>
          </a:xfrm>
          <a:prstGeom prst="straightConnector1">
            <a:avLst/>
          </a:prstGeom>
          <a:ln w="76200">
            <a:solidFill>
              <a:srgbClr val="693C74"/>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1E70645-E158-7E4E-8C2F-298A864B90B0}"/>
              </a:ext>
            </a:extLst>
          </p:cNvPr>
          <p:cNvSpPr txBox="1"/>
          <p:nvPr/>
        </p:nvSpPr>
        <p:spPr>
          <a:xfrm>
            <a:off x="5752185" y="5004137"/>
            <a:ext cx="6017513" cy="1015663"/>
          </a:xfrm>
          <a:prstGeom prst="rect">
            <a:avLst/>
          </a:prstGeom>
          <a:noFill/>
          <a:ln w="31750">
            <a:solidFill>
              <a:srgbClr val="693C74"/>
            </a:solidFill>
          </a:ln>
        </p:spPr>
        <p:txBody>
          <a:bodyPr wrap="square" rtlCol="0">
            <a:spAutoFit/>
          </a:bodyPr>
          <a:lstStyle/>
          <a:p>
            <a:r>
              <a:rPr lang="en-US" sz="2000" b="1" dirty="0">
                <a:latin typeface="Arial" panose="020B0604020202020204" pitchFamily="34" charset="0"/>
                <a:cs typeface="Arial" panose="020B0604020202020204" pitchFamily="34" charset="0"/>
              </a:rPr>
              <a:t>Loss of B-cell aplasia (≤ 6 months of CAR T cells) or</a:t>
            </a:r>
          </a:p>
          <a:p>
            <a:r>
              <a:rPr lang="en-US" sz="2000" b="1" dirty="0">
                <a:latin typeface="Arial" panose="020B0604020202020204" pitchFamily="34" charset="0"/>
                <a:cs typeface="Arial" panose="020B0604020202020204" pitchFamily="34" charset="0"/>
              </a:rPr>
              <a:t>NGS MRD positive</a:t>
            </a:r>
          </a:p>
        </p:txBody>
      </p:sp>
      <p:cxnSp>
        <p:nvCxnSpPr>
          <p:cNvPr id="12" name="Straight Arrow Connector 11">
            <a:extLst>
              <a:ext uri="{FF2B5EF4-FFF2-40B4-BE49-F238E27FC236}">
                <a16:creationId xmlns:a16="http://schemas.microsoft.com/office/drawing/2014/main" id="{B5DA9FF2-C9ED-4141-82A3-F81422B6DFF8}"/>
              </a:ext>
            </a:extLst>
          </p:cNvPr>
          <p:cNvCxnSpPr/>
          <p:nvPr/>
        </p:nvCxnSpPr>
        <p:spPr>
          <a:xfrm>
            <a:off x="5128296" y="5320395"/>
            <a:ext cx="623889" cy="1"/>
          </a:xfrm>
          <a:prstGeom prst="straightConnector1">
            <a:avLst/>
          </a:prstGeom>
          <a:ln w="76200">
            <a:solidFill>
              <a:srgbClr val="693C7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565A867-4FFE-4442-9CF4-3A645468C434}"/>
              </a:ext>
            </a:extLst>
          </p:cNvPr>
          <p:cNvCxnSpPr>
            <a:cxnSpLocks/>
          </p:cNvCxnSpPr>
          <p:nvPr/>
        </p:nvCxnSpPr>
        <p:spPr>
          <a:xfrm flipV="1">
            <a:off x="7384809" y="2547827"/>
            <a:ext cx="0" cy="2194718"/>
          </a:xfrm>
          <a:prstGeom prst="straightConnector1">
            <a:avLst/>
          </a:prstGeom>
          <a:ln w="57150">
            <a:solidFill>
              <a:srgbClr val="693C7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4A57D01-A652-9448-9203-EFBEA7FFF691}"/>
              </a:ext>
            </a:extLst>
          </p:cNvPr>
          <p:cNvSpPr txBox="1"/>
          <p:nvPr/>
        </p:nvSpPr>
        <p:spPr>
          <a:xfrm>
            <a:off x="19607" y="1598149"/>
            <a:ext cx="3009924" cy="584775"/>
          </a:xfrm>
          <a:prstGeom prst="rect">
            <a:avLst/>
          </a:prstGeom>
          <a:noFill/>
        </p:spPr>
        <p:txBody>
          <a:bodyPr wrap="square" rtlCol="0">
            <a:spAutoFit/>
          </a:bodyPr>
          <a:lstStyle/>
          <a:p>
            <a:pPr algn="ctr"/>
            <a:r>
              <a:rPr lang="en-US" sz="1600" b="1" dirty="0">
                <a:solidFill>
                  <a:srgbClr val="693C74"/>
                </a:solidFill>
                <a:latin typeface="Arial" panose="020B0604020202020204" pitchFamily="34" charset="0"/>
                <a:cs typeface="Arial" panose="020B0604020202020204" pitchFamily="34" charset="0"/>
              </a:rPr>
              <a:t>Day 42: MRD neg remission post CAR (by FC)</a:t>
            </a:r>
          </a:p>
        </p:txBody>
      </p:sp>
      <p:cxnSp>
        <p:nvCxnSpPr>
          <p:cNvPr id="15" name="Straight Arrow Connector 14">
            <a:extLst>
              <a:ext uri="{FF2B5EF4-FFF2-40B4-BE49-F238E27FC236}">
                <a16:creationId xmlns:a16="http://schemas.microsoft.com/office/drawing/2014/main" id="{8CECBE4B-E1C8-944E-92E7-E8A68FA4C5C1}"/>
              </a:ext>
            </a:extLst>
          </p:cNvPr>
          <p:cNvCxnSpPr>
            <a:cxnSpLocks/>
          </p:cNvCxnSpPr>
          <p:nvPr/>
        </p:nvCxnSpPr>
        <p:spPr>
          <a:xfrm flipH="1">
            <a:off x="1608772" y="4007021"/>
            <a:ext cx="8240" cy="945979"/>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7EC06E8-A506-F447-9725-A9F51CADAEAB}"/>
              </a:ext>
            </a:extLst>
          </p:cNvPr>
          <p:cNvSpPr txBox="1"/>
          <p:nvPr/>
        </p:nvSpPr>
        <p:spPr>
          <a:xfrm>
            <a:off x="6368345" y="2014425"/>
            <a:ext cx="2060541" cy="400110"/>
          </a:xfrm>
          <a:prstGeom prst="rect">
            <a:avLst/>
          </a:prstGeom>
          <a:noFill/>
          <a:ln w="76200">
            <a:solidFill>
              <a:srgbClr val="693C74"/>
            </a:solidFill>
          </a:ln>
        </p:spPr>
        <p:txBody>
          <a:bodyPr wrap="square" rtlCol="0">
            <a:spAutoFit/>
          </a:bodyPr>
          <a:lstStyle/>
          <a:p>
            <a:r>
              <a:rPr lang="en-US" sz="2000" b="1" dirty="0">
                <a:latin typeface="Arial" panose="020B0604020202020204" pitchFamily="34" charset="0"/>
                <a:cs typeface="Arial" panose="020B0604020202020204" pitchFamily="34" charset="0"/>
              </a:rPr>
              <a:t>MA TBI HCT</a:t>
            </a:r>
          </a:p>
        </p:txBody>
      </p:sp>
      <p:sp>
        <p:nvSpPr>
          <p:cNvPr id="18" name="TextBox 17">
            <a:extLst>
              <a:ext uri="{FF2B5EF4-FFF2-40B4-BE49-F238E27FC236}">
                <a16:creationId xmlns:a16="http://schemas.microsoft.com/office/drawing/2014/main" id="{4262F1A6-106E-304D-8697-D51AA8263375}"/>
              </a:ext>
            </a:extLst>
          </p:cNvPr>
          <p:cNvSpPr txBox="1"/>
          <p:nvPr/>
        </p:nvSpPr>
        <p:spPr>
          <a:xfrm>
            <a:off x="3760944" y="1983563"/>
            <a:ext cx="1628775" cy="707886"/>
          </a:xfrm>
          <a:prstGeom prst="rect">
            <a:avLst/>
          </a:prstGeom>
          <a:noFill/>
          <a:ln w="31750">
            <a:solidFill>
              <a:srgbClr val="693C74"/>
            </a:solidFill>
          </a:ln>
        </p:spPr>
        <p:txBody>
          <a:bodyPr wrap="square" rtlCol="0">
            <a:spAutoFit/>
          </a:bodyPr>
          <a:lstStyle/>
          <a:p>
            <a:r>
              <a:rPr lang="en-US" sz="2000" b="1" dirty="0">
                <a:latin typeface="Arial" panose="020B0604020202020204" pitchFamily="34" charset="0"/>
                <a:cs typeface="Arial" panose="020B0604020202020204" pitchFamily="34" charset="0"/>
              </a:rPr>
              <a:t>NGS MRD  positive</a:t>
            </a:r>
          </a:p>
        </p:txBody>
      </p:sp>
      <p:cxnSp>
        <p:nvCxnSpPr>
          <p:cNvPr id="19" name="Straight Arrow Connector 18">
            <a:extLst>
              <a:ext uri="{FF2B5EF4-FFF2-40B4-BE49-F238E27FC236}">
                <a16:creationId xmlns:a16="http://schemas.microsoft.com/office/drawing/2014/main" id="{B393F4EA-F5E8-0C45-BFDF-437C48511D99}"/>
              </a:ext>
            </a:extLst>
          </p:cNvPr>
          <p:cNvCxnSpPr>
            <a:cxnSpLocks/>
            <a:stCxn id="18" idx="3"/>
          </p:cNvCxnSpPr>
          <p:nvPr/>
        </p:nvCxnSpPr>
        <p:spPr>
          <a:xfrm>
            <a:off x="5389719" y="2337506"/>
            <a:ext cx="963216"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86013A3-5CBC-E940-911F-BC96860B09D8}"/>
              </a:ext>
            </a:extLst>
          </p:cNvPr>
          <p:cNvCxnSpPr>
            <a:cxnSpLocks/>
          </p:cNvCxnSpPr>
          <p:nvPr/>
        </p:nvCxnSpPr>
        <p:spPr>
          <a:xfrm>
            <a:off x="2810828" y="2323204"/>
            <a:ext cx="922972" cy="0"/>
          </a:xfrm>
          <a:prstGeom prst="straightConnector1">
            <a:avLst/>
          </a:prstGeom>
          <a:ln w="76200">
            <a:solidFill>
              <a:srgbClr val="693C74"/>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A0B1216-531B-0B49-B952-F8588F3881D5}"/>
              </a:ext>
            </a:extLst>
          </p:cNvPr>
          <p:cNvSpPr txBox="1"/>
          <p:nvPr/>
        </p:nvSpPr>
        <p:spPr>
          <a:xfrm>
            <a:off x="184208" y="2214480"/>
            <a:ext cx="3544560" cy="2031325"/>
          </a:xfrm>
          <a:prstGeom prst="rect">
            <a:avLst/>
          </a:prstGeom>
          <a:noFill/>
          <a:ln>
            <a:noFill/>
          </a:ln>
        </p:spPr>
        <p:txBody>
          <a:bodyPr wrap="none" rtlCol="0">
            <a:spAutoFit/>
          </a:bodyPr>
          <a:lstStyle/>
          <a:p>
            <a:r>
              <a:rPr lang="en-US" b="1" dirty="0"/>
              <a:t>Marrow MRD </a:t>
            </a:r>
          </a:p>
          <a:p>
            <a:r>
              <a:rPr lang="en-US" b="1" dirty="0"/>
              <a:t>        (NGS and Flow)</a:t>
            </a:r>
          </a:p>
          <a:p>
            <a:pPr lvl="1"/>
            <a:r>
              <a:rPr lang="en-US" b="1" dirty="0"/>
              <a:t>Months post-CAR: </a:t>
            </a:r>
          </a:p>
          <a:p>
            <a:pPr lvl="1"/>
            <a:r>
              <a:rPr lang="en-US" b="1" dirty="0"/>
              <a:t>1, 2, 3, 6, 9, 12</a:t>
            </a:r>
          </a:p>
          <a:p>
            <a:r>
              <a:rPr lang="en-US" b="1" dirty="0"/>
              <a:t>Peripheral blood MRD: </a:t>
            </a:r>
          </a:p>
          <a:p>
            <a:pPr lvl="1"/>
            <a:r>
              <a:rPr lang="en-US" b="1" dirty="0"/>
              <a:t>Q2 weeks centralized NGS</a:t>
            </a:r>
          </a:p>
          <a:p>
            <a:endParaRPr lang="en-US" b="1" dirty="0">
              <a:solidFill>
                <a:srgbClr val="693C74"/>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232E9CB-AE18-1546-B5F1-FA3D62AD2822}"/>
              </a:ext>
            </a:extLst>
          </p:cNvPr>
          <p:cNvSpPr txBox="1"/>
          <p:nvPr/>
        </p:nvSpPr>
        <p:spPr>
          <a:xfrm>
            <a:off x="8651544" y="1907705"/>
            <a:ext cx="3009924" cy="83099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Proceed to HCT within 4 weeks of NGS+ results</a:t>
            </a:r>
          </a:p>
          <a:p>
            <a:r>
              <a:rPr lang="en-US" sz="1600" b="1" dirty="0">
                <a:latin typeface="Arial" panose="020B0604020202020204" pitchFamily="34" charset="0"/>
                <a:cs typeface="Arial" panose="020B0604020202020204" pitchFamily="34" charset="0"/>
              </a:rPr>
              <a:t>(interval therapy allowed)</a:t>
            </a:r>
          </a:p>
        </p:txBody>
      </p:sp>
      <p:sp>
        <p:nvSpPr>
          <p:cNvPr id="20" name="Oval 19">
            <a:extLst>
              <a:ext uri="{FF2B5EF4-FFF2-40B4-BE49-F238E27FC236}">
                <a16:creationId xmlns:a16="http://schemas.microsoft.com/office/drawing/2014/main" id="{F9DDCBD9-61CA-5741-80FA-9F90C0FC9ABA}"/>
              </a:ext>
            </a:extLst>
          </p:cNvPr>
          <p:cNvSpPr/>
          <p:nvPr/>
        </p:nvSpPr>
        <p:spPr>
          <a:xfrm>
            <a:off x="62663" y="1337972"/>
            <a:ext cx="2950388" cy="9426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074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7AC9-6566-FE41-99D7-3EDEE3E61E66}"/>
              </a:ext>
            </a:extLst>
          </p:cNvPr>
          <p:cNvSpPr>
            <a:spLocks noGrp="1"/>
          </p:cNvSpPr>
          <p:nvPr>
            <p:ph type="title"/>
          </p:nvPr>
        </p:nvSpPr>
        <p:spPr>
          <a:xfrm>
            <a:off x="609600" y="152400"/>
            <a:ext cx="11582400" cy="1143000"/>
          </a:xfrm>
        </p:spPr>
        <p:txBody>
          <a:bodyPr>
            <a:normAutofit fontScale="90000"/>
          </a:bodyPr>
          <a:lstStyle/>
          <a:p>
            <a:r>
              <a:rPr lang="en-US" dirty="0">
                <a:latin typeface="Arial" panose="020B0604020202020204" pitchFamily="34" charset="0"/>
                <a:cs typeface="Arial" panose="020B0604020202020204" pitchFamily="34" charset="0"/>
              </a:rPr>
              <a:t>Primary Outcome: To determine if the use of a risk-based approach will have a similar LFS as the HCT arm</a:t>
            </a:r>
          </a:p>
        </p:txBody>
      </p:sp>
      <p:sp>
        <p:nvSpPr>
          <p:cNvPr id="3" name="Content Placeholder 2">
            <a:extLst>
              <a:ext uri="{FF2B5EF4-FFF2-40B4-BE49-F238E27FC236}">
                <a16:creationId xmlns:a16="http://schemas.microsoft.com/office/drawing/2014/main" id="{B3F259E5-77FB-AB45-A91F-CDE7CDFB681F}"/>
              </a:ext>
            </a:extLst>
          </p:cNvPr>
          <p:cNvSpPr>
            <a:spLocks noGrp="1"/>
          </p:cNvSpPr>
          <p:nvPr>
            <p:ph idx="1"/>
          </p:nvPr>
        </p:nvSpPr>
        <p:spPr>
          <a:xfrm>
            <a:off x="609600" y="1524000"/>
            <a:ext cx="11346180" cy="4658656"/>
          </a:xfrm>
        </p:spPr>
        <p:txBody>
          <a:bodyPr>
            <a:normAutofit/>
          </a:bodyPr>
          <a:lstStyle/>
          <a:p>
            <a:pPr marL="0" indent="0">
              <a:buNone/>
            </a:pPr>
            <a:r>
              <a:rPr lang="en-US" sz="2400" b="1" dirty="0">
                <a:solidFill>
                  <a:srgbClr val="5E346A"/>
                </a:solidFill>
                <a:latin typeface="Arial" panose="020B0604020202020204" pitchFamily="34" charset="0"/>
                <a:cs typeface="Arial" panose="020B0604020202020204" pitchFamily="34" charset="0"/>
              </a:rPr>
              <a:t>Leukemia free-survival (LFS) at 1-year post CAR </a:t>
            </a:r>
          </a:p>
          <a:p>
            <a:r>
              <a:rPr lang="en-US" sz="2400" b="1" dirty="0">
                <a:latin typeface="Arial" panose="020B0604020202020204" pitchFamily="34" charset="0"/>
                <a:cs typeface="Arial" panose="020B0604020202020204" pitchFamily="34" charset="0"/>
              </a:rPr>
              <a:t>HCT arm vs the risk-based HCT Arm</a:t>
            </a:r>
          </a:p>
          <a:p>
            <a:pPr lvl="1"/>
            <a:r>
              <a:rPr lang="en-US" sz="2400" b="1" dirty="0">
                <a:latin typeface="Arial" panose="020B0604020202020204" pitchFamily="34" charset="0"/>
                <a:cs typeface="Arial" panose="020B0604020202020204" pitchFamily="34" charset="0"/>
              </a:rPr>
              <a:t>Intent to treat </a:t>
            </a:r>
          </a:p>
          <a:p>
            <a:pPr lvl="1"/>
            <a:r>
              <a:rPr lang="en-US" sz="2400" b="1" dirty="0">
                <a:latin typeface="Arial" panose="020B0604020202020204" pitchFamily="34" charset="0"/>
                <a:cs typeface="Arial" panose="020B0604020202020204" pitchFamily="34" charset="0"/>
              </a:rPr>
              <a:t>Non-inferiority: risk-based HCT arm </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Events: </a:t>
            </a:r>
          </a:p>
          <a:p>
            <a:pPr lvl="1"/>
            <a:r>
              <a:rPr lang="en-US" sz="2400" b="1" dirty="0">
                <a:latin typeface="Arial" panose="020B0604020202020204" pitchFamily="34" charset="0"/>
              </a:rPr>
              <a:t>Death</a:t>
            </a:r>
          </a:p>
          <a:p>
            <a:pPr lvl="1"/>
            <a:r>
              <a:rPr lang="en-US" sz="2400" b="1" dirty="0">
                <a:latin typeface="Arial" panose="020B0604020202020204" pitchFamily="34" charset="0"/>
                <a:cs typeface="Arial" panose="020B0604020202020204" pitchFamily="34" charset="0"/>
              </a:rPr>
              <a:t>Relapse </a:t>
            </a:r>
          </a:p>
          <a:p>
            <a:pPr lvl="2"/>
            <a:r>
              <a:rPr lang="en-US" b="1" dirty="0">
                <a:latin typeface="Arial" panose="020B0604020202020204" pitchFamily="34" charset="0"/>
                <a:cs typeface="Arial" panose="020B0604020202020204" pitchFamily="34" charset="0"/>
              </a:rPr>
              <a:t>Pre-HCT (defined by FC+ recurrence)</a:t>
            </a:r>
          </a:p>
          <a:p>
            <a:pPr lvl="2"/>
            <a:r>
              <a:rPr lang="en-US" b="1" dirty="0">
                <a:latin typeface="Arial" panose="020B0604020202020204" pitchFamily="34" charset="0"/>
                <a:cs typeface="Arial" panose="020B0604020202020204" pitchFamily="34" charset="0"/>
              </a:rPr>
              <a:t>Post-HCT (defined by FC+ leukemia after HCT)</a:t>
            </a:r>
          </a:p>
          <a:p>
            <a:pPr lvl="1"/>
            <a:endParaRPr lang="en-US" sz="2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8075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7AC9-6566-FE41-99D7-3EDEE3E61E66}"/>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Secondary and Exploratory Outcomes</a:t>
            </a:r>
          </a:p>
        </p:txBody>
      </p:sp>
      <p:sp>
        <p:nvSpPr>
          <p:cNvPr id="3" name="Content Placeholder 2">
            <a:extLst>
              <a:ext uri="{FF2B5EF4-FFF2-40B4-BE49-F238E27FC236}">
                <a16:creationId xmlns:a16="http://schemas.microsoft.com/office/drawing/2014/main" id="{B3F259E5-77FB-AB45-A91F-CDE7CDFB681F}"/>
              </a:ext>
            </a:extLst>
          </p:cNvPr>
          <p:cNvSpPr>
            <a:spLocks noGrp="1"/>
          </p:cNvSpPr>
          <p:nvPr>
            <p:ph idx="1"/>
          </p:nvPr>
        </p:nvSpPr>
        <p:spPr>
          <a:xfrm>
            <a:off x="304800" y="1219200"/>
            <a:ext cx="11582400" cy="4849495"/>
          </a:xfrm>
        </p:spPr>
        <p:txBody>
          <a:bodyPr>
            <a:normAutofit/>
          </a:bodyPr>
          <a:lstStyle/>
          <a:p>
            <a:pPr marL="0" indent="0">
              <a:buNone/>
            </a:pPr>
            <a:r>
              <a:rPr lang="en-US" sz="2400" b="1" dirty="0">
                <a:latin typeface="Arial" panose="020B0604020202020204" pitchFamily="34" charset="0"/>
                <a:cs typeface="Arial" panose="020B0604020202020204" pitchFamily="34" charset="0"/>
              </a:rPr>
              <a:t>Secondary</a:t>
            </a:r>
          </a:p>
          <a:p>
            <a:r>
              <a:rPr lang="en-US" sz="2400" b="1" dirty="0">
                <a:latin typeface="Arial" panose="020B0604020202020204" pitchFamily="34" charset="0"/>
                <a:cs typeface="Arial" panose="020B0604020202020204" pitchFamily="34" charset="0"/>
              </a:rPr>
              <a:t>LFS at 1 and 2-years post CAR comparing HCT arm vs risk-based HCT Arm</a:t>
            </a:r>
          </a:p>
          <a:p>
            <a:pPr lvl="1"/>
            <a:r>
              <a:rPr lang="en-US" sz="2400" b="1" dirty="0">
                <a:latin typeface="Arial" panose="020B0604020202020204" pitchFamily="34" charset="0"/>
                <a:cs typeface="Arial" panose="020B0604020202020204" pitchFamily="34" charset="0"/>
              </a:rPr>
              <a:t>Intent to treat, and</a:t>
            </a:r>
          </a:p>
          <a:p>
            <a:pPr lvl="1"/>
            <a:r>
              <a:rPr lang="en-US" sz="2400" b="1" dirty="0">
                <a:latin typeface="Arial" panose="020B0604020202020204" pitchFamily="34" charset="0"/>
                <a:cs typeface="Arial" panose="020B0604020202020204" pitchFamily="34" charset="0"/>
              </a:rPr>
              <a:t>Actual intervention (e.g., if HCT arm refuses HCT)</a:t>
            </a:r>
          </a:p>
          <a:p>
            <a:endParaRPr lang="en-US" sz="2400" b="1" dirty="0">
              <a:latin typeface="Arial" panose="020B0604020202020204" pitchFamily="34" charset="0"/>
              <a:cs typeface="Arial" panose="020B0604020202020204" pitchFamily="34" charset="0"/>
            </a:endParaRPr>
          </a:p>
          <a:p>
            <a:pPr marL="0" lvl="0" indent="0">
              <a:buNone/>
            </a:pPr>
            <a:r>
              <a:rPr lang="en-US" sz="2400" b="1" dirty="0">
                <a:latin typeface="Arial" panose="020B0604020202020204" pitchFamily="34" charset="0"/>
                <a:cs typeface="Arial" panose="020B0604020202020204" pitchFamily="34" charset="0"/>
              </a:rPr>
              <a:t>Exploratory</a:t>
            </a:r>
          </a:p>
          <a:p>
            <a:r>
              <a:rPr lang="en-US" sz="2400" b="1" dirty="0">
                <a:latin typeface="Arial" panose="020B0604020202020204" pitchFamily="34" charset="0"/>
              </a:rPr>
              <a:t>Describe the role of PB NGS monitoring</a:t>
            </a:r>
          </a:p>
          <a:p>
            <a:r>
              <a:rPr lang="en-US" sz="2400" b="1" dirty="0">
                <a:latin typeface="Arial" panose="020B0604020202020204" pitchFamily="34" charset="0"/>
                <a:cs typeface="Arial" panose="020B0604020202020204" pitchFamily="34" charset="0"/>
              </a:rPr>
              <a:t>Identify factors associated with risk of relapse following CD19 CAR T-cells (e.g., pre-CAR disease burden)</a:t>
            </a:r>
          </a:p>
          <a:p>
            <a:r>
              <a:rPr lang="en-US" sz="2400" b="1" dirty="0">
                <a:latin typeface="Arial" panose="020B0604020202020204" pitchFamily="34" charset="0"/>
              </a:rPr>
              <a:t>PROs and late effects post CAR and HSCT</a:t>
            </a:r>
          </a:p>
          <a:p>
            <a:r>
              <a:rPr lang="en-US" sz="2400" b="1" dirty="0">
                <a:latin typeface="Arial" panose="020B0604020202020204" pitchFamily="34" charset="0"/>
                <a:cs typeface="Arial" panose="020B0604020202020204" pitchFamily="34" charset="0"/>
              </a:rPr>
              <a:t>Cost-analysis </a:t>
            </a:r>
          </a:p>
          <a:p>
            <a:endParaRPr lang="en-US" sz="2800" b="1" dirty="0">
              <a:latin typeface="Arial" panose="020B0604020202020204" pitchFamily="34" charset="0"/>
              <a:cs typeface="Arial" panose="020B0604020202020204" pitchFamily="34" charset="0"/>
            </a:endParaRPr>
          </a:p>
          <a:p>
            <a:pPr lvl="1"/>
            <a:endParaRPr lang="en-US" sz="24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4537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4E206-FCBB-0C47-A161-9EC0DA85A5DA}"/>
              </a:ext>
            </a:extLst>
          </p:cNvPr>
          <p:cNvSpPr>
            <a:spLocks noGrp="1"/>
          </p:cNvSpPr>
          <p:nvPr>
            <p:ph type="title"/>
          </p:nvPr>
        </p:nvSpPr>
        <p:spPr/>
        <p:txBody>
          <a:bodyPr/>
          <a:lstStyle/>
          <a:p>
            <a:r>
              <a:rPr lang="en-US" dirty="0"/>
              <a:t>Statistical Analysis</a:t>
            </a:r>
          </a:p>
        </p:txBody>
      </p:sp>
      <p:sp>
        <p:nvSpPr>
          <p:cNvPr id="3" name="Content Placeholder 2">
            <a:extLst>
              <a:ext uri="{FF2B5EF4-FFF2-40B4-BE49-F238E27FC236}">
                <a16:creationId xmlns:a16="http://schemas.microsoft.com/office/drawing/2014/main" id="{A8195707-9C64-FD48-929B-FF6C73A3C20E}"/>
              </a:ext>
            </a:extLst>
          </p:cNvPr>
          <p:cNvSpPr>
            <a:spLocks noGrp="1"/>
          </p:cNvSpPr>
          <p:nvPr>
            <p:ph idx="1"/>
          </p:nvPr>
        </p:nvSpPr>
        <p:spPr>
          <a:xfrm>
            <a:off x="609600" y="1371601"/>
            <a:ext cx="11125200" cy="4724399"/>
          </a:xfrm>
        </p:spPr>
        <p:txBody>
          <a:bodyPr>
            <a:normAutofit/>
          </a:bodyPr>
          <a:lstStyle/>
          <a:p>
            <a:r>
              <a:rPr lang="en-US" sz="2100" b="1" dirty="0">
                <a:latin typeface="Arial" panose="020B0604020202020204" pitchFamily="34" charset="0"/>
              </a:rPr>
              <a:t>1A: </a:t>
            </a:r>
            <a:r>
              <a:rPr lang="en-US" sz="2100" b="1" dirty="0">
                <a:solidFill>
                  <a:srgbClr val="5E346A"/>
                </a:solidFill>
                <a:latin typeface="Arial" panose="020B0604020202020204" pitchFamily="34" charset="0"/>
              </a:rPr>
              <a:t>Planned HCT post-CAR-T Arm</a:t>
            </a:r>
          </a:p>
          <a:p>
            <a:pPr lvl="1"/>
            <a:r>
              <a:rPr lang="en-US" sz="2100" b="1" dirty="0">
                <a:latin typeface="Arial" panose="020B0604020202020204" pitchFamily="34" charset="0"/>
              </a:rPr>
              <a:t>Will include patients who are both NGS+ (FC-) and NGS neg</a:t>
            </a:r>
          </a:p>
          <a:p>
            <a:pPr lvl="1">
              <a:spcBef>
                <a:spcPts val="1200"/>
              </a:spcBef>
              <a:spcAft>
                <a:spcPts val="1200"/>
              </a:spcAft>
            </a:pPr>
            <a:r>
              <a:rPr lang="en-US" sz="2100" b="1" dirty="0">
                <a:latin typeface="Arial" panose="020B0604020202020204" pitchFamily="34" charset="0"/>
              </a:rPr>
              <a:t>Expect a 1-year LFS of ≥70%</a:t>
            </a:r>
          </a:p>
          <a:p>
            <a:r>
              <a:rPr lang="en-US" sz="2100" b="1" dirty="0">
                <a:latin typeface="Arial" panose="020B0604020202020204" pitchFamily="34" charset="0"/>
              </a:rPr>
              <a:t>1B: </a:t>
            </a:r>
            <a:r>
              <a:rPr lang="en-US" sz="2100" b="1" dirty="0">
                <a:solidFill>
                  <a:srgbClr val="5E346A"/>
                </a:solidFill>
                <a:latin typeface="Arial" panose="020B0604020202020204" pitchFamily="34" charset="0"/>
              </a:rPr>
              <a:t>Risk-based HCT arm</a:t>
            </a:r>
          </a:p>
          <a:p>
            <a:pPr lvl="1"/>
            <a:r>
              <a:rPr lang="en-US" sz="2100" b="1" dirty="0">
                <a:latin typeface="Arial" panose="020B0604020202020204" pitchFamily="34" charset="0"/>
              </a:rPr>
              <a:t>Anticipate that at least 50% of patients will not receive HCT</a:t>
            </a:r>
          </a:p>
          <a:p>
            <a:pPr lvl="1"/>
            <a:r>
              <a:rPr lang="en-US" sz="2100" b="1" dirty="0">
                <a:latin typeface="Arial" panose="020B0604020202020204" pitchFamily="34" charset="0"/>
              </a:rPr>
              <a:t>Patients go to HCT because they are NGS+ or they lose B-cell aplasia within 6m.</a:t>
            </a:r>
          </a:p>
          <a:p>
            <a:pPr lvl="1"/>
            <a:r>
              <a:rPr lang="en-US" sz="2100" b="1" dirty="0">
                <a:latin typeface="Arial" panose="020B0604020202020204" pitchFamily="34" charset="0"/>
              </a:rPr>
              <a:t>This will improve outcomes from the 40-50% EFS expected with CAR-T alone. </a:t>
            </a:r>
          </a:p>
          <a:p>
            <a:pPr lvl="1">
              <a:spcAft>
                <a:spcPts val="1200"/>
              </a:spcAft>
            </a:pPr>
            <a:r>
              <a:rPr lang="en-US" sz="2100" b="1" dirty="0">
                <a:latin typeface="Arial" panose="020B0604020202020204" pitchFamily="34" charset="0"/>
              </a:rPr>
              <a:t>Expect a 1-year LFS of 68% in the risk-based arm</a:t>
            </a:r>
          </a:p>
          <a:p>
            <a:r>
              <a:rPr lang="en-US" sz="2100" b="1" dirty="0">
                <a:latin typeface="Arial" panose="020B0604020202020204" pitchFamily="34" charset="0"/>
              </a:rPr>
              <a:t>If </a:t>
            </a:r>
            <a:r>
              <a:rPr lang="en-US" sz="2100" b="1" dirty="0">
                <a:solidFill>
                  <a:srgbClr val="5E346A"/>
                </a:solidFill>
                <a:latin typeface="Arial" panose="020B0604020202020204" pitchFamily="34" charset="0"/>
              </a:rPr>
              <a:t>outcomes are similar</a:t>
            </a:r>
            <a:r>
              <a:rPr lang="en-US" sz="2100" b="1" dirty="0">
                <a:latin typeface="Arial" panose="020B0604020202020204" pitchFamily="34" charset="0"/>
              </a:rPr>
              <a:t>, the risk-based HCT arm would be preferred as it decreases exposure to HCT risks.</a:t>
            </a:r>
          </a:p>
          <a:p>
            <a:endParaRPr lang="en-US" b="1" dirty="0"/>
          </a:p>
        </p:txBody>
      </p:sp>
      <p:sp>
        <p:nvSpPr>
          <p:cNvPr id="5" name="Slide Number Placeholder 4">
            <a:extLst>
              <a:ext uri="{FF2B5EF4-FFF2-40B4-BE49-F238E27FC236}">
                <a16:creationId xmlns:a16="http://schemas.microsoft.com/office/drawing/2014/main" id="{6DF1DEB4-B27A-9E40-AA40-C6F987010317}"/>
              </a:ext>
            </a:extLst>
          </p:cNvPr>
          <p:cNvSpPr>
            <a:spLocks noGrp="1"/>
          </p:cNvSpPr>
          <p:nvPr>
            <p:ph type="sldNum" sz="quarter" idx="12"/>
          </p:nvPr>
        </p:nvSpPr>
        <p:spPr/>
        <p:txBody>
          <a:bodyPr/>
          <a:lstStyle/>
          <a:p>
            <a:fld id="{23A446DA-D2FC-491E-A26B-6B2D41D55751}" type="slidenum">
              <a:rPr lang="en-US" smtClean="0"/>
              <a:pPr/>
              <a:t>18</a:t>
            </a:fld>
            <a:endParaRPr lang="en-US" dirty="0"/>
          </a:p>
        </p:txBody>
      </p:sp>
    </p:spTree>
    <p:extLst>
      <p:ext uri="{BB962C8B-B14F-4D97-AF65-F5344CB8AC3E}">
        <p14:creationId xmlns:p14="http://schemas.microsoft.com/office/powerpoint/2010/main" val="3967687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Feasibility, Sample Size, Logistics</a:t>
            </a:r>
          </a:p>
        </p:txBody>
      </p:sp>
      <p:sp>
        <p:nvSpPr>
          <p:cNvPr id="3" name="Content Placeholder 2"/>
          <p:cNvSpPr>
            <a:spLocks noGrp="1"/>
          </p:cNvSpPr>
          <p:nvPr>
            <p:ph idx="1"/>
          </p:nvPr>
        </p:nvSpPr>
        <p:spPr>
          <a:xfrm>
            <a:off x="152400" y="1433596"/>
            <a:ext cx="12039600" cy="4648200"/>
          </a:xfrm>
        </p:spPr>
        <p:txBody>
          <a:bodyPr>
            <a:noAutofit/>
          </a:bodyPr>
          <a:lstStyle/>
          <a:p>
            <a:r>
              <a:rPr lang="en-US" sz="2000" b="1" dirty="0"/>
              <a:t>With 60 patients per each randomized arm, </a:t>
            </a:r>
          </a:p>
          <a:p>
            <a:pPr lvl="1"/>
            <a:r>
              <a:rPr lang="en-US" sz="2000" b="1" dirty="0"/>
              <a:t>Significance level of 0.1 and noninferiority margin of 0.2</a:t>
            </a:r>
          </a:p>
          <a:p>
            <a:pPr lvl="1"/>
            <a:r>
              <a:rPr lang="en-US" sz="2000" b="1" dirty="0"/>
              <a:t>LFS of HCT arm: 70% and risk-based arm: 68%</a:t>
            </a:r>
          </a:p>
          <a:p>
            <a:r>
              <a:rPr lang="en-US" sz="2000" b="1" dirty="0"/>
              <a:t>Annually, approximately 80-100 children infused with CD19 CAR T-cell</a:t>
            </a:r>
          </a:p>
          <a:p>
            <a:pPr>
              <a:lnSpc>
                <a:spcPct val="120000"/>
              </a:lnSpc>
            </a:pPr>
            <a:r>
              <a:rPr lang="en-US" sz="2000" b="1" dirty="0"/>
              <a:t>Enrollment: </a:t>
            </a:r>
          </a:p>
          <a:p>
            <a:pPr lvl="1">
              <a:lnSpc>
                <a:spcPct val="120000"/>
              </a:lnSpc>
            </a:pPr>
            <a:r>
              <a:rPr lang="en-US" sz="2000" b="1" dirty="0"/>
              <a:t>Patients would be enrolled (ideally) prior to first disease assessment but ≤ day 42 post-CAR</a:t>
            </a:r>
          </a:p>
          <a:p>
            <a:pPr lvl="1">
              <a:lnSpc>
                <a:spcPct val="120000"/>
              </a:lnSpc>
              <a:spcAft>
                <a:spcPts val="1200"/>
              </a:spcAft>
            </a:pPr>
            <a:r>
              <a:rPr lang="en-US" sz="2000" b="1" dirty="0"/>
              <a:t>All patients (including those who decline randomization) would have serial assessment of NGS (peripheral blood NGS every 2 weeks and bone marrow NGS month 1,2,3,6,9,12 )</a:t>
            </a:r>
          </a:p>
          <a:p>
            <a:pPr>
              <a:lnSpc>
                <a:spcPct val="120000"/>
              </a:lnSpc>
            </a:pPr>
            <a:r>
              <a:rPr lang="en-US" sz="2000" b="1" dirty="0"/>
              <a:t>HCT Planning: </a:t>
            </a:r>
          </a:p>
          <a:p>
            <a:pPr lvl="1">
              <a:lnSpc>
                <a:spcPct val="120000"/>
              </a:lnSpc>
            </a:pPr>
            <a:r>
              <a:rPr lang="en-US" sz="2000" b="1" dirty="0"/>
              <a:t>First HCT only</a:t>
            </a:r>
          </a:p>
          <a:p>
            <a:pPr lvl="1">
              <a:lnSpc>
                <a:spcPct val="120000"/>
              </a:lnSpc>
            </a:pPr>
            <a:r>
              <a:rPr lang="en-US" sz="2000" b="1" dirty="0"/>
              <a:t>TBI-based conditioning</a:t>
            </a:r>
          </a:p>
          <a:p>
            <a:endParaRPr lang="en-US" sz="2000" b="1" dirty="0"/>
          </a:p>
          <a:p>
            <a:endParaRPr lang="en-US" sz="2000" dirty="0"/>
          </a:p>
          <a:p>
            <a:endParaRPr lang="en-US" sz="2000" dirty="0"/>
          </a:p>
          <a:p>
            <a:pPr lvl="2"/>
            <a:endParaRPr lang="en-US" sz="2000" dirty="0"/>
          </a:p>
          <a:p>
            <a:pPr lvl="1"/>
            <a:endParaRPr lang="en-US" sz="2000"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19</a:t>
            </a:fld>
            <a:endParaRPr lang="en-US" dirty="0"/>
          </a:p>
        </p:txBody>
      </p:sp>
      <p:pic>
        <p:nvPicPr>
          <p:cNvPr id="9" name="Picture 8">
            <a:extLst>
              <a:ext uri="{FF2B5EF4-FFF2-40B4-BE49-F238E27FC236}">
                <a16:creationId xmlns:a16="http://schemas.microsoft.com/office/drawing/2014/main" id="{EAD2144A-4D35-D547-9EA4-404314DB0DB2}"/>
              </a:ext>
            </a:extLst>
          </p:cNvPr>
          <p:cNvPicPr>
            <a:picLocks noChangeAspect="1"/>
          </p:cNvPicPr>
          <p:nvPr/>
        </p:nvPicPr>
        <p:blipFill>
          <a:blip r:embed="rId2"/>
          <a:stretch>
            <a:fillRect/>
          </a:stretch>
        </p:blipFill>
        <p:spPr>
          <a:xfrm>
            <a:off x="8307211" y="4982056"/>
            <a:ext cx="2412483" cy="1860550"/>
          </a:xfrm>
          <a:prstGeom prst="rect">
            <a:avLst/>
          </a:prstGeom>
        </p:spPr>
      </p:pic>
      <p:pic>
        <p:nvPicPr>
          <p:cNvPr id="10" name="Picture 9">
            <a:extLst>
              <a:ext uri="{FF2B5EF4-FFF2-40B4-BE49-F238E27FC236}">
                <a16:creationId xmlns:a16="http://schemas.microsoft.com/office/drawing/2014/main" id="{5DBC350E-9FEB-D34C-B003-9DE5FE1230AF}"/>
              </a:ext>
            </a:extLst>
          </p:cNvPr>
          <p:cNvPicPr>
            <a:picLocks noChangeAspect="1"/>
          </p:cNvPicPr>
          <p:nvPr/>
        </p:nvPicPr>
        <p:blipFill>
          <a:blip r:embed="rId3"/>
          <a:stretch>
            <a:fillRect/>
          </a:stretch>
        </p:blipFill>
        <p:spPr>
          <a:xfrm>
            <a:off x="8192652" y="4572000"/>
            <a:ext cx="2641600" cy="471714"/>
          </a:xfrm>
          <a:prstGeom prst="rect">
            <a:avLst/>
          </a:prstGeom>
        </p:spPr>
      </p:pic>
      <p:pic>
        <p:nvPicPr>
          <p:cNvPr id="11" name="Picture 10">
            <a:extLst>
              <a:ext uri="{FF2B5EF4-FFF2-40B4-BE49-F238E27FC236}">
                <a16:creationId xmlns:a16="http://schemas.microsoft.com/office/drawing/2014/main" id="{9ECACD2F-2A0D-7B4D-9D9B-01C8CB89666D}"/>
              </a:ext>
            </a:extLst>
          </p:cNvPr>
          <p:cNvPicPr>
            <a:picLocks noChangeAspect="1"/>
          </p:cNvPicPr>
          <p:nvPr/>
        </p:nvPicPr>
        <p:blipFill>
          <a:blip r:embed="rId4"/>
          <a:stretch>
            <a:fillRect/>
          </a:stretch>
        </p:blipFill>
        <p:spPr>
          <a:xfrm>
            <a:off x="6771170" y="5365735"/>
            <a:ext cx="1478761" cy="823401"/>
          </a:xfrm>
          <a:prstGeom prst="rect">
            <a:avLst/>
          </a:prstGeom>
        </p:spPr>
      </p:pic>
    </p:spTree>
    <p:extLst>
      <p:ext uri="{BB962C8B-B14F-4D97-AF65-F5344CB8AC3E}">
        <p14:creationId xmlns:p14="http://schemas.microsoft.com/office/powerpoint/2010/main" val="7821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dirty="0"/>
              <a:t>Conflict of Interest Disclosure</a:t>
            </a:r>
            <a:endParaRPr lang="en-US" altLang="en-US" sz="2000" dirty="0">
              <a:solidFill>
                <a:srgbClr val="FF0000"/>
              </a:solidFill>
            </a:endParaRPr>
          </a:p>
        </p:txBody>
      </p:sp>
      <p:sp>
        <p:nvSpPr>
          <p:cNvPr id="6" name="Content Placeholder 2"/>
          <p:cNvSpPr txBox="1">
            <a:spLocks/>
          </p:cNvSpPr>
          <p:nvPr/>
        </p:nvSpPr>
        <p:spPr bwMode="auto">
          <a:xfrm>
            <a:off x="635643" y="1371600"/>
            <a:ext cx="10759643" cy="426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000" kern="1200">
                <a:solidFill>
                  <a:srgbClr val="000000"/>
                </a:solidFill>
                <a:latin typeface="+mj-lt"/>
                <a:ea typeface="+mn-ea"/>
                <a:cs typeface="Arial" pitchFamily="34" charset="0"/>
              </a:defRPr>
            </a:lvl1pPr>
            <a:lvl2pPr marL="742950" indent="-285750" algn="l" rtl="0" eaLnBrk="0" fontAlgn="base" hangingPunct="0">
              <a:spcBef>
                <a:spcPct val="20000"/>
              </a:spcBef>
              <a:spcAft>
                <a:spcPct val="0"/>
              </a:spcAft>
              <a:buFont typeface="Arial" charset="0"/>
              <a:buChar char="–"/>
              <a:defRPr sz="2600" kern="1200">
                <a:solidFill>
                  <a:srgbClr val="000000"/>
                </a:solidFill>
                <a:latin typeface="+mj-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0000"/>
                </a:solidFill>
                <a:latin typeface="+mj-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0000"/>
                </a:solidFill>
                <a:latin typeface="+mj-lt"/>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000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defRPr/>
            </a:pPr>
            <a:r>
              <a:rPr lang="en-US" altLang="en-US" sz="2800" dirty="0">
                <a:cs typeface="Arial" charset="0"/>
              </a:rPr>
              <a:t>Leslie Kean: </a:t>
            </a:r>
            <a:r>
              <a:rPr lang="en-US" sz="2800" dirty="0"/>
              <a:t>Novartis: SAB, BMS:  research funding, Gilead:  Research funding and SAB, BEAM:  research funding</a:t>
            </a:r>
            <a:endParaRPr lang="en-US" altLang="en-US" sz="2800" dirty="0">
              <a:cs typeface="Arial" charset="0"/>
            </a:endParaRPr>
          </a:p>
          <a:p>
            <a:pPr marL="0" indent="0" algn="ctr" eaLnBrk="1" hangingPunct="1">
              <a:buNone/>
              <a:defRPr/>
            </a:pPr>
            <a:endParaRPr lang="en-US" altLang="en-US" sz="3200" dirty="0">
              <a:cs typeface="Arial" charset="0"/>
            </a:endParaRPr>
          </a:p>
        </p:txBody>
      </p:sp>
      <p:sp>
        <p:nvSpPr>
          <p:cNvPr id="12" name="Slide Number Placeholder 3">
            <a:extLst>
              <a:ext uri="{FF2B5EF4-FFF2-40B4-BE49-F238E27FC236}">
                <a16:creationId xmlns:a16="http://schemas.microsoft.com/office/drawing/2014/main" id="{6186F4C8-FC28-4029-B45A-18D37279C390}"/>
              </a:ext>
            </a:extLst>
          </p:cNvPr>
          <p:cNvSpPr>
            <a:spLocks noGrp="1"/>
          </p:cNvSpPr>
          <p:nvPr>
            <p:ph type="sldNum" sz="quarter" idx="12"/>
          </p:nvPr>
        </p:nvSpPr>
        <p:spPr>
          <a:xfrm>
            <a:off x="10972800" y="6356351"/>
            <a:ext cx="609600" cy="365125"/>
          </a:xfrm>
        </p:spPr>
        <p:txBody>
          <a:bodyPr/>
          <a:lstStyle/>
          <a:p>
            <a:fld id="{23A446DA-D2FC-491E-A26B-6B2D41D55751}" type="slidenum">
              <a:rPr lang="en-US" smtClean="0"/>
              <a:pPr/>
              <a:t>2</a:t>
            </a:fld>
            <a:endParaRPr lang="en-US" dirty="0"/>
          </a:p>
        </p:txBody>
      </p:sp>
    </p:spTree>
    <p:extLst>
      <p:ext uri="{BB962C8B-B14F-4D97-AF65-F5344CB8AC3E}">
        <p14:creationId xmlns:p14="http://schemas.microsoft.com/office/powerpoint/2010/main" val="2014307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External Review &amp; Online Feedback:</a:t>
            </a:r>
            <a:br>
              <a:rPr lang="en-US" dirty="0"/>
            </a:br>
            <a:r>
              <a:rPr lang="en-US" dirty="0"/>
              <a:t>Average Score:  2.35</a:t>
            </a:r>
          </a:p>
        </p:txBody>
      </p:sp>
      <p:sp>
        <p:nvSpPr>
          <p:cNvPr id="3" name="Content Placeholder 2"/>
          <p:cNvSpPr>
            <a:spLocks noGrp="1"/>
          </p:cNvSpPr>
          <p:nvPr>
            <p:ph idx="1"/>
          </p:nvPr>
        </p:nvSpPr>
        <p:spPr>
          <a:xfrm>
            <a:off x="152400" y="1311442"/>
            <a:ext cx="11887200" cy="4648200"/>
          </a:xfrm>
        </p:spPr>
        <p:txBody>
          <a:bodyPr>
            <a:noAutofit/>
          </a:bodyPr>
          <a:lstStyle/>
          <a:p>
            <a:pPr>
              <a:spcAft>
                <a:spcPts val="1200"/>
              </a:spcAft>
            </a:pPr>
            <a:r>
              <a:rPr lang="en-US" sz="2400" b="1" dirty="0"/>
              <a:t>Summary/clarification of main discussion points: </a:t>
            </a:r>
          </a:p>
          <a:p>
            <a:pPr lvl="1"/>
            <a:r>
              <a:rPr lang="en-US" sz="2400" b="1" dirty="0"/>
              <a:t>NGS MRD testing will be centralized by Adaptive</a:t>
            </a:r>
          </a:p>
          <a:p>
            <a:pPr lvl="2">
              <a:spcAft>
                <a:spcPts val="600"/>
              </a:spcAft>
            </a:pPr>
            <a:r>
              <a:rPr lang="en-US" b="1" dirty="0"/>
              <a:t>Will account for both CD19+ and CD19-neg relapses</a:t>
            </a:r>
          </a:p>
          <a:p>
            <a:pPr lvl="1">
              <a:spcBef>
                <a:spcPts val="1200"/>
              </a:spcBef>
              <a:spcAft>
                <a:spcPts val="600"/>
              </a:spcAft>
            </a:pPr>
            <a:r>
              <a:rPr lang="en-US" sz="2400" b="1" dirty="0"/>
              <a:t>B-cell aplasia will be monitored throughout the study, probably centralized</a:t>
            </a:r>
          </a:p>
          <a:p>
            <a:pPr lvl="1">
              <a:spcBef>
                <a:spcPts val="1200"/>
              </a:spcBef>
            </a:pPr>
            <a:r>
              <a:rPr lang="en-US" sz="2400" b="1" dirty="0"/>
              <a:t>All patients must have a HCT donor identified</a:t>
            </a:r>
          </a:p>
          <a:p>
            <a:pPr lvl="2">
              <a:spcAft>
                <a:spcPts val="600"/>
              </a:spcAft>
            </a:pPr>
            <a:r>
              <a:rPr lang="en-US" b="1" dirty="0"/>
              <a:t>There will be variability in HCT approaches (e.g., donor) but consistently TBI based </a:t>
            </a:r>
          </a:p>
          <a:p>
            <a:pPr lvl="1">
              <a:spcBef>
                <a:spcPts val="1200"/>
              </a:spcBef>
            </a:pPr>
            <a:r>
              <a:rPr lang="en-US" sz="2400" b="1" dirty="0"/>
              <a:t>CAR T-cell product: </a:t>
            </a:r>
          </a:p>
          <a:p>
            <a:pPr lvl="2"/>
            <a:r>
              <a:rPr lang="en-US" b="1" dirty="0"/>
              <a:t>Kymriah or a similarly persistent 4-1BB based CD19 CAR</a:t>
            </a:r>
          </a:p>
          <a:p>
            <a:pPr lvl="2"/>
            <a:endParaRPr lang="en-US" b="1" dirty="0"/>
          </a:p>
          <a:p>
            <a:pPr lvl="1"/>
            <a:endParaRPr lang="en-US" sz="2400" b="1"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20</a:t>
            </a:fld>
            <a:endParaRPr lang="en-US" dirty="0"/>
          </a:p>
        </p:txBody>
      </p:sp>
    </p:spTree>
    <p:extLst>
      <p:ext uri="{BB962C8B-B14F-4D97-AF65-F5344CB8AC3E}">
        <p14:creationId xmlns:p14="http://schemas.microsoft.com/office/powerpoint/2010/main" val="4271205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04E0-53ED-D64C-B245-1743D0AA25E6}"/>
              </a:ext>
            </a:extLst>
          </p:cNvPr>
          <p:cNvSpPr>
            <a:spLocks noGrp="1"/>
          </p:cNvSpPr>
          <p:nvPr>
            <p:ph type="title"/>
          </p:nvPr>
        </p:nvSpPr>
        <p:spPr/>
        <p:txBody>
          <a:bodyPr/>
          <a:lstStyle/>
          <a:p>
            <a:r>
              <a:rPr lang="en-US" dirty="0">
                <a:latin typeface="Arial" panose="020B0604020202020204" pitchFamily="34" charset="0"/>
              </a:rPr>
              <a:t>Conclusion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31FC76A-CE93-0F4D-B4A6-D90DB5660C2B}"/>
              </a:ext>
            </a:extLst>
          </p:cNvPr>
          <p:cNvSpPr>
            <a:spLocks noGrp="1"/>
          </p:cNvSpPr>
          <p:nvPr>
            <p:ph idx="1"/>
          </p:nvPr>
        </p:nvSpPr>
        <p:spPr/>
        <p:txBody>
          <a:bodyPr>
            <a:normAutofit fontScale="92500" lnSpcReduction="10000"/>
          </a:bodyPr>
          <a:lstStyle/>
          <a:p>
            <a:r>
              <a:rPr lang="en-US" sz="2600" b="1" dirty="0">
                <a:latin typeface="Arial" panose="020B0604020202020204" pitchFamily="34" charset="0"/>
              </a:rPr>
              <a:t>CAR T-cells are highly effective in children and young adults with relapsed refractory ALL, however some patients </a:t>
            </a:r>
            <a:r>
              <a:rPr lang="en-US" sz="2600" b="1" dirty="0">
                <a:solidFill>
                  <a:srgbClr val="693C74"/>
                </a:solidFill>
                <a:latin typeface="Arial" panose="020B0604020202020204" pitchFamily="34" charset="0"/>
              </a:rPr>
              <a:t>will not achieve long-term cure without consolidative HCT</a:t>
            </a:r>
            <a:r>
              <a:rPr lang="en-US" sz="2600" b="1" dirty="0">
                <a:latin typeface="Arial" panose="020B0604020202020204" pitchFamily="34" charset="0"/>
              </a:rPr>
              <a:t>. </a:t>
            </a:r>
          </a:p>
          <a:p>
            <a:endParaRPr lang="en-US" sz="2600" b="1" dirty="0">
              <a:latin typeface="Arial" panose="020B0604020202020204" pitchFamily="34" charset="0"/>
            </a:endParaRPr>
          </a:p>
          <a:p>
            <a:r>
              <a:rPr lang="en-US" sz="2600" b="1" dirty="0">
                <a:latin typeface="Arial" panose="020B0604020202020204" pitchFamily="34" charset="0"/>
              </a:rPr>
              <a:t>With the </a:t>
            </a:r>
            <a:r>
              <a:rPr lang="en-US" sz="2600" b="1" u="sng" dirty="0">
                <a:latin typeface="Arial" panose="020B0604020202020204" pitchFamily="34" charset="0"/>
              </a:rPr>
              <a:t>dual</a:t>
            </a:r>
            <a:r>
              <a:rPr lang="en-US" sz="2600" b="1" dirty="0">
                <a:latin typeface="Arial" panose="020B0604020202020204" pitchFamily="34" charset="0"/>
              </a:rPr>
              <a:t> goals of </a:t>
            </a:r>
            <a:r>
              <a:rPr lang="en-US" sz="2600" b="1" dirty="0">
                <a:solidFill>
                  <a:srgbClr val="5E346A"/>
                </a:solidFill>
                <a:latin typeface="Arial" panose="020B0604020202020204" pitchFamily="34" charset="0"/>
              </a:rPr>
              <a:t>improving overall LFS and reducing late-effects</a:t>
            </a:r>
            <a:r>
              <a:rPr lang="en-US" sz="2600" b="1" dirty="0">
                <a:latin typeface="Arial" panose="020B0604020202020204" pitchFamily="34" charset="0"/>
              </a:rPr>
              <a:t>, we propose that a standardized risk-based approach utilizing state-of-the-art methods for disease detection and evaluation of functional CAR T-cell persistence will direct high-risk patients to HCT and spare low-risk patients from HCT toxicities. </a:t>
            </a:r>
          </a:p>
          <a:p>
            <a:endParaRPr lang="en-US" sz="2600" b="1" dirty="0">
              <a:latin typeface="Arial" panose="020B0604020202020204" pitchFamily="34" charset="0"/>
            </a:endParaRPr>
          </a:p>
          <a:p>
            <a:r>
              <a:rPr lang="en-US" sz="2600" b="1" dirty="0">
                <a:latin typeface="Arial" panose="020B0604020202020204" pitchFamily="34" charset="0"/>
              </a:rPr>
              <a:t>Role of </a:t>
            </a:r>
            <a:r>
              <a:rPr lang="en-US" sz="2600" b="1" dirty="0">
                <a:solidFill>
                  <a:srgbClr val="693C74"/>
                </a:solidFill>
                <a:latin typeface="Arial" panose="020B0604020202020204" pitchFamily="34" charset="0"/>
              </a:rPr>
              <a:t>PB and BM NGS testing </a:t>
            </a:r>
            <a:r>
              <a:rPr lang="en-US" sz="2600" b="1" dirty="0">
                <a:latin typeface="Arial" panose="020B0604020202020204" pitchFamily="34" charset="0"/>
              </a:rPr>
              <a:t>will also be closely evaluated and may change the paradigm for post-CAR/HCT relapse monitoring.</a:t>
            </a: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4435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95600" y="2179638"/>
            <a:ext cx="8229600" cy="1249362"/>
          </a:xfrm>
        </p:spPr>
        <p:txBody>
          <a:bodyPr>
            <a:noAutofit/>
          </a:bodyPr>
          <a:lstStyle/>
          <a:p>
            <a:br>
              <a:rPr lang="en-US" sz="8000" dirty="0"/>
            </a:br>
            <a:br>
              <a:rPr lang="en-US" sz="8000" dirty="0"/>
            </a:br>
            <a:r>
              <a:rPr lang="en-US" sz="8000" dirty="0"/>
              <a:t>Q&amp;A Session</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3A446DA-D2FC-491E-A26B-6B2D41D55751}"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24EAD1F-D805-C442-B500-E4164FC064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4E3CFE5-1F03-A74A-BA79-EAAE89CD544E}"/>
              </a:ext>
            </a:extLst>
          </p:cNvPr>
          <p:cNvSpPr>
            <a:spLocks noGrp="1"/>
          </p:cNvSpPr>
          <p:nvPr>
            <p:ph type="sldNum" sz="quarter" idx="12"/>
          </p:nvPr>
        </p:nvSpPr>
        <p:spPr/>
        <p:txBody>
          <a:bodyPr/>
          <a:lstStyle/>
          <a:p>
            <a:fld id="{7D9A75CE-7F8A-4968-A013-5FFD1A976351}" type="slidenum">
              <a:rPr lang="en-US" smtClean="0"/>
              <a:pPr/>
              <a:t>23</a:t>
            </a:fld>
            <a:endParaRPr lang="en-US" dirty="0"/>
          </a:p>
        </p:txBody>
      </p:sp>
    </p:spTree>
    <p:extLst>
      <p:ext uri="{BB962C8B-B14F-4D97-AF65-F5344CB8AC3E}">
        <p14:creationId xmlns:p14="http://schemas.microsoft.com/office/powerpoint/2010/main" val="1015014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Members</a:t>
            </a:r>
          </a:p>
        </p:txBody>
      </p:sp>
      <p:sp>
        <p:nvSpPr>
          <p:cNvPr id="3" name="Content Placeholder 2"/>
          <p:cNvSpPr>
            <a:spLocks noGrp="1"/>
          </p:cNvSpPr>
          <p:nvPr>
            <p:ph idx="1"/>
          </p:nvPr>
        </p:nvSpPr>
        <p:spPr>
          <a:xfrm>
            <a:off x="533400" y="1335441"/>
            <a:ext cx="7010400" cy="4648200"/>
          </a:xfrm>
        </p:spPr>
        <p:txBody>
          <a:bodyPr>
            <a:noAutofit/>
          </a:bodyPr>
          <a:lstStyle/>
          <a:p>
            <a:pPr marL="0" indent="0">
              <a:buNone/>
            </a:pPr>
            <a:r>
              <a:rPr lang="en-US" sz="1600" b="1" u="sng" dirty="0"/>
              <a:t>Chair:  </a:t>
            </a:r>
            <a:endParaRPr lang="en-US" sz="1600" dirty="0"/>
          </a:p>
          <a:p>
            <a:r>
              <a:rPr lang="en-US" sz="1600" dirty="0"/>
              <a:t>Leslie S Kean MD/PhD, Dana-Farber Cancer Institute and Boston Children’s Hospital</a:t>
            </a:r>
          </a:p>
          <a:p>
            <a:pPr marL="0" indent="0">
              <a:buNone/>
            </a:pPr>
            <a:r>
              <a:rPr lang="en-US" sz="1600" b="1" u="sng" dirty="0"/>
              <a:t>Members: </a:t>
            </a:r>
            <a:endParaRPr lang="en-US" sz="1600" dirty="0"/>
          </a:p>
          <a:p>
            <a:r>
              <a:rPr lang="en-US" sz="1600" dirty="0"/>
              <a:t>Alice </a:t>
            </a:r>
            <a:r>
              <a:rPr lang="en-US" sz="1600" dirty="0" err="1"/>
              <a:t>Bertaina</a:t>
            </a:r>
            <a:r>
              <a:rPr lang="en-US" sz="1600" dirty="0"/>
              <a:t>, MD/PhD, Stanford Lucille Packard Children’s Hospital</a:t>
            </a:r>
          </a:p>
          <a:p>
            <a:r>
              <a:rPr lang="en-US" sz="1600" dirty="0"/>
              <a:t>Marie </a:t>
            </a:r>
            <a:r>
              <a:rPr lang="en-US" sz="1600" dirty="0" err="1"/>
              <a:t>Bleakley</a:t>
            </a:r>
            <a:r>
              <a:rPr lang="en-US" sz="1600" dirty="0"/>
              <a:t> MD/PhD, Fred Hutchinson Cancer Research Center</a:t>
            </a:r>
          </a:p>
          <a:p>
            <a:r>
              <a:rPr lang="en-US" sz="1600" dirty="0"/>
              <a:t>Joseph Chewning MD, University of Alabama</a:t>
            </a:r>
          </a:p>
          <a:p>
            <a:r>
              <a:rPr lang="en-US" sz="1600" dirty="0"/>
              <a:t>Stella Davies MD/PhD, Cincinnati Children’s Hospital</a:t>
            </a:r>
          </a:p>
          <a:p>
            <a:r>
              <a:rPr lang="en-US" sz="1600" dirty="0"/>
              <a:t>Dean Lee MD/PhD, The Ohio State University, Nationwide Children’s Hospital</a:t>
            </a:r>
          </a:p>
          <a:p>
            <a:r>
              <a:rPr lang="en-US" sz="1600" dirty="0"/>
              <a:t>Rachel Phelan MD, Medical College of Wisconsin</a:t>
            </a:r>
          </a:p>
          <a:p>
            <a:r>
              <a:rPr lang="en-US" sz="1600" dirty="0"/>
              <a:t>Michael Pulsipher MD, Children’s Hospital of Los Angeles</a:t>
            </a:r>
          </a:p>
          <a:p>
            <a:r>
              <a:rPr lang="en-US" sz="1600" dirty="0" err="1"/>
              <a:t>Muna</a:t>
            </a:r>
            <a:r>
              <a:rPr lang="en-US" sz="1600" dirty="0"/>
              <a:t> </a:t>
            </a:r>
            <a:r>
              <a:rPr lang="en-US" sz="1600" dirty="0" err="1"/>
              <a:t>Qayed</a:t>
            </a:r>
            <a:r>
              <a:rPr lang="en-US" sz="1600" dirty="0"/>
              <a:t> MD, Children’s Healthcare of Atlanta, Emory University</a:t>
            </a:r>
          </a:p>
          <a:p>
            <a:r>
              <a:rPr lang="en-US" sz="1600" dirty="0"/>
              <a:t>Nirali N. Shah MD, National Cancer Institute, NIH</a:t>
            </a:r>
          </a:p>
          <a:p>
            <a:r>
              <a:rPr lang="en-US" sz="1600" dirty="0"/>
              <a:t>Vicky Wu PhD: Fred Hutchinson Cancer Research Center</a:t>
            </a:r>
          </a:p>
          <a:p>
            <a:pPr lvl="1"/>
            <a:endParaRPr lang="en-US" sz="1600" dirty="0"/>
          </a:p>
        </p:txBody>
      </p:sp>
      <p:sp>
        <p:nvSpPr>
          <p:cNvPr id="5" name="Footer Placeholder 4"/>
          <p:cNvSpPr>
            <a:spLocks noGrp="1"/>
          </p:cNvSpPr>
          <p:nvPr>
            <p:ph type="ftr" sz="quarter" idx="11"/>
          </p:nvPr>
        </p:nvSpPr>
        <p:spPr>
          <a:xfrm>
            <a:off x="2667001" y="6080126"/>
            <a:ext cx="8204200" cy="625474"/>
          </a:xfrm>
        </p:spPr>
        <p:txBody>
          <a:bodyPr/>
          <a:lstStyle/>
          <a:p>
            <a:r>
              <a:rPr lang="en-US" sz="1100" dirty="0"/>
              <a:t>Support provided by grants #U10HL069294 and #U24HL138660 to the Blood and Marrow Transplant Clinical Trials Network from the National Heart, Lung, and Blood Institute and the National Cancer Institute. The content is solely the responsibility of the authors and does not necessarily represent the official views of the National Institutes of Health. </a:t>
            </a:r>
          </a:p>
        </p:txBody>
      </p:sp>
      <p:sp>
        <p:nvSpPr>
          <p:cNvPr id="4" name="Slide Number Placeholder 3"/>
          <p:cNvSpPr>
            <a:spLocks noGrp="1"/>
          </p:cNvSpPr>
          <p:nvPr>
            <p:ph type="sldNum" sz="quarter" idx="12"/>
          </p:nvPr>
        </p:nvSpPr>
        <p:spPr/>
        <p:txBody>
          <a:bodyPr/>
          <a:lstStyle/>
          <a:p>
            <a:fld id="{23A446DA-D2FC-491E-A26B-6B2D41D55751}" type="slidenum">
              <a:rPr lang="en-US" smtClean="0"/>
              <a:pPr/>
              <a:t>3</a:t>
            </a:fld>
            <a:endParaRPr lang="en-US" dirty="0"/>
          </a:p>
        </p:txBody>
      </p:sp>
      <p:sp>
        <p:nvSpPr>
          <p:cNvPr id="6" name="Rectangle 5">
            <a:extLst>
              <a:ext uri="{FF2B5EF4-FFF2-40B4-BE49-F238E27FC236}">
                <a16:creationId xmlns:a16="http://schemas.microsoft.com/office/drawing/2014/main" id="{4ED92B81-404D-9B44-9A6D-5CDA0C7A9339}"/>
              </a:ext>
            </a:extLst>
          </p:cNvPr>
          <p:cNvSpPr/>
          <p:nvPr/>
        </p:nvSpPr>
        <p:spPr>
          <a:xfrm>
            <a:off x="7315200" y="1335441"/>
            <a:ext cx="4876800" cy="3539430"/>
          </a:xfrm>
          <a:prstGeom prst="rect">
            <a:avLst/>
          </a:prstGeom>
        </p:spPr>
        <p:txBody>
          <a:bodyPr wrap="square">
            <a:spAutoFit/>
          </a:bodyPr>
          <a:lstStyle/>
          <a:p>
            <a:r>
              <a:rPr lang="en-US" sz="1600" b="1" u="sng" dirty="0"/>
              <a:t>Ad Hoc Members for the CATCH Trial:</a:t>
            </a:r>
            <a:endParaRPr lang="en-US" sz="1600" u="sng" dirty="0"/>
          </a:p>
          <a:p>
            <a:pPr marL="285750" indent="-285750">
              <a:buFont typeface="Arial" panose="020B0604020202020204" pitchFamily="34" charset="0"/>
              <a:buChar char="•"/>
            </a:pPr>
            <a:r>
              <a:rPr lang="en-US" sz="1600" dirty="0"/>
              <a:t>Susanne Baumeister MD, Dana-Farber Cancer Institute and Boston Children’s Hospital</a:t>
            </a:r>
          </a:p>
          <a:p>
            <a:pPr marL="285750" indent="-285750">
              <a:buFont typeface="Arial" panose="020B0604020202020204" pitchFamily="34" charset="0"/>
              <a:buChar char="•"/>
            </a:pPr>
            <a:r>
              <a:rPr lang="en-US" sz="1600" dirty="0"/>
              <a:t>Rizwan </a:t>
            </a:r>
            <a:r>
              <a:rPr lang="en-US" sz="1600" dirty="0" err="1"/>
              <a:t>Romee</a:t>
            </a:r>
            <a:r>
              <a:rPr lang="en-US" sz="1600" dirty="0"/>
              <a:t> MD, Dana-Farber Cancer Institute</a:t>
            </a:r>
          </a:p>
          <a:p>
            <a:pPr marL="285750" indent="-285750">
              <a:buFont typeface="Arial" panose="020B0604020202020204" pitchFamily="34" charset="0"/>
              <a:buChar char="•"/>
            </a:pPr>
            <a:r>
              <a:rPr lang="en-US" sz="1600" dirty="0"/>
              <a:t>Roman Shapiro MD, Dana-Farber Cancer Institute</a:t>
            </a:r>
          </a:p>
          <a:p>
            <a:endParaRPr lang="en-US" sz="1600" u="sng" dirty="0"/>
          </a:p>
          <a:p>
            <a:r>
              <a:rPr lang="en-US" sz="1600" b="1" u="sng" dirty="0"/>
              <a:t>Ad Hoc Members for the KARMA Trial:</a:t>
            </a:r>
            <a:endParaRPr lang="en-US" sz="1600" u="sng" dirty="0"/>
          </a:p>
          <a:p>
            <a:pPr marL="285750" indent="-285750">
              <a:buFont typeface="Arial" panose="020B0604020202020204" pitchFamily="34" charset="0"/>
              <a:buChar char="•"/>
            </a:pPr>
            <a:r>
              <a:rPr lang="en-US" sz="1600" dirty="0"/>
              <a:t>Terri </a:t>
            </a:r>
            <a:r>
              <a:rPr lang="en-US" sz="1600" dirty="0" err="1"/>
              <a:t>Guinipero</a:t>
            </a:r>
            <a:r>
              <a:rPr lang="en-US" sz="1600" dirty="0"/>
              <a:t> MD, Nationwide Children’s Hospital</a:t>
            </a:r>
          </a:p>
          <a:p>
            <a:pPr marL="285750" indent="-285750">
              <a:buFont typeface="Arial" panose="020B0604020202020204" pitchFamily="34" charset="0"/>
              <a:buChar char="•"/>
            </a:pPr>
            <a:r>
              <a:rPr lang="en-US" sz="1600" dirty="0"/>
              <a:t>Maggie Lamb MD, Nationwide Children’s Hospital</a:t>
            </a:r>
          </a:p>
          <a:p>
            <a:pPr lvl="2"/>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FE2A-05D8-4BF7-B37F-DB1A5AD755E2}"/>
              </a:ext>
            </a:extLst>
          </p:cNvPr>
          <p:cNvSpPr>
            <a:spLocks noGrp="1"/>
          </p:cNvSpPr>
          <p:nvPr>
            <p:ph type="title"/>
          </p:nvPr>
        </p:nvSpPr>
        <p:spPr/>
        <p:txBody>
          <a:bodyPr/>
          <a:lstStyle/>
          <a:p>
            <a:r>
              <a:rPr lang="en-US" dirty="0"/>
              <a:t>Committee Scope</a:t>
            </a:r>
          </a:p>
        </p:txBody>
      </p:sp>
      <p:sp>
        <p:nvSpPr>
          <p:cNvPr id="6" name="Content Placeholder 5">
            <a:extLst>
              <a:ext uri="{FF2B5EF4-FFF2-40B4-BE49-F238E27FC236}">
                <a16:creationId xmlns:a16="http://schemas.microsoft.com/office/drawing/2014/main" id="{4C99DBB9-0E34-496B-B8F9-5D9214BA612D}"/>
              </a:ext>
            </a:extLst>
          </p:cNvPr>
          <p:cNvSpPr>
            <a:spLocks noGrp="1"/>
          </p:cNvSpPr>
          <p:nvPr>
            <p:ph idx="1"/>
          </p:nvPr>
        </p:nvSpPr>
        <p:spPr>
          <a:xfrm>
            <a:off x="609600" y="1371601"/>
            <a:ext cx="11582400" cy="4648200"/>
          </a:xfrm>
        </p:spPr>
        <p:txBody>
          <a:bodyPr>
            <a:normAutofit fontScale="92500" lnSpcReduction="20000"/>
          </a:bodyPr>
          <a:lstStyle/>
          <a:p>
            <a:r>
              <a:rPr lang="en-US" dirty="0"/>
              <a:t>Pediatric Malignant Disease: How do we address the most important questions facing patients with malignant disease who are undergoing hematopoietic stem cell transplantation and cellular therapies?</a:t>
            </a:r>
          </a:p>
          <a:p>
            <a:pPr marL="0" indent="0">
              <a:buNone/>
            </a:pPr>
            <a:endParaRPr lang="en-US" dirty="0"/>
          </a:p>
          <a:p>
            <a:pPr marL="0" indent="0">
              <a:buNone/>
            </a:pPr>
            <a:r>
              <a:rPr lang="en-US" dirty="0"/>
              <a:t>→ALL:</a:t>
            </a:r>
          </a:p>
          <a:p>
            <a:pPr marL="0" indent="0">
              <a:buNone/>
            </a:pPr>
            <a:r>
              <a:rPr lang="en-US" dirty="0"/>
              <a:t>Can CAR-T cells be used as a stand-alone therapy for high risk/relapsed patients, or should CAR-Ts be used to induce a deep remission prior to transplant? </a:t>
            </a:r>
          </a:p>
          <a:p>
            <a:pPr marL="0" indent="0">
              <a:buNone/>
            </a:pPr>
            <a:r>
              <a:rPr lang="en-US" dirty="0"/>
              <a:t>→ AML:</a:t>
            </a:r>
          </a:p>
          <a:p>
            <a:pPr marL="0" indent="0">
              <a:buNone/>
            </a:pPr>
            <a:r>
              <a:rPr lang="en-US" dirty="0"/>
              <a:t>Can we prevent and/or treat relapse in patients with high-risk (incl. MRD+) AML by incorporating cellular therapies?</a:t>
            </a:r>
          </a:p>
          <a:p>
            <a:endParaRPr lang="en-US" dirty="0"/>
          </a:p>
        </p:txBody>
      </p:sp>
      <p:sp>
        <p:nvSpPr>
          <p:cNvPr id="3" name="Slide Number Placeholder 2"/>
          <p:cNvSpPr>
            <a:spLocks noGrp="1"/>
          </p:cNvSpPr>
          <p:nvPr>
            <p:ph type="sldNum" sz="quarter" idx="12"/>
          </p:nvPr>
        </p:nvSpPr>
        <p:spPr/>
        <p:txBody>
          <a:bodyPr/>
          <a:lstStyle/>
          <a:p>
            <a:fld id="{23A446DA-D2FC-491E-A26B-6B2D41D55751}" type="slidenum">
              <a:rPr lang="en-US" smtClean="0"/>
              <a:pPr/>
              <a:t>4</a:t>
            </a:fld>
            <a:endParaRPr lang="en-US"/>
          </a:p>
        </p:txBody>
      </p:sp>
    </p:spTree>
    <p:extLst>
      <p:ext uri="{BB962C8B-B14F-4D97-AF65-F5344CB8AC3E}">
        <p14:creationId xmlns:p14="http://schemas.microsoft.com/office/powerpoint/2010/main" val="212770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4"/>
            <a:ext cx="10972800" cy="1143000"/>
          </a:xfrm>
        </p:spPr>
        <p:txBody>
          <a:bodyPr/>
          <a:lstStyle/>
          <a:p>
            <a:r>
              <a:rPr lang="en-US" dirty="0"/>
              <a:t>Proposed Study Concepts</a:t>
            </a:r>
          </a:p>
        </p:txBody>
      </p:sp>
      <p:sp>
        <p:nvSpPr>
          <p:cNvPr id="3" name="Content Placeholder 2"/>
          <p:cNvSpPr>
            <a:spLocks noGrp="1"/>
          </p:cNvSpPr>
          <p:nvPr>
            <p:ph idx="1"/>
          </p:nvPr>
        </p:nvSpPr>
        <p:spPr>
          <a:xfrm>
            <a:off x="609600" y="1524000"/>
            <a:ext cx="10972800" cy="4648200"/>
          </a:xfrm>
        </p:spPr>
        <p:txBody>
          <a:bodyPr>
            <a:normAutofit lnSpcReduction="10000"/>
          </a:bodyPr>
          <a:lstStyle/>
          <a:p>
            <a:r>
              <a:rPr lang="en-US" sz="2000" b="1" dirty="0">
                <a:solidFill>
                  <a:schemeClr val="tx1"/>
                </a:solidFill>
              </a:rPr>
              <a:t>The CAR-CURE Trial: </a:t>
            </a:r>
          </a:p>
          <a:p>
            <a:pPr lvl="1"/>
            <a:r>
              <a:rPr lang="en-US" sz="1800" dirty="0"/>
              <a:t>A Risk-Based Approach to Optimize Remission Duration Following CD19-CAR-Ts</a:t>
            </a:r>
          </a:p>
          <a:p>
            <a:pPr lvl="1"/>
            <a:r>
              <a:rPr lang="en-US" sz="1800" u="sng" dirty="0"/>
              <a:t>CAR</a:t>
            </a:r>
            <a:r>
              <a:rPr lang="en-US" sz="1800" dirty="0"/>
              <a:t> T-cells for Long-Term </a:t>
            </a:r>
            <a:r>
              <a:rPr lang="en-US" sz="1800" u="sng" dirty="0"/>
              <a:t>Cure</a:t>
            </a:r>
            <a:r>
              <a:rPr lang="en-US" sz="1800" dirty="0"/>
              <a:t>: A Randomized Risk-Based Approach to Post-CAR T-cell Consolidation with HCT</a:t>
            </a:r>
            <a:endParaRPr lang="en-US" sz="1800" dirty="0">
              <a:solidFill>
                <a:schemeClr val="tx1"/>
              </a:solidFill>
            </a:endParaRPr>
          </a:p>
          <a:p>
            <a:endParaRPr lang="en-US" sz="2000" b="1" dirty="0">
              <a:solidFill>
                <a:schemeClr val="tx1"/>
              </a:solidFill>
            </a:endParaRPr>
          </a:p>
          <a:p>
            <a:r>
              <a:rPr lang="en-US" sz="2000" b="1" dirty="0">
                <a:solidFill>
                  <a:schemeClr val="tx1"/>
                </a:solidFill>
              </a:rPr>
              <a:t>The CATCH Trial: </a:t>
            </a:r>
          </a:p>
          <a:p>
            <a:pPr lvl="1"/>
            <a:r>
              <a:rPr lang="en-US" sz="1800" dirty="0"/>
              <a:t>Phase 1/1b Pediatric </a:t>
            </a:r>
            <a:r>
              <a:rPr lang="en-US" sz="1800" u="sng" dirty="0"/>
              <a:t>C</a:t>
            </a:r>
            <a:r>
              <a:rPr lang="en-US" sz="1800" dirty="0"/>
              <a:t>IML NK trial to treat relapsed </a:t>
            </a:r>
            <a:r>
              <a:rPr lang="en-US" sz="1800" u="sng" dirty="0"/>
              <a:t>A</a:t>
            </a:r>
            <a:r>
              <a:rPr lang="en-US" sz="1800" dirty="0"/>
              <a:t>ML/MDS/JMML post Haploiden</a:t>
            </a:r>
            <a:r>
              <a:rPr lang="en-US" sz="1800" u="sng" dirty="0"/>
              <a:t>t</a:t>
            </a:r>
            <a:r>
              <a:rPr lang="en-US" sz="1800" dirty="0"/>
              <a:t>ical and Mat</a:t>
            </a:r>
            <a:r>
              <a:rPr lang="en-US" sz="1800" u="sng" dirty="0"/>
              <a:t>ch</a:t>
            </a:r>
            <a:r>
              <a:rPr lang="en-US" sz="1800" dirty="0"/>
              <a:t>ed-Sibling Donor HCT </a:t>
            </a:r>
          </a:p>
          <a:p>
            <a:pPr lvl="1"/>
            <a:r>
              <a:rPr lang="en-US" sz="1800" dirty="0"/>
              <a:t>CIML-NK Cells To Treat Post-HCT Myeloid Relapse</a:t>
            </a:r>
          </a:p>
          <a:p>
            <a:endParaRPr lang="en-US" sz="2000" b="1" dirty="0"/>
          </a:p>
          <a:p>
            <a:r>
              <a:rPr lang="en-US" sz="2000" b="1" dirty="0"/>
              <a:t>The KARMA Trial:  </a:t>
            </a:r>
            <a:endParaRPr lang="en-US" sz="2000" b="1" dirty="0">
              <a:solidFill>
                <a:schemeClr val="tx1"/>
              </a:solidFill>
            </a:endParaRPr>
          </a:p>
          <a:p>
            <a:pPr lvl="1"/>
            <a:r>
              <a:rPr lang="en-US" sz="1800" u="sng" dirty="0"/>
              <a:t>K</a:t>
            </a:r>
            <a:r>
              <a:rPr lang="en-US" sz="1800" dirty="0"/>
              <a:t>iller cells </a:t>
            </a:r>
            <a:r>
              <a:rPr lang="en-US" sz="1800" u="sng" dirty="0"/>
              <a:t>A</a:t>
            </a:r>
            <a:r>
              <a:rPr lang="en-US" sz="1800" dirty="0"/>
              <a:t>gainst </a:t>
            </a:r>
            <a:r>
              <a:rPr lang="en-US" sz="1800" u="sng" dirty="0"/>
              <a:t>R</a:t>
            </a:r>
            <a:r>
              <a:rPr lang="en-US" sz="1800" dirty="0"/>
              <a:t>elapsed </a:t>
            </a:r>
            <a:r>
              <a:rPr lang="en-US" sz="1800" u="sng" dirty="0"/>
              <a:t>M</a:t>
            </a:r>
            <a:r>
              <a:rPr lang="en-US" sz="1800" dirty="0"/>
              <a:t>yeloid </a:t>
            </a:r>
            <a:r>
              <a:rPr lang="en-US" sz="1800" u="sng" dirty="0"/>
              <a:t>A</a:t>
            </a:r>
            <a:r>
              <a:rPr lang="en-US" sz="1800" dirty="0"/>
              <a:t>cute leukemias</a:t>
            </a:r>
          </a:p>
          <a:p>
            <a:pPr lvl="1"/>
            <a:r>
              <a:rPr lang="en-US" sz="1800" dirty="0"/>
              <a:t>Phase I/II Clinical Trial Evaluating the Safety and Efficacy of IL-21-Expanded Universal Donor Natural Killer Cells for Relapsed/Refractory Acute Myeloid Leukemia</a:t>
            </a:r>
          </a:p>
          <a:p>
            <a:pPr lvl="1"/>
            <a:endParaRPr lang="en-US" sz="1800" dirty="0">
              <a:solidFill>
                <a:schemeClr val="tx1"/>
              </a:solidFill>
            </a:endParaRPr>
          </a:p>
          <a:p>
            <a:pPr marL="0" indent="0">
              <a:buNone/>
            </a:pPr>
            <a:endParaRPr lang="en-US" sz="1800" dirty="0"/>
          </a:p>
          <a:p>
            <a:endParaRPr lang="en-US" sz="1800" dirty="0">
              <a:solidFill>
                <a:srgbClr val="000000"/>
              </a:solidFill>
            </a:endParaRPr>
          </a:p>
          <a:p>
            <a:pPr lvl="3"/>
            <a:endParaRPr lang="en-US" sz="1800" dirty="0"/>
          </a:p>
          <a:p>
            <a:pPr lvl="2"/>
            <a:endParaRPr lang="en-US" sz="1800" dirty="0"/>
          </a:p>
          <a:p>
            <a:pPr lvl="1"/>
            <a:endParaRPr lang="en-US" sz="1800"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5</a:t>
            </a:fld>
            <a:endParaRPr lang="en-US" dirty="0"/>
          </a:p>
        </p:txBody>
      </p:sp>
    </p:spTree>
    <p:extLst>
      <p:ext uri="{BB962C8B-B14F-4D97-AF65-F5344CB8AC3E}">
        <p14:creationId xmlns:p14="http://schemas.microsoft.com/office/powerpoint/2010/main" val="182813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8759094" cy="4495800"/>
          </a:xfrm>
        </p:spPr>
        <p:txBody>
          <a:bodyPr>
            <a:normAutofit/>
          </a:bodyPr>
          <a:lstStyle/>
          <a:p>
            <a:r>
              <a:rPr lang="en-US" sz="2600" dirty="0"/>
              <a:t>CD19 CAR T-cells are </a:t>
            </a:r>
            <a:r>
              <a:rPr lang="en-US" sz="2600" b="1" dirty="0">
                <a:solidFill>
                  <a:srgbClr val="693C74"/>
                </a:solidFill>
              </a:rPr>
              <a:t>highly effective </a:t>
            </a:r>
            <a:r>
              <a:rPr lang="en-US" sz="2600" dirty="0"/>
              <a:t>in children and young adults with relapsed/refractory (r/r) B-ALL </a:t>
            </a:r>
            <a:r>
              <a:rPr lang="en-US" sz="2600" b="1" dirty="0">
                <a:solidFill>
                  <a:srgbClr val="693C74"/>
                </a:solidFill>
              </a:rPr>
              <a:t>with potential </a:t>
            </a:r>
            <a:r>
              <a:rPr lang="en-US" sz="2600" dirty="0"/>
              <a:t>for </a:t>
            </a:r>
            <a:r>
              <a:rPr lang="en-US" sz="2600" b="1" dirty="0">
                <a:solidFill>
                  <a:srgbClr val="693C74"/>
                </a:solidFill>
              </a:rPr>
              <a:t>long-term cure</a:t>
            </a:r>
          </a:p>
          <a:p>
            <a:endParaRPr lang="en-US" sz="2600" b="1" dirty="0">
              <a:solidFill>
                <a:srgbClr val="693C74"/>
              </a:solidFill>
            </a:endParaRPr>
          </a:p>
          <a:p>
            <a:r>
              <a:rPr lang="en-US" sz="2600" b="1" dirty="0">
                <a:solidFill>
                  <a:srgbClr val="693C74"/>
                </a:solidFill>
              </a:rPr>
              <a:t>Substantial </a:t>
            </a:r>
            <a:r>
              <a:rPr lang="en-US" sz="2600" dirty="0">
                <a:solidFill>
                  <a:schemeClr val="bg1">
                    <a:lumMod val="10000"/>
                  </a:schemeClr>
                </a:solidFill>
              </a:rPr>
              <a:t>fraction of patients will relapse by 1year post-CAR</a:t>
            </a:r>
          </a:p>
          <a:p>
            <a:endParaRPr lang="en-US" sz="2600" dirty="0">
              <a:solidFill>
                <a:schemeClr val="bg1">
                  <a:lumMod val="10000"/>
                </a:schemeClr>
              </a:solidFill>
            </a:endParaRPr>
          </a:p>
          <a:p>
            <a:r>
              <a:rPr lang="en-US" sz="2800" dirty="0"/>
              <a:t>Post-CAR HCT associated with improved LFS in children and young adults following CD19 CAR T-cells </a:t>
            </a:r>
            <a:r>
              <a:rPr lang="en-US" sz="2800" i="1" dirty="0">
                <a:solidFill>
                  <a:schemeClr val="bg1">
                    <a:lumMod val="50000"/>
                  </a:schemeClr>
                </a:solidFill>
              </a:rPr>
              <a:t>(Summers et al, Shah et al)</a:t>
            </a:r>
            <a:endParaRPr lang="en-US" sz="2800" dirty="0"/>
          </a:p>
          <a:p>
            <a:endParaRPr lang="en-US" sz="2600" dirty="0">
              <a:solidFill>
                <a:schemeClr val="bg1">
                  <a:lumMod val="10000"/>
                </a:schemeClr>
              </a:solidFill>
            </a:endParaRPr>
          </a:p>
          <a:p>
            <a:endParaRPr lang="en-US" b="1" dirty="0">
              <a:solidFill>
                <a:schemeClr val="bg1">
                  <a:lumMod val="10000"/>
                </a:schemeClr>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6</a:t>
            </a:fld>
            <a:endParaRPr lang="en-US" dirty="0"/>
          </a:p>
        </p:txBody>
      </p:sp>
      <p:sp>
        <p:nvSpPr>
          <p:cNvPr id="8" name="Title 1">
            <a:extLst>
              <a:ext uri="{FF2B5EF4-FFF2-40B4-BE49-F238E27FC236}">
                <a16:creationId xmlns:a16="http://schemas.microsoft.com/office/drawing/2014/main" id="{F6512719-81DA-8841-A0C1-A1CDF07F8642}"/>
              </a:ext>
            </a:extLst>
          </p:cNvPr>
          <p:cNvSpPr txBox="1">
            <a:spLocks/>
          </p:cNvSpPr>
          <p:nvPr/>
        </p:nvSpPr>
        <p:spPr>
          <a:xfrm>
            <a:off x="609600" y="95964"/>
            <a:ext cx="10972800" cy="1143000"/>
          </a:xfrm>
          <a:prstGeom prst="rect">
            <a:avLst/>
          </a:prstGeom>
          <a:noFill/>
        </p:spPr>
        <p:txBody>
          <a:bodyPr vert="horz" lIns="91440" tIns="45720" rIns="91440" bIns="45720" rtlCol="0" anchor="b">
            <a:normAutofit lnSpcReduction="10000"/>
          </a:bodyPr>
          <a:lstStyle>
            <a:lvl1pPr algn="l" defTabSz="914400" rtl="0" eaLnBrk="1" latinLnBrk="0" hangingPunct="1">
              <a:spcBef>
                <a:spcPct val="0"/>
              </a:spcBef>
              <a:buNone/>
              <a:defRPr sz="3800" kern="1200" cap="none" baseline="0">
                <a:solidFill>
                  <a:srgbClr val="693C74"/>
                </a:solidFill>
                <a:latin typeface="+mn-lt"/>
                <a:ea typeface="+mj-ea"/>
                <a:cs typeface="Arial" pitchFamily="34" charset="0"/>
              </a:defRPr>
            </a:lvl1pPr>
          </a:lstStyle>
          <a:p>
            <a:r>
              <a:rPr lang="en-US" dirty="0"/>
              <a:t>Optimizing the curative potential of CAR T-cell therapy will improve leukemia free survival</a:t>
            </a:r>
          </a:p>
        </p:txBody>
      </p:sp>
      <p:pic>
        <p:nvPicPr>
          <p:cNvPr id="2" name="Picture 1">
            <a:extLst>
              <a:ext uri="{FF2B5EF4-FFF2-40B4-BE49-F238E27FC236}">
                <a16:creationId xmlns:a16="http://schemas.microsoft.com/office/drawing/2014/main" id="{715CD5BD-25D1-BB4A-90C2-AEFD3CC53A08}"/>
              </a:ext>
            </a:extLst>
          </p:cNvPr>
          <p:cNvPicPr>
            <a:picLocks noChangeAspect="1"/>
          </p:cNvPicPr>
          <p:nvPr/>
        </p:nvPicPr>
        <p:blipFill>
          <a:blip r:embed="rId3"/>
          <a:stretch>
            <a:fillRect/>
          </a:stretch>
        </p:blipFill>
        <p:spPr>
          <a:xfrm>
            <a:off x="8915400" y="1371600"/>
            <a:ext cx="3022600" cy="2706281"/>
          </a:xfrm>
          <a:prstGeom prst="rect">
            <a:avLst/>
          </a:prstGeom>
        </p:spPr>
      </p:pic>
      <p:pic>
        <p:nvPicPr>
          <p:cNvPr id="5" name="Picture 4">
            <a:extLst>
              <a:ext uri="{FF2B5EF4-FFF2-40B4-BE49-F238E27FC236}">
                <a16:creationId xmlns:a16="http://schemas.microsoft.com/office/drawing/2014/main" id="{7B624A7E-727F-1840-A041-A920AAA72A6C}"/>
              </a:ext>
            </a:extLst>
          </p:cNvPr>
          <p:cNvPicPr>
            <a:picLocks noChangeAspect="1"/>
          </p:cNvPicPr>
          <p:nvPr/>
        </p:nvPicPr>
        <p:blipFill>
          <a:blip r:embed="rId4"/>
          <a:stretch>
            <a:fillRect/>
          </a:stretch>
        </p:blipFill>
        <p:spPr>
          <a:xfrm>
            <a:off x="8946078" y="4163751"/>
            <a:ext cx="2886694" cy="2645298"/>
          </a:xfrm>
          <a:prstGeom prst="rect">
            <a:avLst/>
          </a:prstGeom>
        </p:spPr>
      </p:pic>
      <p:sp>
        <p:nvSpPr>
          <p:cNvPr id="9" name="TextBox 8">
            <a:extLst>
              <a:ext uri="{FF2B5EF4-FFF2-40B4-BE49-F238E27FC236}">
                <a16:creationId xmlns:a16="http://schemas.microsoft.com/office/drawing/2014/main" id="{3DAFECB5-179F-CB41-A809-D63D96080BBB}"/>
              </a:ext>
            </a:extLst>
          </p:cNvPr>
          <p:cNvSpPr txBox="1"/>
          <p:nvPr/>
        </p:nvSpPr>
        <p:spPr>
          <a:xfrm>
            <a:off x="10809168" y="4154269"/>
            <a:ext cx="1210588" cy="646331"/>
          </a:xfrm>
          <a:prstGeom prst="rect">
            <a:avLst/>
          </a:prstGeom>
          <a:noFill/>
        </p:spPr>
        <p:txBody>
          <a:bodyPr wrap="none" rtlCol="0">
            <a:spAutoFit/>
          </a:bodyPr>
          <a:lstStyle/>
          <a:p>
            <a:r>
              <a:rPr lang="en-US" b="1" dirty="0">
                <a:solidFill>
                  <a:srgbClr val="FF0000"/>
                </a:solidFill>
              </a:rPr>
              <a:t>HCT at </a:t>
            </a:r>
          </a:p>
          <a:p>
            <a:r>
              <a:rPr lang="en-US" b="1" dirty="0">
                <a:solidFill>
                  <a:srgbClr val="FF0000"/>
                </a:solidFill>
              </a:rPr>
              <a:t>4 months</a:t>
            </a:r>
          </a:p>
        </p:txBody>
      </p:sp>
      <p:sp>
        <p:nvSpPr>
          <p:cNvPr id="10" name="TextBox 9">
            <a:extLst>
              <a:ext uri="{FF2B5EF4-FFF2-40B4-BE49-F238E27FC236}">
                <a16:creationId xmlns:a16="http://schemas.microsoft.com/office/drawing/2014/main" id="{D213F5A8-B40F-F344-BC9F-08551DCE2830}"/>
              </a:ext>
            </a:extLst>
          </p:cNvPr>
          <p:cNvSpPr txBox="1"/>
          <p:nvPr/>
        </p:nvSpPr>
        <p:spPr>
          <a:xfrm>
            <a:off x="10841252" y="5269468"/>
            <a:ext cx="1031051" cy="369332"/>
          </a:xfrm>
          <a:prstGeom prst="rect">
            <a:avLst/>
          </a:prstGeom>
          <a:noFill/>
        </p:spPr>
        <p:txBody>
          <a:bodyPr wrap="none" rtlCol="0">
            <a:spAutoFit/>
          </a:bodyPr>
          <a:lstStyle/>
          <a:p>
            <a:r>
              <a:rPr lang="en-US" b="1" dirty="0"/>
              <a:t>No HCT</a:t>
            </a:r>
          </a:p>
        </p:txBody>
      </p:sp>
      <p:sp>
        <p:nvSpPr>
          <p:cNvPr id="6" name="TextBox 5">
            <a:extLst>
              <a:ext uri="{FF2B5EF4-FFF2-40B4-BE49-F238E27FC236}">
                <a16:creationId xmlns:a16="http://schemas.microsoft.com/office/drawing/2014/main" id="{FEE74CC3-FF21-E14B-9F0E-A511EC20E5DF}"/>
              </a:ext>
            </a:extLst>
          </p:cNvPr>
          <p:cNvSpPr txBox="1"/>
          <p:nvPr/>
        </p:nvSpPr>
        <p:spPr>
          <a:xfrm>
            <a:off x="10817449" y="1371600"/>
            <a:ext cx="1207382" cy="523220"/>
          </a:xfrm>
          <a:prstGeom prst="rect">
            <a:avLst/>
          </a:prstGeom>
          <a:noFill/>
        </p:spPr>
        <p:txBody>
          <a:bodyPr wrap="none" rtlCol="0">
            <a:spAutoFit/>
          </a:bodyPr>
          <a:lstStyle/>
          <a:p>
            <a:r>
              <a:rPr lang="en-US" sz="1400" b="1" dirty="0"/>
              <a:t>Maude et al.</a:t>
            </a:r>
          </a:p>
          <a:p>
            <a:r>
              <a:rPr lang="en-US" sz="1400" b="1" dirty="0"/>
              <a:t> NEJM 2018</a:t>
            </a:r>
          </a:p>
        </p:txBody>
      </p:sp>
      <p:sp>
        <p:nvSpPr>
          <p:cNvPr id="11" name="TextBox 10">
            <a:extLst>
              <a:ext uri="{FF2B5EF4-FFF2-40B4-BE49-F238E27FC236}">
                <a16:creationId xmlns:a16="http://schemas.microsoft.com/office/drawing/2014/main" id="{7E67828A-F238-2540-929E-3D9A272CD04F}"/>
              </a:ext>
            </a:extLst>
          </p:cNvPr>
          <p:cNvSpPr txBox="1"/>
          <p:nvPr/>
        </p:nvSpPr>
        <p:spPr>
          <a:xfrm>
            <a:off x="7768455" y="6268620"/>
            <a:ext cx="1460656" cy="523220"/>
          </a:xfrm>
          <a:prstGeom prst="rect">
            <a:avLst/>
          </a:prstGeom>
          <a:noFill/>
        </p:spPr>
        <p:txBody>
          <a:bodyPr wrap="none" rtlCol="0">
            <a:spAutoFit/>
          </a:bodyPr>
          <a:lstStyle/>
          <a:p>
            <a:r>
              <a:rPr lang="en-US" sz="1400" b="1" dirty="0"/>
              <a:t>Summers et al.</a:t>
            </a:r>
          </a:p>
          <a:p>
            <a:r>
              <a:rPr lang="en-US" sz="1400" b="1" dirty="0"/>
              <a:t> in review</a:t>
            </a:r>
          </a:p>
        </p:txBody>
      </p:sp>
    </p:spTree>
    <p:extLst>
      <p:ext uri="{BB962C8B-B14F-4D97-AF65-F5344CB8AC3E}">
        <p14:creationId xmlns:p14="http://schemas.microsoft.com/office/powerpoint/2010/main" val="1417797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8759094" cy="4495800"/>
          </a:xfrm>
        </p:spPr>
        <p:txBody>
          <a:bodyPr>
            <a:normAutofit/>
          </a:bodyPr>
          <a:lstStyle/>
          <a:p>
            <a:r>
              <a:rPr lang="en-US" sz="2600" dirty="0"/>
              <a:t>CD19 CAR T-cells are </a:t>
            </a:r>
            <a:r>
              <a:rPr lang="en-US" sz="2600" b="1" dirty="0">
                <a:solidFill>
                  <a:srgbClr val="693C74"/>
                </a:solidFill>
              </a:rPr>
              <a:t>highly effective </a:t>
            </a:r>
            <a:r>
              <a:rPr lang="en-US" sz="2600" dirty="0"/>
              <a:t>in children and young adults with relapsed/refractory (r/r) B-ALL </a:t>
            </a:r>
            <a:r>
              <a:rPr lang="en-US" sz="2600" b="1" dirty="0">
                <a:solidFill>
                  <a:srgbClr val="693C74"/>
                </a:solidFill>
              </a:rPr>
              <a:t>with potential </a:t>
            </a:r>
            <a:r>
              <a:rPr lang="en-US" sz="2600" dirty="0"/>
              <a:t>for </a:t>
            </a:r>
            <a:r>
              <a:rPr lang="en-US" sz="2600" b="1" dirty="0">
                <a:solidFill>
                  <a:srgbClr val="693C74"/>
                </a:solidFill>
              </a:rPr>
              <a:t>long-term cure</a:t>
            </a:r>
          </a:p>
          <a:p>
            <a:endParaRPr lang="en-US" sz="2600" b="1" dirty="0">
              <a:solidFill>
                <a:srgbClr val="693C74"/>
              </a:solidFill>
            </a:endParaRPr>
          </a:p>
          <a:p>
            <a:r>
              <a:rPr lang="en-US" sz="2600" b="1" dirty="0">
                <a:solidFill>
                  <a:srgbClr val="693C74"/>
                </a:solidFill>
              </a:rPr>
              <a:t>Substantial </a:t>
            </a:r>
            <a:r>
              <a:rPr lang="en-US" sz="2600" dirty="0">
                <a:solidFill>
                  <a:schemeClr val="bg1">
                    <a:lumMod val="10000"/>
                  </a:schemeClr>
                </a:solidFill>
              </a:rPr>
              <a:t>fraction of patients will relapse by 1year post-CAR</a:t>
            </a:r>
          </a:p>
          <a:p>
            <a:endParaRPr lang="en-US" sz="2600" dirty="0">
              <a:solidFill>
                <a:schemeClr val="bg1">
                  <a:lumMod val="10000"/>
                </a:schemeClr>
              </a:solidFill>
            </a:endParaRPr>
          </a:p>
          <a:p>
            <a:r>
              <a:rPr lang="en-US" sz="2800" dirty="0"/>
              <a:t>Post-CAR HCT associated with improved LFS in children and young adults following CD19 CAR T-cells </a:t>
            </a:r>
            <a:r>
              <a:rPr lang="en-US" sz="2800" i="1" dirty="0">
                <a:solidFill>
                  <a:schemeClr val="bg1">
                    <a:lumMod val="50000"/>
                  </a:schemeClr>
                </a:solidFill>
              </a:rPr>
              <a:t>(Summers et al, Shah et al)</a:t>
            </a:r>
            <a:endParaRPr lang="en-US" sz="2800" dirty="0"/>
          </a:p>
          <a:p>
            <a:endParaRPr lang="en-US" sz="2600" dirty="0">
              <a:solidFill>
                <a:schemeClr val="bg1">
                  <a:lumMod val="10000"/>
                </a:schemeClr>
              </a:solidFill>
            </a:endParaRPr>
          </a:p>
          <a:p>
            <a:endParaRPr lang="en-US" b="1" dirty="0">
              <a:solidFill>
                <a:schemeClr val="bg1">
                  <a:lumMod val="10000"/>
                </a:schemeClr>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7</a:t>
            </a:fld>
            <a:endParaRPr lang="en-US" dirty="0"/>
          </a:p>
        </p:txBody>
      </p:sp>
      <p:sp>
        <p:nvSpPr>
          <p:cNvPr id="8" name="Title 1">
            <a:extLst>
              <a:ext uri="{FF2B5EF4-FFF2-40B4-BE49-F238E27FC236}">
                <a16:creationId xmlns:a16="http://schemas.microsoft.com/office/drawing/2014/main" id="{F6512719-81DA-8841-A0C1-A1CDF07F8642}"/>
              </a:ext>
            </a:extLst>
          </p:cNvPr>
          <p:cNvSpPr txBox="1">
            <a:spLocks/>
          </p:cNvSpPr>
          <p:nvPr/>
        </p:nvSpPr>
        <p:spPr>
          <a:xfrm>
            <a:off x="609600" y="95964"/>
            <a:ext cx="10972800" cy="1143000"/>
          </a:xfrm>
          <a:prstGeom prst="rect">
            <a:avLst/>
          </a:prstGeom>
          <a:noFill/>
        </p:spPr>
        <p:txBody>
          <a:bodyPr vert="horz" lIns="91440" tIns="45720" rIns="91440" bIns="45720" rtlCol="0" anchor="b">
            <a:normAutofit lnSpcReduction="10000"/>
          </a:bodyPr>
          <a:lstStyle>
            <a:lvl1pPr algn="l" defTabSz="914400" rtl="0" eaLnBrk="1" latinLnBrk="0" hangingPunct="1">
              <a:spcBef>
                <a:spcPct val="0"/>
              </a:spcBef>
              <a:buNone/>
              <a:defRPr sz="3800" kern="1200" cap="none" baseline="0">
                <a:solidFill>
                  <a:srgbClr val="693C74"/>
                </a:solidFill>
                <a:latin typeface="+mn-lt"/>
                <a:ea typeface="+mj-ea"/>
                <a:cs typeface="Arial" pitchFamily="34" charset="0"/>
              </a:defRPr>
            </a:lvl1pPr>
          </a:lstStyle>
          <a:p>
            <a:r>
              <a:rPr lang="en-US" dirty="0"/>
              <a:t>Optimizing the curative potential of CAR T-cell therapy will improve leukemia free survival</a:t>
            </a:r>
          </a:p>
        </p:txBody>
      </p:sp>
      <p:pic>
        <p:nvPicPr>
          <p:cNvPr id="2" name="Picture 1">
            <a:extLst>
              <a:ext uri="{FF2B5EF4-FFF2-40B4-BE49-F238E27FC236}">
                <a16:creationId xmlns:a16="http://schemas.microsoft.com/office/drawing/2014/main" id="{715CD5BD-25D1-BB4A-90C2-AEFD3CC53A08}"/>
              </a:ext>
            </a:extLst>
          </p:cNvPr>
          <p:cNvPicPr>
            <a:picLocks noChangeAspect="1"/>
          </p:cNvPicPr>
          <p:nvPr/>
        </p:nvPicPr>
        <p:blipFill>
          <a:blip r:embed="rId3"/>
          <a:stretch>
            <a:fillRect/>
          </a:stretch>
        </p:blipFill>
        <p:spPr>
          <a:xfrm>
            <a:off x="8915400" y="1371600"/>
            <a:ext cx="3022600" cy="2706281"/>
          </a:xfrm>
          <a:prstGeom prst="rect">
            <a:avLst/>
          </a:prstGeom>
        </p:spPr>
      </p:pic>
      <p:pic>
        <p:nvPicPr>
          <p:cNvPr id="5" name="Picture 4">
            <a:extLst>
              <a:ext uri="{FF2B5EF4-FFF2-40B4-BE49-F238E27FC236}">
                <a16:creationId xmlns:a16="http://schemas.microsoft.com/office/drawing/2014/main" id="{7B624A7E-727F-1840-A041-A920AAA72A6C}"/>
              </a:ext>
            </a:extLst>
          </p:cNvPr>
          <p:cNvPicPr>
            <a:picLocks noChangeAspect="1"/>
          </p:cNvPicPr>
          <p:nvPr/>
        </p:nvPicPr>
        <p:blipFill>
          <a:blip r:embed="rId4"/>
          <a:stretch>
            <a:fillRect/>
          </a:stretch>
        </p:blipFill>
        <p:spPr>
          <a:xfrm>
            <a:off x="8946078" y="4163751"/>
            <a:ext cx="2886694" cy="2645298"/>
          </a:xfrm>
          <a:prstGeom prst="rect">
            <a:avLst/>
          </a:prstGeom>
        </p:spPr>
      </p:pic>
      <p:sp>
        <p:nvSpPr>
          <p:cNvPr id="9" name="TextBox 8">
            <a:extLst>
              <a:ext uri="{FF2B5EF4-FFF2-40B4-BE49-F238E27FC236}">
                <a16:creationId xmlns:a16="http://schemas.microsoft.com/office/drawing/2014/main" id="{3DAFECB5-179F-CB41-A809-D63D96080BBB}"/>
              </a:ext>
            </a:extLst>
          </p:cNvPr>
          <p:cNvSpPr txBox="1"/>
          <p:nvPr/>
        </p:nvSpPr>
        <p:spPr>
          <a:xfrm>
            <a:off x="10809168" y="4154269"/>
            <a:ext cx="1210588" cy="646331"/>
          </a:xfrm>
          <a:prstGeom prst="rect">
            <a:avLst/>
          </a:prstGeom>
          <a:noFill/>
        </p:spPr>
        <p:txBody>
          <a:bodyPr wrap="none" rtlCol="0">
            <a:spAutoFit/>
          </a:bodyPr>
          <a:lstStyle/>
          <a:p>
            <a:r>
              <a:rPr lang="en-US" b="1" dirty="0">
                <a:solidFill>
                  <a:srgbClr val="FF0000"/>
                </a:solidFill>
              </a:rPr>
              <a:t>HCT at </a:t>
            </a:r>
          </a:p>
          <a:p>
            <a:r>
              <a:rPr lang="en-US" b="1" dirty="0">
                <a:solidFill>
                  <a:srgbClr val="FF0000"/>
                </a:solidFill>
              </a:rPr>
              <a:t>4 months</a:t>
            </a:r>
          </a:p>
        </p:txBody>
      </p:sp>
      <p:sp>
        <p:nvSpPr>
          <p:cNvPr id="10" name="TextBox 9">
            <a:extLst>
              <a:ext uri="{FF2B5EF4-FFF2-40B4-BE49-F238E27FC236}">
                <a16:creationId xmlns:a16="http://schemas.microsoft.com/office/drawing/2014/main" id="{D213F5A8-B40F-F344-BC9F-08551DCE2830}"/>
              </a:ext>
            </a:extLst>
          </p:cNvPr>
          <p:cNvSpPr txBox="1"/>
          <p:nvPr/>
        </p:nvSpPr>
        <p:spPr>
          <a:xfrm>
            <a:off x="10841252" y="5269468"/>
            <a:ext cx="1031051" cy="369332"/>
          </a:xfrm>
          <a:prstGeom prst="rect">
            <a:avLst/>
          </a:prstGeom>
          <a:noFill/>
        </p:spPr>
        <p:txBody>
          <a:bodyPr wrap="none" rtlCol="0">
            <a:spAutoFit/>
          </a:bodyPr>
          <a:lstStyle/>
          <a:p>
            <a:r>
              <a:rPr lang="en-US" b="1" dirty="0"/>
              <a:t>No HCT</a:t>
            </a:r>
          </a:p>
        </p:txBody>
      </p:sp>
      <p:sp>
        <p:nvSpPr>
          <p:cNvPr id="6" name="TextBox 5">
            <a:extLst>
              <a:ext uri="{FF2B5EF4-FFF2-40B4-BE49-F238E27FC236}">
                <a16:creationId xmlns:a16="http://schemas.microsoft.com/office/drawing/2014/main" id="{FEE74CC3-FF21-E14B-9F0E-A511EC20E5DF}"/>
              </a:ext>
            </a:extLst>
          </p:cNvPr>
          <p:cNvSpPr txBox="1"/>
          <p:nvPr/>
        </p:nvSpPr>
        <p:spPr>
          <a:xfrm>
            <a:off x="10817449" y="1371600"/>
            <a:ext cx="1207382" cy="523220"/>
          </a:xfrm>
          <a:prstGeom prst="rect">
            <a:avLst/>
          </a:prstGeom>
          <a:noFill/>
        </p:spPr>
        <p:txBody>
          <a:bodyPr wrap="none" rtlCol="0">
            <a:spAutoFit/>
          </a:bodyPr>
          <a:lstStyle/>
          <a:p>
            <a:r>
              <a:rPr lang="en-US" sz="1400" b="1" dirty="0"/>
              <a:t>Maude et al.</a:t>
            </a:r>
          </a:p>
          <a:p>
            <a:r>
              <a:rPr lang="en-US" sz="1400" b="1" dirty="0"/>
              <a:t> NEJM 2018</a:t>
            </a:r>
          </a:p>
        </p:txBody>
      </p:sp>
      <p:sp>
        <p:nvSpPr>
          <p:cNvPr id="11" name="TextBox 10">
            <a:extLst>
              <a:ext uri="{FF2B5EF4-FFF2-40B4-BE49-F238E27FC236}">
                <a16:creationId xmlns:a16="http://schemas.microsoft.com/office/drawing/2014/main" id="{7E67828A-F238-2540-929E-3D9A272CD04F}"/>
              </a:ext>
            </a:extLst>
          </p:cNvPr>
          <p:cNvSpPr txBox="1"/>
          <p:nvPr/>
        </p:nvSpPr>
        <p:spPr>
          <a:xfrm>
            <a:off x="7768455" y="6268620"/>
            <a:ext cx="1460656" cy="523220"/>
          </a:xfrm>
          <a:prstGeom prst="rect">
            <a:avLst/>
          </a:prstGeom>
          <a:noFill/>
        </p:spPr>
        <p:txBody>
          <a:bodyPr wrap="none" rtlCol="0">
            <a:spAutoFit/>
          </a:bodyPr>
          <a:lstStyle/>
          <a:p>
            <a:r>
              <a:rPr lang="en-US" sz="1400" b="1" dirty="0"/>
              <a:t>Summers et al.</a:t>
            </a:r>
          </a:p>
          <a:p>
            <a:r>
              <a:rPr lang="en-US" sz="1400" b="1" dirty="0"/>
              <a:t> in review</a:t>
            </a:r>
          </a:p>
        </p:txBody>
      </p:sp>
      <p:sp>
        <p:nvSpPr>
          <p:cNvPr id="7" name="Oval 6">
            <a:extLst>
              <a:ext uri="{FF2B5EF4-FFF2-40B4-BE49-F238E27FC236}">
                <a16:creationId xmlns:a16="http://schemas.microsoft.com/office/drawing/2014/main" id="{9545BEC2-C512-2842-A731-7B94CF13EA08}"/>
              </a:ext>
            </a:extLst>
          </p:cNvPr>
          <p:cNvSpPr/>
          <p:nvPr/>
        </p:nvSpPr>
        <p:spPr>
          <a:xfrm>
            <a:off x="8153400" y="3886200"/>
            <a:ext cx="3866356" cy="28352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058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6512719-81DA-8841-A0C1-A1CDF07F8642}"/>
              </a:ext>
            </a:extLst>
          </p:cNvPr>
          <p:cNvSpPr txBox="1">
            <a:spLocks/>
          </p:cNvSpPr>
          <p:nvPr/>
        </p:nvSpPr>
        <p:spPr>
          <a:xfrm>
            <a:off x="609600" y="95964"/>
            <a:ext cx="10972800" cy="1143000"/>
          </a:xfrm>
          <a:prstGeom prst="rect">
            <a:avLst/>
          </a:prstGeom>
          <a:noFill/>
        </p:spPr>
        <p:txBody>
          <a:bodyPr vert="horz" lIns="91440" tIns="45720" rIns="91440" bIns="45720" rtlCol="0" anchor="b">
            <a:normAutofit lnSpcReduction="10000"/>
          </a:bodyPr>
          <a:lstStyle>
            <a:lvl1pPr algn="l" defTabSz="914400" rtl="0" eaLnBrk="1" latinLnBrk="0" hangingPunct="1">
              <a:spcBef>
                <a:spcPct val="0"/>
              </a:spcBef>
              <a:buNone/>
              <a:defRPr sz="3800" kern="1200" cap="none" baseline="0">
                <a:solidFill>
                  <a:srgbClr val="693C74"/>
                </a:solidFill>
                <a:latin typeface="+mn-lt"/>
                <a:ea typeface="+mj-ea"/>
                <a:cs typeface="Arial" pitchFamily="34" charset="0"/>
              </a:defRPr>
            </a:lvl1pPr>
          </a:lstStyle>
          <a:p>
            <a:r>
              <a:rPr lang="en-US" dirty="0"/>
              <a:t>Can we use new technology to optimize outcomes?</a:t>
            </a:r>
          </a:p>
        </p:txBody>
      </p:sp>
      <p:pic>
        <p:nvPicPr>
          <p:cNvPr id="13" name="Picture 12">
            <a:extLst>
              <a:ext uri="{FF2B5EF4-FFF2-40B4-BE49-F238E27FC236}">
                <a16:creationId xmlns:a16="http://schemas.microsoft.com/office/drawing/2014/main" id="{25997934-F7D4-5C4A-9E1A-0E4E3F210E7C}"/>
              </a:ext>
            </a:extLst>
          </p:cNvPr>
          <p:cNvPicPr>
            <a:picLocks noChangeAspect="1"/>
          </p:cNvPicPr>
          <p:nvPr/>
        </p:nvPicPr>
        <p:blipFill>
          <a:blip r:embed="rId3"/>
          <a:stretch>
            <a:fillRect/>
          </a:stretch>
        </p:blipFill>
        <p:spPr>
          <a:xfrm>
            <a:off x="381000" y="1752600"/>
            <a:ext cx="6658598" cy="4191000"/>
          </a:xfrm>
          <a:prstGeom prst="rect">
            <a:avLst/>
          </a:prstGeom>
        </p:spPr>
      </p:pic>
      <p:cxnSp>
        <p:nvCxnSpPr>
          <p:cNvPr id="15" name="Straight Arrow Connector 14">
            <a:extLst>
              <a:ext uri="{FF2B5EF4-FFF2-40B4-BE49-F238E27FC236}">
                <a16:creationId xmlns:a16="http://schemas.microsoft.com/office/drawing/2014/main" id="{8BE00CF7-13A7-1C42-B2FA-A7C52060511A}"/>
              </a:ext>
            </a:extLst>
          </p:cNvPr>
          <p:cNvCxnSpPr>
            <a:cxnSpLocks/>
          </p:cNvCxnSpPr>
          <p:nvPr/>
        </p:nvCxnSpPr>
        <p:spPr>
          <a:xfrm flipH="1">
            <a:off x="6596997" y="1981200"/>
            <a:ext cx="885202" cy="304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A4F65B5-9D05-6C47-AC6F-51B73D16B531}"/>
              </a:ext>
            </a:extLst>
          </p:cNvPr>
          <p:cNvSpPr txBox="1"/>
          <p:nvPr/>
        </p:nvSpPr>
        <p:spPr>
          <a:xfrm>
            <a:off x="7467600" y="1455003"/>
            <a:ext cx="4164923" cy="830997"/>
          </a:xfrm>
          <a:prstGeom prst="rect">
            <a:avLst/>
          </a:prstGeom>
          <a:noFill/>
        </p:spPr>
        <p:txBody>
          <a:bodyPr wrap="none" rtlCol="0">
            <a:spAutoFit/>
          </a:bodyPr>
          <a:lstStyle/>
          <a:p>
            <a:r>
              <a:rPr lang="en-US" sz="2400" b="1" dirty="0"/>
              <a:t>Can we avoid transplant in </a:t>
            </a:r>
          </a:p>
          <a:p>
            <a:r>
              <a:rPr lang="en-US" sz="2400" b="1" dirty="0"/>
              <a:t>some of these patients?</a:t>
            </a:r>
          </a:p>
        </p:txBody>
      </p:sp>
      <p:cxnSp>
        <p:nvCxnSpPr>
          <p:cNvPr id="20" name="Straight Arrow Connector 19">
            <a:extLst>
              <a:ext uri="{FF2B5EF4-FFF2-40B4-BE49-F238E27FC236}">
                <a16:creationId xmlns:a16="http://schemas.microsoft.com/office/drawing/2014/main" id="{1D84657E-1839-8342-9CC3-D85EFA54EBF5}"/>
              </a:ext>
            </a:extLst>
          </p:cNvPr>
          <p:cNvCxnSpPr>
            <a:cxnSpLocks/>
          </p:cNvCxnSpPr>
          <p:nvPr/>
        </p:nvCxnSpPr>
        <p:spPr>
          <a:xfrm flipH="1" flipV="1">
            <a:off x="6707647" y="3825948"/>
            <a:ext cx="663901" cy="5777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5BE533D-F23C-174A-BC68-68ACE4A013A8}"/>
              </a:ext>
            </a:extLst>
          </p:cNvPr>
          <p:cNvSpPr txBox="1"/>
          <p:nvPr/>
        </p:nvSpPr>
        <p:spPr>
          <a:xfrm>
            <a:off x="7044913" y="4572000"/>
            <a:ext cx="4493538" cy="830997"/>
          </a:xfrm>
          <a:prstGeom prst="rect">
            <a:avLst/>
          </a:prstGeom>
          <a:noFill/>
        </p:spPr>
        <p:txBody>
          <a:bodyPr wrap="none" rtlCol="0">
            <a:spAutoFit/>
          </a:bodyPr>
          <a:lstStyle/>
          <a:p>
            <a:r>
              <a:rPr lang="en-US" sz="2400" b="1" dirty="0"/>
              <a:t>Can we improve outcomes </a:t>
            </a:r>
          </a:p>
          <a:p>
            <a:r>
              <a:rPr lang="en-US" sz="2400" b="1" dirty="0"/>
              <a:t>compared to historical rates?</a:t>
            </a:r>
          </a:p>
        </p:txBody>
      </p:sp>
    </p:spTree>
    <p:extLst>
      <p:ext uri="{BB962C8B-B14F-4D97-AF65-F5344CB8AC3E}">
        <p14:creationId xmlns:p14="http://schemas.microsoft.com/office/powerpoint/2010/main" val="352769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b="1" dirty="0"/>
              <a:t>CAR-CURE </a:t>
            </a:r>
            <a:r>
              <a:rPr lang="en-US" dirty="0"/>
              <a:t>Trial: Overview</a:t>
            </a:r>
          </a:p>
        </p:txBody>
      </p:sp>
      <p:sp>
        <p:nvSpPr>
          <p:cNvPr id="3" name="Content Placeholder 2"/>
          <p:cNvSpPr>
            <a:spLocks noGrp="1"/>
          </p:cNvSpPr>
          <p:nvPr>
            <p:ph idx="1"/>
          </p:nvPr>
        </p:nvSpPr>
        <p:spPr>
          <a:xfrm>
            <a:off x="304800" y="1600200"/>
            <a:ext cx="11582400" cy="3962401"/>
          </a:xfrm>
        </p:spPr>
        <p:txBody>
          <a:bodyPr>
            <a:normAutofit/>
          </a:bodyPr>
          <a:lstStyle/>
          <a:p>
            <a:r>
              <a:rPr lang="en-US" sz="2400" b="1" dirty="0"/>
              <a:t>A standardized approach incorporating serial monitoring of </a:t>
            </a:r>
            <a:r>
              <a:rPr lang="en-US" sz="2400" b="1" dirty="0">
                <a:solidFill>
                  <a:srgbClr val="693C74"/>
                </a:solidFill>
              </a:rPr>
              <a:t>biologic factors </a:t>
            </a:r>
            <a:r>
              <a:rPr lang="en-US" sz="2400" b="1" dirty="0"/>
              <a:t>to </a:t>
            </a:r>
            <a:r>
              <a:rPr lang="en-US" sz="2400" b="1" dirty="0">
                <a:solidFill>
                  <a:srgbClr val="693C74"/>
                </a:solidFill>
              </a:rPr>
              <a:t>risk-stratify </a:t>
            </a:r>
            <a:r>
              <a:rPr lang="en-US" sz="2400" b="1" dirty="0"/>
              <a:t>those at high risk of post-CAR relapse will be able to: </a:t>
            </a:r>
          </a:p>
          <a:p>
            <a:pPr lvl="1">
              <a:spcBef>
                <a:spcPts val="1200"/>
              </a:spcBef>
            </a:pPr>
            <a:r>
              <a:rPr lang="en-US" sz="2200" b="1" dirty="0"/>
              <a:t>Direct high-risk patents to HCT and improve their leukemia free survival (LFS) </a:t>
            </a:r>
          </a:p>
          <a:p>
            <a:pPr lvl="1">
              <a:spcBef>
                <a:spcPts val="1200"/>
              </a:spcBef>
            </a:pPr>
            <a:r>
              <a:rPr lang="en-US" sz="2200" b="1" dirty="0"/>
              <a:t>Avoid HCT in those who will achieve long-term cure with CAR T-cells alone</a:t>
            </a:r>
          </a:p>
          <a:p>
            <a:pPr lvl="1"/>
            <a:endParaRPr lang="en-US" b="1" dirty="0"/>
          </a:p>
          <a:p>
            <a:r>
              <a:rPr lang="en-US" sz="2400" b="1" dirty="0">
                <a:latin typeface="Arial" panose="020B0604020202020204" pitchFamily="34" charset="0"/>
              </a:rPr>
              <a:t>Risk-based HCT would ideally lead to avoidance of HCT in 50% patients while directing those highly likely to relapse to HCT</a:t>
            </a:r>
            <a:endParaRPr lang="en-US" sz="2400" b="1"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9</a:t>
            </a:fld>
            <a:endParaRPr lang="en-US" dirty="0"/>
          </a:p>
        </p:txBody>
      </p:sp>
    </p:spTree>
    <p:extLst>
      <p:ext uri="{BB962C8B-B14F-4D97-AF65-F5344CB8AC3E}">
        <p14:creationId xmlns:p14="http://schemas.microsoft.com/office/powerpoint/2010/main" val="1547313644"/>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DFDFD"/>
      </a:lt1>
      <a:dk2>
        <a:srgbClr val="000000"/>
      </a:dk2>
      <a:lt2>
        <a:srgbClr val="000000"/>
      </a:lt2>
      <a:accent1>
        <a:srgbClr val="693C74"/>
      </a:accent1>
      <a:accent2>
        <a:srgbClr val="63A70A"/>
      </a:accent2>
      <a:accent3>
        <a:srgbClr val="00A0DD"/>
      </a:accent3>
      <a:accent4>
        <a:srgbClr val="EA7200"/>
      </a:accent4>
      <a:accent5>
        <a:srgbClr val="0079C1"/>
      </a:accent5>
      <a:accent6>
        <a:srgbClr val="F6B331"/>
      </a:accent6>
      <a:hlink>
        <a:srgbClr val="0079C1"/>
      </a:hlink>
      <a:folHlink>
        <a:srgbClr val="00A1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6308</TotalTime>
  <Words>2076</Words>
  <Application>Microsoft Office PowerPoint</Application>
  <PresentationFormat>Widescreen</PresentationFormat>
  <Paragraphs>273</Paragraphs>
  <Slides>23</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Conflict of Interest Disclosure</vt:lpstr>
      <vt:lpstr>Committee Members</vt:lpstr>
      <vt:lpstr>Committee Scope</vt:lpstr>
      <vt:lpstr>Proposed Study Concepts</vt:lpstr>
      <vt:lpstr>PowerPoint Presentation</vt:lpstr>
      <vt:lpstr>PowerPoint Presentation</vt:lpstr>
      <vt:lpstr>PowerPoint Presentation</vt:lpstr>
      <vt:lpstr>The CAR-CURE Trial: Overview</vt:lpstr>
      <vt:lpstr>Undetectable NGS (marrow) on day 28 and at 3 months was associated with improved EFS and OS</vt:lpstr>
      <vt:lpstr>NGS MRD assessments facilitated earlier detection of impending relapse</vt:lpstr>
      <vt:lpstr>NGS MRD assessments facilitated earlier detection of impending relapse</vt:lpstr>
      <vt:lpstr>Hypothesis:  A risk-based approach incorporating serial marrow/PB NGS will direct patients towards proceeding to or avoiding HCT, leading to   • 1-year LFS of ≥ 70% that is not inferior to proceeding directly to HCT       • 1-year LFS higher than LFS with CAR T-call alone</vt:lpstr>
      <vt:lpstr>Hypothesis:  A risk-based approach incorporating serial marrow/PB NGS will direct patients towards proceeding to or avoiding HCT, leading to   • 1-year LFS of ≥ 70% that is not inferior to proceeding directly to HCT       • 1-year LFS higher than LFS with CAR T-call alone</vt:lpstr>
      <vt:lpstr>Trial Design: Risk-Based Intervention Following Randomization</vt:lpstr>
      <vt:lpstr>Primary Outcome: To determine if the use of a risk-based approach will have a similar LFS as the HCT arm</vt:lpstr>
      <vt:lpstr>Secondary and Exploratory Outcomes</vt:lpstr>
      <vt:lpstr>Statistical Analysis</vt:lpstr>
      <vt:lpstr>Feasibility, Sample Size, Logistics</vt:lpstr>
      <vt:lpstr>External Review &amp; Online Feedback: Average Score:  2.35</vt:lpstr>
      <vt:lpstr>Conclusion</vt:lpstr>
      <vt:lpstr>  Q&amp;A Session</vt:lpstr>
      <vt:lpstr>PowerPoint Presentation</vt:lpstr>
    </vt:vector>
  </TitlesOfParts>
  <Company>NMDP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mkolb</dc:creator>
  <cp:lastModifiedBy>Amy Foley</cp:lastModifiedBy>
  <cp:revision>568</cp:revision>
  <dcterms:created xsi:type="dcterms:W3CDTF">2013-11-19T17:32:59Z</dcterms:created>
  <dcterms:modified xsi:type="dcterms:W3CDTF">2021-03-19T19:20:26Z</dcterms:modified>
</cp:coreProperties>
</file>