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81" r:id="rId2"/>
    <p:sldId id="297" r:id="rId3"/>
    <p:sldId id="257" r:id="rId4"/>
    <p:sldId id="298" r:id="rId5"/>
    <p:sldId id="286" r:id="rId6"/>
    <p:sldId id="287" r:id="rId7"/>
    <p:sldId id="288" r:id="rId8"/>
    <p:sldId id="259" r:id="rId9"/>
    <p:sldId id="289" r:id="rId10"/>
    <p:sldId id="290" r:id="rId11"/>
    <p:sldId id="291" r:id="rId12"/>
    <p:sldId id="27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0000"/>
    <a:srgbClr val="693C74"/>
    <a:srgbClr val="6D6C6E"/>
    <a:srgbClr val="757478"/>
    <a:srgbClr val="7C4789"/>
    <a:srgbClr val="B788C2"/>
    <a:srgbClr val="5E346A"/>
    <a:srgbClr val="412648"/>
    <a:srgbClr val="45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2230" autoAdjust="0"/>
  </p:normalViewPr>
  <p:slideViewPr>
    <p:cSldViewPr>
      <p:cViewPr varScale="1">
        <p:scale>
          <a:sx n="110" d="100"/>
          <a:sy n="110" d="100"/>
        </p:scale>
        <p:origin x="516"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448"/>
    </p:cViewPr>
  </p:sorterViewPr>
  <p:notesViewPr>
    <p:cSldViewPr>
      <p:cViewPr varScale="1">
        <p:scale>
          <a:sx n="79" d="100"/>
          <a:sy n="79"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49EE12-014D-4C5E-922A-65C59716680B}" type="datetimeFigureOut">
              <a:rPr lang="en-US" smtClean="0"/>
              <a:t>3/2/2021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0EC5EB-3478-4A3B-80D9-1C6C4DFF8069}" type="slidenum">
              <a:rPr lang="en-US" smtClean="0"/>
              <a:t>‹#›</a:t>
            </a:fld>
            <a:endParaRPr lang="en-US"/>
          </a:p>
        </p:txBody>
      </p:sp>
    </p:spTree>
    <p:extLst>
      <p:ext uri="{BB962C8B-B14F-4D97-AF65-F5344CB8AC3E}">
        <p14:creationId xmlns:p14="http://schemas.microsoft.com/office/powerpoint/2010/main" val="1893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638929-D2C5-460C-8FB7-3821CBAD192F}" type="datetimeFigureOut">
              <a:rPr lang="en-US" smtClean="0"/>
              <a:pPr/>
              <a:t>3/2/2021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811B2F-B7A4-4416-8D41-02EBE22E8F09}" type="slidenum">
              <a:rPr lang="en-US" smtClean="0"/>
              <a:pPr/>
              <a:t>‹#›</a:t>
            </a:fld>
            <a:endParaRPr lang="en-US"/>
          </a:p>
        </p:txBody>
      </p:sp>
    </p:spTree>
    <p:extLst>
      <p:ext uri="{BB962C8B-B14F-4D97-AF65-F5344CB8AC3E}">
        <p14:creationId xmlns:p14="http://schemas.microsoft.com/office/powerpoint/2010/main" val="27426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3</a:t>
            </a:fld>
            <a:endParaRPr lang="en-US"/>
          </a:p>
        </p:txBody>
      </p:sp>
    </p:spTree>
    <p:extLst>
      <p:ext uri="{BB962C8B-B14F-4D97-AF65-F5344CB8AC3E}">
        <p14:creationId xmlns:p14="http://schemas.microsoft.com/office/powerpoint/2010/main" val="2548981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3A446DA-D2FC-491E-A26B-6B2D41D55751}" type="slidenum">
              <a:rPr lang="en-US" smtClean="0"/>
              <a:pPr/>
              <a:t>‹#›</a:t>
            </a:fld>
            <a:endParaRPr lang="en-US" dirty="0"/>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D9A75CE-7F8A-4968-A013-5FFD1A976351}" type="slidenum">
              <a:rPr lang="en-US" smtClean="0"/>
              <a:pPr/>
              <a:t>‹#›</a:t>
            </a:fld>
            <a:endParaRPr lang="en-US" dirty="0"/>
          </a:p>
        </p:txBody>
      </p:sp>
      <p:sp>
        <p:nvSpPr>
          <p:cNvPr id="5"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cxnSp>
        <p:nvCxnSpPr>
          <p:cNvPr id="8" name="Straight Connector 7"/>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46DA-D2FC-491E-A26B-6B2D41D55751}" type="slidenum">
              <a:rPr lang="en-US" smtClean="0"/>
              <a:pPr/>
              <a:t>‹#›</a:t>
            </a:fld>
            <a:endParaRPr lang="en-US"/>
          </a:p>
        </p:txBody>
      </p:sp>
      <p:cxnSp>
        <p:nvCxnSpPr>
          <p:cNvPr id="10" name="Straight Connector 9"/>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46DA-D2FC-491E-A26B-6B2D41D55751}" type="slidenum">
              <a:rPr lang="en-US" smtClean="0"/>
              <a:pPr/>
              <a:t>‹#›</a:t>
            </a:fld>
            <a:endParaRPr lang="en-US"/>
          </a:p>
        </p:txBody>
      </p:sp>
      <p:cxnSp>
        <p:nvCxnSpPr>
          <p:cNvPr id="6" name="Straight Connector 5"/>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1000" y="1752600"/>
            <a:ext cx="11613260" cy="1776439"/>
          </a:xfrm>
        </p:spPr>
        <p:txBody>
          <a:bodyPr>
            <a:normAutofit/>
          </a:bodyPr>
          <a:lstStyle/>
          <a:p>
            <a:r>
              <a:rPr lang="en-US" dirty="0"/>
              <a:t>Plasma Cell Disorders </a:t>
            </a:r>
            <a:r>
              <a:rPr lang="en-US" dirty="0">
                <a:highlight>
                  <a:srgbClr val="FDFDFD"/>
                </a:highlight>
              </a:rPr>
              <a:t>Committee : </a:t>
            </a:r>
          </a:p>
          <a:p>
            <a:r>
              <a:rPr lang="en-US" sz="3100" b="1" dirty="0">
                <a:effectLst/>
                <a:highlight>
                  <a:srgbClr val="00FF00"/>
                </a:highlight>
                <a:latin typeface="Calibri" panose="020F0502020204030204" pitchFamily="34" charset="0"/>
                <a:ea typeface="Calibri" panose="020F0502020204030204" pitchFamily="34" charset="0"/>
              </a:rPr>
              <a:t>Incorporating BCMA CAR-T in High Risk Multiple Myeloma (HRMM) </a:t>
            </a:r>
            <a:endParaRPr lang="en-US" dirty="0">
              <a:highlight>
                <a:srgbClr val="00FF00"/>
              </a:highlight>
            </a:endParaRPr>
          </a:p>
        </p:txBody>
      </p:sp>
      <p:sp>
        <p:nvSpPr>
          <p:cNvPr id="3" name="Text Placeholder 2"/>
          <p:cNvSpPr>
            <a:spLocks noGrp="1"/>
          </p:cNvSpPr>
          <p:nvPr>
            <p:ph type="body" sz="quarter" idx="13"/>
          </p:nvPr>
        </p:nvSpPr>
        <p:spPr/>
        <p:txBody>
          <a:bodyPr>
            <a:normAutofit lnSpcReduction="10000"/>
          </a:bodyPr>
          <a:lstStyle/>
          <a:p>
            <a:r>
              <a:rPr lang="en-US" dirty="0">
                <a:highlight>
                  <a:srgbClr val="FDFDFD"/>
                </a:highlight>
              </a:rPr>
              <a:t>Parameswaran Hari</a:t>
            </a:r>
          </a:p>
          <a:p>
            <a:endParaRPr lang="en-US" dirty="0">
              <a:highlight>
                <a:srgbClr val="FDFDFD"/>
              </a:highlight>
            </a:endParaRPr>
          </a:p>
        </p:txBody>
      </p:sp>
    </p:spTree>
    <p:extLst>
      <p:ext uri="{BB962C8B-B14F-4D97-AF65-F5344CB8AC3E}">
        <p14:creationId xmlns:p14="http://schemas.microsoft.com/office/powerpoint/2010/main" val="205542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&amp; Logistics</a:t>
            </a:r>
          </a:p>
        </p:txBody>
      </p:sp>
      <p:sp>
        <p:nvSpPr>
          <p:cNvPr id="3" name="Content Placeholder 2"/>
          <p:cNvSpPr>
            <a:spLocks noGrp="1"/>
          </p:cNvSpPr>
          <p:nvPr>
            <p:ph idx="1"/>
          </p:nvPr>
        </p:nvSpPr>
        <p:spPr>
          <a:xfrm>
            <a:off x="419100" y="1351665"/>
            <a:ext cx="11353800" cy="4933427"/>
          </a:xfrm>
        </p:spPr>
        <p:txBody>
          <a:bodyPr/>
          <a:lstStyle/>
          <a:p>
            <a:r>
              <a:rPr lang="en-US" sz="2400" dirty="0"/>
              <a:t>Available patients:</a:t>
            </a:r>
          </a:p>
          <a:p>
            <a:pPr lvl="1"/>
            <a:r>
              <a:rPr lang="en-US" sz="2400" dirty="0"/>
              <a:t>~17.5% of all SCT pts in MM (CIBMTR)</a:t>
            </a:r>
          </a:p>
          <a:p>
            <a:pPr lvl="1"/>
            <a:r>
              <a:rPr lang="en-US" sz="2400" dirty="0"/>
              <a:t> Approx. 1000 pts per year in the US </a:t>
            </a:r>
          </a:p>
          <a:p>
            <a:pPr lvl="1"/>
            <a:r>
              <a:rPr lang="en-US" sz="2400" dirty="0"/>
              <a:t>Vast majority in CTN centers</a:t>
            </a:r>
          </a:p>
          <a:p>
            <a:pPr lvl="1"/>
            <a:r>
              <a:rPr lang="en-US" sz="2400" dirty="0"/>
              <a:t>3 </a:t>
            </a:r>
            <a:r>
              <a:rPr lang="en-US" sz="2400" dirty="0" err="1"/>
              <a:t>yr</a:t>
            </a:r>
            <a:r>
              <a:rPr lang="en-US" sz="2400" dirty="0"/>
              <a:t> PFS (current) – 37%</a:t>
            </a:r>
          </a:p>
          <a:p>
            <a:pPr lvl="1"/>
            <a:endParaRPr lang="en-US" dirty="0"/>
          </a:p>
          <a:p>
            <a:pPr lvl="1"/>
            <a:r>
              <a:rPr lang="en-US" b="1" dirty="0"/>
              <a:t>CONTROL GROUP:</a:t>
            </a:r>
            <a:br>
              <a:rPr lang="en-US" dirty="0"/>
            </a:br>
            <a:r>
              <a:rPr lang="en-US" b="0" i="1" dirty="0">
                <a:solidFill>
                  <a:srgbClr val="212121"/>
                </a:solidFill>
                <a:effectLst/>
                <a:latin typeface="BlinkMacSystemFont"/>
              </a:rPr>
              <a:t>contemporary non-randomized prospective cohort of patients meeting same eligibility criteria, but who are treated with ASCT at centers not participating in the trial</a:t>
            </a:r>
          </a:p>
          <a:p>
            <a:pPr lvl="1"/>
            <a:r>
              <a:rPr lang="en-US" i="1" dirty="0">
                <a:solidFill>
                  <a:srgbClr val="212121"/>
                </a:solidFill>
                <a:latin typeface="BlinkMacSystemFont"/>
              </a:rPr>
              <a:t>Has been performed successful in CTN 1203 </a:t>
            </a:r>
            <a:endParaRPr lang="en-US" i="1" dirty="0"/>
          </a:p>
          <a:p>
            <a:pPr lvl="1"/>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10</a:t>
            </a:fld>
            <a:endParaRPr lang="en-US" dirty="0"/>
          </a:p>
        </p:txBody>
      </p:sp>
      <p:pic>
        <p:nvPicPr>
          <p:cNvPr id="6" name="Picture 5">
            <a:extLst>
              <a:ext uri="{FF2B5EF4-FFF2-40B4-BE49-F238E27FC236}">
                <a16:creationId xmlns:a16="http://schemas.microsoft.com/office/drawing/2014/main" id="{46ADAA30-CA7F-4530-9B45-24C9E7BC6200}"/>
              </a:ext>
            </a:extLst>
          </p:cNvPr>
          <p:cNvPicPr>
            <a:picLocks noChangeAspect="1"/>
          </p:cNvPicPr>
          <p:nvPr/>
        </p:nvPicPr>
        <p:blipFill rotWithShape="1">
          <a:blip r:embed="rId2"/>
          <a:srcRect r="46359" b="4959"/>
          <a:stretch/>
        </p:blipFill>
        <p:spPr>
          <a:xfrm>
            <a:off x="7848600" y="135397"/>
            <a:ext cx="4343400" cy="4146722"/>
          </a:xfrm>
          <a:prstGeom prst="rect">
            <a:avLst/>
          </a:prstGeom>
        </p:spPr>
        <p:style>
          <a:lnRef idx="2">
            <a:schemeClr val="accent2"/>
          </a:lnRef>
          <a:fillRef idx="1">
            <a:schemeClr val="lt1"/>
          </a:fillRef>
          <a:effectRef idx="0">
            <a:schemeClr val="accent2"/>
          </a:effectRef>
          <a:fontRef idx="minor">
            <a:schemeClr val="dk1"/>
          </a:fontRef>
        </p:style>
      </p:pic>
      <p:sp>
        <p:nvSpPr>
          <p:cNvPr id="9" name="TextBox 8">
            <a:extLst>
              <a:ext uri="{FF2B5EF4-FFF2-40B4-BE49-F238E27FC236}">
                <a16:creationId xmlns:a16="http://schemas.microsoft.com/office/drawing/2014/main" id="{4E5D11A1-C853-4B5A-A9E0-A543C990ED8C}"/>
              </a:ext>
            </a:extLst>
          </p:cNvPr>
          <p:cNvSpPr txBox="1"/>
          <p:nvPr/>
        </p:nvSpPr>
        <p:spPr>
          <a:xfrm>
            <a:off x="7353300" y="6334731"/>
            <a:ext cx="4419600" cy="430887"/>
          </a:xfrm>
          <a:prstGeom prst="rect">
            <a:avLst/>
          </a:prstGeom>
          <a:noFill/>
        </p:spPr>
        <p:txBody>
          <a:bodyPr wrap="square" rtlCol="0">
            <a:spAutoFit/>
          </a:bodyPr>
          <a:lstStyle/>
          <a:p>
            <a:r>
              <a:rPr lang="en-US" sz="1100" dirty="0"/>
              <a:t>Scott E et al Biol. Blood Marrow Transplant 2016 Oct;22(10):1893</a:t>
            </a:r>
          </a:p>
          <a:p>
            <a:r>
              <a:rPr lang="en-US" sz="1100" dirty="0"/>
              <a:t>Bolanos Meade et al. Lancet Haem.2019 Mar;6(3):e132 </a:t>
            </a:r>
          </a:p>
        </p:txBody>
      </p:sp>
      <p:sp>
        <p:nvSpPr>
          <p:cNvPr id="12" name="Oval 11">
            <a:extLst>
              <a:ext uri="{FF2B5EF4-FFF2-40B4-BE49-F238E27FC236}">
                <a16:creationId xmlns:a16="http://schemas.microsoft.com/office/drawing/2014/main" id="{43F96EA9-40AF-4DE0-ABAF-E508BB7A3236}"/>
              </a:ext>
            </a:extLst>
          </p:cNvPr>
          <p:cNvSpPr/>
          <p:nvPr/>
        </p:nvSpPr>
        <p:spPr>
          <a:xfrm>
            <a:off x="10287000" y="2057400"/>
            <a:ext cx="202096" cy="197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1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89374"/>
          </a:xfrm>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11</a:t>
            </a:fld>
            <a:endParaRPr lang="en-US" dirty="0"/>
          </a:p>
        </p:txBody>
      </p:sp>
      <p:sp>
        <p:nvSpPr>
          <p:cNvPr id="6" name="TextBox 5">
            <a:extLst>
              <a:ext uri="{FF2B5EF4-FFF2-40B4-BE49-F238E27FC236}">
                <a16:creationId xmlns:a16="http://schemas.microsoft.com/office/drawing/2014/main" id="{FDE4590B-2186-404D-A5F3-4CD3A5469F76}"/>
              </a:ext>
            </a:extLst>
          </p:cNvPr>
          <p:cNvSpPr txBox="1"/>
          <p:nvPr/>
        </p:nvSpPr>
        <p:spPr>
          <a:xfrm>
            <a:off x="0" y="1321628"/>
            <a:ext cx="12192000" cy="3577646"/>
          </a:xfrm>
          <a:prstGeom prst="rect">
            <a:avLst/>
          </a:prstGeom>
          <a:noFill/>
        </p:spPr>
        <p:txBody>
          <a:bodyPr wrap="square">
            <a:spAutoFit/>
          </a:bodyPr>
          <a:lstStyle/>
          <a:p>
            <a:pPr marL="342900" marR="0" lvl="0" indent="-342900">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SOC tandem ASCT based on EMN and Stamina trials?</a:t>
            </a:r>
          </a:p>
          <a:p>
            <a:pPr marL="342900" marR="0" lvl="0" indent="-342900">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not to go directly to CAR-T without ASCT?</a:t>
            </a:r>
          </a:p>
          <a:p>
            <a:pPr marL="342900" marR="0" lvl="0" indent="-342900">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sensitivity level for MRD might be, if possible 10-6, to ensure the discontinuation of therapy and combined with imaging.</a:t>
            </a:r>
          </a:p>
          <a:p>
            <a:pPr marL="342900" marR="0" lvl="0" indent="-342900">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proposal is a bit conservative in terms of improvement with respect to the control</a:t>
            </a:r>
          </a:p>
          <a:p>
            <a:pPr marL="342900" marR="0" lvl="0" indent="-342900">
              <a:lnSpc>
                <a:spcPct val="115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 definition of HRMM need to be strict. </a:t>
            </a:r>
            <a:r>
              <a:rPr lang="en-US" dirty="0" err="1">
                <a:latin typeface="Calibri" panose="020F0502020204030204" pitchFamily="34" charset="0"/>
                <a:ea typeface="Calibri" panose="020F0502020204030204" pitchFamily="34" charset="0"/>
                <a:cs typeface="Times New Roman" panose="02020603050405020304" pitchFamily="18" charset="0"/>
              </a:rPr>
              <a:t>e.g</a:t>
            </a:r>
            <a:r>
              <a:rPr lang="en-US" dirty="0">
                <a:latin typeface="Calibri" panose="020F0502020204030204" pitchFamily="34" charset="0"/>
                <a:ea typeface="Calibri" panose="020F0502020204030204" pitchFamily="34" charset="0"/>
                <a:cs typeface="Times New Roman" panose="02020603050405020304" pitchFamily="18" charset="0"/>
              </a:rPr>
              <a:t> R-ISS 2 with high risk CG?</a:t>
            </a:r>
          </a:p>
          <a:p>
            <a:pPr marL="342900" marR="0" lvl="0" indent="-342900">
              <a:lnSpc>
                <a:spcPct val="115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impact of ASCT consolidation vs. CART might be difficult to determine</a:t>
            </a:r>
          </a:p>
          <a:p>
            <a:pPr marL="342900" marR="0" lvl="0" indent="-342900">
              <a:lnSpc>
                <a:spcPct val="115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Primary end point – should it be MRD Neg status?</a:t>
            </a:r>
          </a:p>
          <a:p>
            <a:pPr marL="342900" marR="0" lvl="0" indent="-342900">
              <a:lnSpc>
                <a:spcPct val="115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Are we ready to stop therapy if MRD Neg? Should they need continued maintenance?</a:t>
            </a:r>
          </a:p>
          <a:p>
            <a:pPr marL="342900" marR="0" lvl="0" indent="-342900">
              <a:lnSpc>
                <a:spcPct val="115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What if </a:t>
            </a:r>
            <a:r>
              <a:rPr lang="en-US" dirty="0" err="1">
                <a:latin typeface="Calibri" panose="020F0502020204030204" pitchFamily="34" charset="0"/>
                <a:ea typeface="Calibri" panose="020F0502020204030204" pitchFamily="34" charset="0"/>
                <a:cs typeface="Times New Roman" panose="02020603050405020304" pitchFamily="18" charset="0"/>
              </a:rPr>
              <a:t>pt</a:t>
            </a:r>
            <a:r>
              <a:rPr lang="en-US" dirty="0">
                <a:latin typeface="Calibri" panose="020F0502020204030204" pitchFamily="34" charset="0"/>
                <a:ea typeface="Calibri" panose="020F0502020204030204" pitchFamily="34" charset="0"/>
                <a:cs typeface="Times New Roman" panose="02020603050405020304" pitchFamily="18" charset="0"/>
              </a:rPr>
              <a:t> reaches MRD Neg – pre CART or pre maintenance </a:t>
            </a:r>
            <a:r>
              <a:rPr lang="en-US" dirty="0" err="1">
                <a:latin typeface="Calibri" panose="020F0502020204030204" pitchFamily="34" charset="0"/>
                <a:ea typeface="Calibri" panose="020F0502020204030204" pitchFamily="34" charset="0"/>
                <a:cs typeface="Times New Roman" panose="02020603050405020304" pitchFamily="18" charset="0"/>
              </a:rPr>
              <a:t>etc</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Why not do a diff design: Randomize to ASCT + triplet maintenance vs. ASCT + T cell engager vs. ASCT + CART + maintenance? </a:t>
            </a:r>
          </a:p>
          <a:p>
            <a:pPr marL="342900" marR="0" lvl="0" indent="-342900">
              <a:lnSpc>
                <a:spcPct val="115000"/>
              </a:lnSpc>
              <a:spcBef>
                <a:spcPts val="0"/>
              </a:spcBef>
              <a:spcAft>
                <a:spcPts val="0"/>
              </a:spcAft>
              <a:buFont typeface="Calibri" panose="020F050202020403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87D6D44-FE9A-48D1-BBCC-51FED4FD2A35}"/>
              </a:ext>
            </a:extLst>
          </p:cNvPr>
          <p:cNvSpPr txBox="1"/>
          <p:nvPr/>
        </p:nvSpPr>
        <p:spPr>
          <a:xfrm>
            <a:off x="0" y="4909445"/>
            <a:ext cx="9220200"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a:t>Other online voting:</a:t>
            </a:r>
          </a:p>
          <a:p>
            <a:r>
              <a:rPr lang="en-US" dirty="0"/>
              <a:t>High-risk concept is simple, feasible, and addresses an important question for a subset of myeloma patients where significant progress is needed.</a:t>
            </a:r>
          </a:p>
          <a:p>
            <a:r>
              <a:rPr lang="en-US" dirty="0"/>
              <a:t>Quite ambitious</a:t>
            </a:r>
          </a:p>
        </p:txBody>
      </p:sp>
      <p:graphicFrame>
        <p:nvGraphicFramePr>
          <p:cNvPr id="10" name="Table 9">
            <a:extLst>
              <a:ext uri="{FF2B5EF4-FFF2-40B4-BE49-F238E27FC236}">
                <a16:creationId xmlns:a16="http://schemas.microsoft.com/office/drawing/2014/main" id="{5D56917E-9D48-4D20-ACFD-679F5B156833}"/>
              </a:ext>
            </a:extLst>
          </p:cNvPr>
          <p:cNvGraphicFramePr>
            <a:graphicFrameLocks noGrp="1"/>
          </p:cNvGraphicFramePr>
          <p:nvPr>
            <p:extLst>
              <p:ext uri="{D42A27DB-BD31-4B8C-83A1-F6EECF244321}">
                <p14:modId xmlns:p14="http://schemas.microsoft.com/office/powerpoint/2010/main" val="307092479"/>
              </p:ext>
            </p:extLst>
          </p:nvPr>
        </p:nvGraphicFramePr>
        <p:xfrm>
          <a:off x="9349409" y="4859796"/>
          <a:ext cx="2819400" cy="1219200"/>
        </p:xfrm>
        <a:graphic>
          <a:graphicData uri="http://schemas.openxmlformats.org/drawingml/2006/table">
            <a:tbl>
              <a:tblPr firstRow="1">
                <a:tableStyleId>{073A0DAA-6AF3-43AB-8588-CEC1D06C72B9}</a:tableStyleId>
              </a:tblPr>
              <a:tblGrid>
                <a:gridCol w="563880">
                  <a:extLst>
                    <a:ext uri="{9D8B030D-6E8A-4147-A177-3AD203B41FA5}">
                      <a16:colId xmlns:a16="http://schemas.microsoft.com/office/drawing/2014/main" val="3170353359"/>
                    </a:ext>
                  </a:extLst>
                </a:gridCol>
                <a:gridCol w="563880">
                  <a:extLst>
                    <a:ext uri="{9D8B030D-6E8A-4147-A177-3AD203B41FA5}">
                      <a16:colId xmlns:a16="http://schemas.microsoft.com/office/drawing/2014/main" val="2890831883"/>
                    </a:ext>
                  </a:extLst>
                </a:gridCol>
                <a:gridCol w="563880">
                  <a:extLst>
                    <a:ext uri="{9D8B030D-6E8A-4147-A177-3AD203B41FA5}">
                      <a16:colId xmlns:a16="http://schemas.microsoft.com/office/drawing/2014/main" val="1742441931"/>
                    </a:ext>
                  </a:extLst>
                </a:gridCol>
                <a:gridCol w="563880">
                  <a:extLst>
                    <a:ext uri="{9D8B030D-6E8A-4147-A177-3AD203B41FA5}">
                      <a16:colId xmlns:a16="http://schemas.microsoft.com/office/drawing/2014/main" val="582524998"/>
                    </a:ext>
                  </a:extLst>
                </a:gridCol>
                <a:gridCol w="563880">
                  <a:extLst>
                    <a:ext uri="{9D8B030D-6E8A-4147-A177-3AD203B41FA5}">
                      <a16:colId xmlns:a16="http://schemas.microsoft.com/office/drawing/2014/main" val="685076506"/>
                    </a:ext>
                  </a:extLst>
                </a:gridCol>
              </a:tblGrid>
              <a:tr h="304800">
                <a:tc>
                  <a:txBody>
                    <a:bodyPr/>
                    <a:lstStyle/>
                    <a:p>
                      <a:pPr algn="ctr" fontAlgn="b"/>
                      <a:r>
                        <a:rPr lang="en-US" sz="1400" b="1" u="none" strike="noStrike" dirty="0">
                          <a:solidFill>
                            <a:schemeClr val="bg1"/>
                          </a:solidFill>
                          <a:effectLst/>
                          <a:latin typeface="Calibri" panose="020F0502020204030204" pitchFamily="34" charset="0"/>
                          <a:cs typeface="Calibri" panose="020F0502020204030204" pitchFamily="34" charset="0"/>
                        </a:rPr>
                        <a:t>N</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bg1"/>
                          </a:solidFill>
                          <a:effectLst/>
                          <a:latin typeface="Calibri" panose="020F0502020204030204" pitchFamily="34" charset="0"/>
                          <a:cs typeface="Calibri" panose="020F0502020204030204" pitchFamily="34" charset="0"/>
                        </a:rPr>
                        <a:t>Mean</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err="1">
                          <a:solidFill>
                            <a:schemeClr val="bg1"/>
                          </a:solidFill>
                          <a:effectLst/>
                          <a:latin typeface="Calibri" panose="020F0502020204030204" pitchFamily="34" charset="0"/>
                          <a:cs typeface="Calibri" panose="020F0502020204030204" pitchFamily="34" charset="0"/>
                        </a:rPr>
                        <a:t>Medn</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bg1"/>
                          </a:solidFill>
                          <a:effectLst/>
                          <a:latin typeface="Calibri" panose="020F0502020204030204" pitchFamily="34" charset="0"/>
                          <a:cs typeface="Calibri" panose="020F0502020204030204" pitchFamily="34" charset="0"/>
                        </a:rPr>
                        <a:t>Mode</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bg1"/>
                          </a:solidFill>
                          <a:effectLst/>
                          <a:latin typeface="Calibri" panose="020F0502020204030204" pitchFamily="34" charset="0"/>
                          <a:cs typeface="Calibri" panose="020F0502020204030204" pitchFamily="34" charset="0"/>
                        </a:rPr>
                        <a:t>Range</a:t>
                      </a:r>
                      <a:endParaRPr lang="en-US" sz="14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914400925"/>
                  </a:ext>
                </a:extLst>
              </a:tr>
              <a:tr h="304800">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52</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2.6</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2</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2</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1-5</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045988821"/>
                  </a:ext>
                </a:extLst>
              </a:tr>
              <a:tr h="304800">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52</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3.4</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3</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3</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1-9</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67489317"/>
                  </a:ext>
                </a:extLst>
              </a:tr>
              <a:tr h="304800">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52</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3.4</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3</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a:solidFill>
                            <a:schemeClr val="accent3">
                              <a:lumMod val="50000"/>
                            </a:schemeClr>
                          </a:solidFill>
                          <a:effectLst/>
                          <a:latin typeface="Calibri" panose="020F0502020204030204" pitchFamily="34" charset="0"/>
                          <a:cs typeface="Calibri" panose="020F0502020204030204" pitchFamily="34" charset="0"/>
                        </a:rPr>
                        <a:t>3</a:t>
                      </a:r>
                      <a:endParaRPr lang="en-US" sz="1400" b="1" i="0" u="none" strike="noStrike">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400" b="1" u="none" strike="noStrike" dirty="0">
                          <a:solidFill>
                            <a:schemeClr val="accent3">
                              <a:lumMod val="50000"/>
                            </a:schemeClr>
                          </a:solidFill>
                          <a:effectLst/>
                          <a:latin typeface="Calibri" panose="020F0502020204030204" pitchFamily="34" charset="0"/>
                          <a:cs typeface="Calibri" panose="020F0502020204030204" pitchFamily="34" charset="0"/>
                        </a:rPr>
                        <a:t>1-8</a:t>
                      </a:r>
                      <a:endParaRPr lang="en-US" sz="1400" b="1" i="0" u="none" strike="noStrike" dirty="0">
                        <a:solidFill>
                          <a:schemeClr val="accent3">
                            <a:lumMod val="50000"/>
                          </a:schemeClr>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1701907"/>
                  </a:ext>
                </a:extLst>
              </a:tr>
            </a:tbl>
          </a:graphicData>
        </a:graphic>
      </p:graphicFrame>
    </p:spTree>
    <p:extLst>
      <p:ext uri="{BB962C8B-B14F-4D97-AF65-F5344CB8AC3E}">
        <p14:creationId xmlns:p14="http://schemas.microsoft.com/office/powerpoint/2010/main" val="427120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95600" y="2179638"/>
            <a:ext cx="8229600" cy="1249362"/>
          </a:xfrm>
        </p:spPr>
        <p:txBody>
          <a:bodyPr>
            <a:noAutofit/>
          </a:bodyPr>
          <a:lstStyle/>
          <a:p>
            <a:br>
              <a:rPr lang="en-US" sz="8000" dirty="0"/>
            </a:br>
            <a:br>
              <a:rPr lang="en-US" sz="8000" dirty="0"/>
            </a:br>
            <a:r>
              <a:rPr lang="en-US" sz="8000" dirty="0"/>
              <a:t>Q&amp;A Session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A446DA-D2FC-491E-A26B-6B2D41D55751}"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Conflict of Interest Disclosure</a:t>
            </a:r>
            <a:endParaRPr lang="en-US" altLang="en-US" sz="2000" dirty="0">
              <a:solidFill>
                <a:srgbClr val="FF0000"/>
              </a:solidFill>
            </a:endParaRPr>
          </a:p>
        </p:txBody>
      </p:sp>
      <p:sp>
        <p:nvSpPr>
          <p:cNvPr id="6" name="Content Placeholder 2"/>
          <p:cNvSpPr txBox="1">
            <a:spLocks/>
          </p:cNvSpPr>
          <p:nvPr/>
        </p:nvSpPr>
        <p:spPr bwMode="auto">
          <a:xfrm>
            <a:off x="304800" y="1600200"/>
            <a:ext cx="10759643"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defRPr/>
            </a:pPr>
            <a:r>
              <a:rPr lang="en-US" altLang="en-US" dirty="0">
                <a:cs typeface="Arial" charset="0"/>
              </a:rPr>
              <a:t>Consulting Honoraria from:</a:t>
            </a:r>
          </a:p>
          <a:p>
            <a:pPr eaLnBrk="1" hangingPunct="1">
              <a:defRPr/>
            </a:pPr>
            <a:r>
              <a:rPr lang="en-US" altLang="en-US" dirty="0">
                <a:cs typeface="Arial" charset="0"/>
              </a:rPr>
              <a:t>BMS / Celgene; Janssen; Takeda; Amgen; Karyopharm; GSK</a:t>
            </a:r>
          </a:p>
          <a:p>
            <a:pPr marL="0" indent="0" algn="ctr" eaLnBrk="1" hangingPunct="1">
              <a:buNone/>
              <a:defRPr/>
            </a:pPr>
            <a:endParaRPr lang="en-US" altLang="en-US" sz="3400" dirty="0">
              <a:cs typeface="Arial" charset="0"/>
            </a:endParaRPr>
          </a:p>
        </p:txBody>
      </p:sp>
      <p:sp>
        <p:nvSpPr>
          <p:cNvPr id="11" name="Footer Placeholder 4">
            <a:extLst>
              <a:ext uri="{FF2B5EF4-FFF2-40B4-BE49-F238E27FC236}">
                <a16:creationId xmlns:a16="http://schemas.microsoft.com/office/drawing/2014/main" id="{89A98D76-1530-4196-841F-D12179253AF1}"/>
              </a:ext>
            </a:extLst>
          </p:cNvPr>
          <p:cNvSpPr>
            <a:spLocks noGrp="1"/>
          </p:cNvSpPr>
          <p:nvPr>
            <p:ph type="ftr" sz="quarter" idx="11"/>
          </p:nvPr>
        </p:nvSpPr>
        <p:spPr>
          <a:xfrm>
            <a:off x="4165600" y="6356351"/>
            <a:ext cx="6705600" cy="365125"/>
          </a:xfrm>
        </p:spPr>
        <p:txBody>
          <a:bodyPr/>
          <a:lstStyle/>
          <a:p>
            <a:endParaRPr lang="en-US" dirty="0"/>
          </a:p>
        </p:txBody>
      </p:sp>
      <p:sp>
        <p:nvSpPr>
          <p:cNvPr id="12" name="Slide Number Placeholder 3">
            <a:extLst>
              <a:ext uri="{FF2B5EF4-FFF2-40B4-BE49-F238E27FC236}">
                <a16:creationId xmlns:a16="http://schemas.microsoft.com/office/drawing/2014/main" id="{6186F4C8-FC28-4029-B45A-18D37279C390}"/>
              </a:ext>
            </a:extLst>
          </p:cNvPr>
          <p:cNvSpPr>
            <a:spLocks noGrp="1"/>
          </p:cNvSpPr>
          <p:nvPr>
            <p:ph type="sldNum" sz="quarter" idx="12"/>
          </p:nvPr>
        </p:nvSpPr>
        <p:spPr>
          <a:xfrm>
            <a:off x="10972800" y="6356351"/>
            <a:ext cx="609600" cy="365125"/>
          </a:xfrm>
        </p:spPr>
        <p:txBody>
          <a:bodyPr/>
          <a:lstStyle/>
          <a:p>
            <a:fld id="{23A446DA-D2FC-491E-A26B-6B2D41D55751}" type="slidenum">
              <a:rPr lang="en-US" smtClean="0"/>
              <a:pPr/>
              <a:t>2</a:t>
            </a:fld>
            <a:endParaRPr lang="en-US" dirty="0"/>
          </a:p>
        </p:txBody>
      </p:sp>
    </p:spTree>
    <p:extLst>
      <p:ext uri="{BB962C8B-B14F-4D97-AF65-F5344CB8AC3E}">
        <p14:creationId xmlns:p14="http://schemas.microsoft.com/office/powerpoint/2010/main" val="201430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Members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5" name="Footer Placeholder 4"/>
          <p:cNvSpPr>
            <a:spLocks noGrp="1"/>
          </p:cNvSpPr>
          <p:nvPr>
            <p:ph type="ftr" sz="quarter" idx="11"/>
          </p:nvPr>
        </p:nvSpPr>
        <p:spPr>
          <a:xfrm>
            <a:off x="1066800" y="6232528"/>
            <a:ext cx="11125200" cy="625474"/>
          </a:xfrm>
        </p:spPr>
        <p:txBody>
          <a:bodyPr/>
          <a:lstStyle/>
          <a:p>
            <a:r>
              <a:rPr lang="en-US" sz="1100" dirty="0"/>
              <a:t>Support provided by grants #U10HL069294 and #U24HL138660 to the Blood and Marrow Transplant Clinical Trials Network from the National Heart, Lung, and Blood Institute and the National Cancer Institute. The content is solely the responsibility of the authors and does not necessarily represent the official views of the National Institutes of Health.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3</a:t>
            </a:fld>
            <a:endParaRPr lang="en-US" dirty="0"/>
          </a:p>
        </p:txBody>
      </p:sp>
      <p:graphicFrame>
        <p:nvGraphicFramePr>
          <p:cNvPr id="6" name="Table 5">
            <a:extLst>
              <a:ext uri="{FF2B5EF4-FFF2-40B4-BE49-F238E27FC236}">
                <a16:creationId xmlns:a16="http://schemas.microsoft.com/office/drawing/2014/main" id="{C47E2A79-8C31-4B72-9A0F-4B63EBDC6793}"/>
              </a:ext>
            </a:extLst>
          </p:cNvPr>
          <p:cNvGraphicFramePr>
            <a:graphicFrameLocks noGrp="1"/>
          </p:cNvGraphicFramePr>
          <p:nvPr>
            <p:extLst>
              <p:ext uri="{D42A27DB-BD31-4B8C-83A1-F6EECF244321}">
                <p14:modId xmlns:p14="http://schemas.microsoft.com/office/powerpoint/2010/main" val="3863556319"/>
              </p:ext>
            </p:extLst>
          </p:nvPr>
        </p:nvGraphicFramePr>
        <p:xfrm>
          <a:off x="6324600" y="845879"/>
          <a:ext cx="5874656" cy="5386649"/>
        </p:xfrm>
        <a:graphic>
          <a:graphicData uri="http://schemas.openxmlformats.org/drawingml/2006/table">
            <a:tbl>
              <a:tblPr firstRow="1" bandRow="1">
                <a:tableStyleId>{5C22544A-7EE6-4342-B048-85BDC9FD1C3A}</a:tableStyleId>
              </a:tblPr>
              <a:tblGrid>
                <a:gridCol w="3291717">
                  <a:extLst>
                    <a:ext uri="{9D8B030D-6E8A-4147-A177-3AD203B41FA5}">
                      <a16:colId xmlns:a16="http://schemas.microsoft.com/office/drawing/2014/main" val="20000"/>
                    </a:ext>
                  </a:extLst>
                </a:gridCol>
                <a:gridCol w="2582939">
                  <a:extLst>
                    <a:ext uri="{9D8B030D-6E8A-4147-A177-3AD203B41FA5}">
                      <a16:colId xmlns:a16="http://schemas.microsoft.com/office/drawing/2014/main" val="20001"/>
                    </a:ext>
                  </a:extLst>
                </a:gridCol>
              </a:tblGrid>
              <a:tr h="484622">
                <a:tc>
                  <a:txBody>
                    <a:bodyPr/>
                    <a:lstStyle/>
                    <a:p>
                      <a:pPr algn="ctr">
                        <a:spcBef>
                          <a:spcPts val="0"/>
                        </a:spcBef>
                      </a:pPr>
                      <a:r>
                        <a:rPr lang="en-US" sz="2400" dirty="0">
                          <a:latin typeface="Calibri" panose="020F0502020204030204" pitchFamily="34" charset="0"/>
                          <a:cs typeface="Calibri" panose="020F0502020204030204" pitchFamily="34" charset="0"/>
                        </a:rPr>
                        <a:t>Committee Member</a:t>
                      </a:r>
                    </a:p>
                  </a:txBody>
                  <a:tcPr/>
                </a:tc>
                <a:tc>
                  <a:txBody>
                    <a:bodyPr/>
                    <a:lstStyle/>
                    <a:p>
                      <a:pPr algn="ctr" defTabSz="914400">
                        <a:spcBef>
                          <a:spcPts val="0"/>
                        </a:spcBef>
                      </a:pPr>
                      <a:r>
                        <a:rPr lang="en-US" sz="2400" dirty="0">
                          <a:latin typeface="Calibri" panose="020F0502020204030204" pitchFamily="34" charset="0"/>
                          <a:cs typeface="Calibri" panose="020F0502020204030204" pitchFamily="34" charset="0"/>
                        </a:rPr>
                        <a:t>Center</a:t>
                      </a:r>
                    </a:p>
                  </a:txBody>
                  <a:tcPr/>
                </a:tc>
                <a:extLst>
                  <a:ext uri="{0D108BD9-81ED-4DB2-BD59-A6C34878D82A}">
                    <a16:rowId xmlns:a16="http://schemas.microsoft.com/office/drawing/2014/main" val="10000"/>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Amrita Krishnan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COH</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Damien Green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FHCRC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81300387"/>
                  </a:ext>
                </a:extLst>
              </a:tr>
              <a:tr h="377079">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Ed Stadtmauer</a:t>
                      </a:r>
                    </a:p>
                  </a:txBody>
                  <a:tcPr marL="68580" marR="68580" marT="0" marB="0" anchor="b"/>
                </a:tc>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 Penn (CTN SC)</a:t>
                      </a:r>
                    </a:p>
                  </a:txBody>
                  <a:tcPr marL="68580" marR="68580" marT="0" marB="0" anchor="b"/>
                </a:tc>
                <a:extLst>
                  <a:ext uri="{0D108BD9-81ED-4DB2-BD59-A6C34878D82A}">
                    <a16:rowId xmlns:a16="http://schemas.microsoft.com/office/drawing/2014/main" val="10002"/>
                  </a:ext>
                </a:extLst>
              </a:tr>
              <a:tr h="377079">
                <a:tc>
                  <a:txBody>
                    <a:bodyPr/>
                    <a:lstStyle/>
                    <a:p>
                      <a:pPr marL="0" marR="0" algn="ctr">
                        <a:spcBef>
                          <a:spcPts val="0"/>
                        </a:spcBef>
                        <a:spcAft>
                          <a:spcPts val="0"/>
                        </a:spcAft>
                      </a:pPr>
                      <a:r>
                        <a:rPr lang="en-US"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Krina</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Patel</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MDACC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Luciano Costa</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UAB</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031999416"/>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Madhav Dhodapkar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Emory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181327332"/>
                  </a:ext>
                </a:extLst>
              </a:tr>
              <a:tr h="377079">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Marcelo Pasquini</a:t>
                      </a:r>
                    </a:p>
                  </a:txBody>
                  <a:tcPr marL="68580" marR="68580" marT="0" marB="0" anchor="b"/>
                </a:tc>
                <a:tc>
                  <a:txBody>
                    <a:bodyPr/>
                    <a:lstStyle/>
                    <a:p>
                      <a:pPr marL="0" marR="0" algn="ctr">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DCC Liaison</a:t>
                      </a:r>
                    </a:p>
                  </a:txBody>
                  <a:tcPr marL="68580" marR="68580" marT="0" marB="0" anchor="b"/>
                </a:tc>
                <a:extLst>
                  <a:ext uri="{0D108BD9-81ED-4DB2-BD59-A6C34878D82A}">
                    <a16:rowId xmlns:a16="http://schemas.microsoft.com/office/drawing/2014/main" val="1252499529"/>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Noopur Raje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DFCI</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7"/>
                  </a:ext>
                </a:extLst>
              </a:tr>
              <a:tr h="377079">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Parameswaran Hari</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MCW (Chair)</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8"/>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 McCarthy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Roswell Park</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9"/>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Saad Usmani</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Levine Cancer Institute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10"/>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Sergio Giralt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MSKCC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11"/>
                  </a:ext>
                </a:extLst>
              </a:tr>
              <a:tr h="377079">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Shaji Kumar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12"/>
                  </a:ext>
                </a:extLst>
              </a:tr>
            </a:tbl>
          </a:graphicData>
        </a:graphic>
      </p:graphicFrame>
      <p:graphicFrame>
        <p:nvGraphicFramePr>
          <p:cNvPr id="7" name="Table 6">
            <a:extLst>
              <a:ext uri="{FF2B5EF4-FFF2-40B4-BE49-F238E27FC236}">
                <a16:creationId xmlns:a16="http://schemas.microsoft.com/office/drawing/2014/main" id="{BBE0EE85-07D8-4BCA-9B8D-2BB4B037182E}"/>
              </a:ext>
            </a:extLst>
          </p:cNvPr>
          <p:cNvGraphicFramePr>
            <a:graphicFrameLocks noGrp="1"/>
          </p:cNvGraphicFramePr>
          <p:nvPr>
            <p:extLst>
              <p:ext uri="{D42A27DB-BD31-4B8C-83A1-F6EECF244321}">
                <p14:modId xmlns:p14="http://schemas.microsoft.com/office/powerpoint/2010/main" val="1809263452"/>
              </p:ext>
            </p:extLst>
          </p:nvPr>
        </p:nvGraphicFramePr>
        <p:xfrm>
          <a:off x="255808" y="3144574"/>
          <a:ext cx="5607964" cy="1351226"/>
        </p:xfrm>
        <a:graphic>
          <a:graphicData uri="http://schemas.openxmlformats.org/drawingml/2006/table">
            <a:tbl>
              <a:tblPr firstRow="1" bandRow="1">
                <a:tableStyleId>{21E4AEA4-8DFA-4A89-87EB-49C32662AFE0}</a:tableStyleId>
              </a:tblPr>
              <a:tblGrid>
                <a:gridCol w="3048317">
                  <a:extLst>
                    <a:ext uri="{9D8B030D-6E8A-4147-A177-3AD203B41FA5}">
                      <a16:colId xmlns:a16="http://schemas.microsoft.com/office/drawing/2014/main" val="20000"/>
                    </a:ext>
                  </a:extLst>
                </a:gridCol>
                <a:gridCol w="2559647">
                  <a:extLst>
                    <a:ext uri="{9D8B030D-6E8A-4147-A177-3AD203B41FA5}">
                      <a16:colId xmlns:a16="http://schemas.microsoft.com/office/drawing/2014/main" val="20001"/>
                    </a:ext>
                  </a:extLst>
                </a:gridCol>
              </a:tblGrid>
              <a:tr h="484622">
                <a:tc>
                  <a:txBody>
                    <a:bodyPr/>
                    <a:lstStyle/>
                    <a:p>
                      <a:pPr algn="ctr">
                        <a:spcBef>
                          <a:spcPts val="0"/>
                        </a:spcBef>
                      </a:pPr>
                      <a:r>
                        <a:rPr lang="en-US" sz="2400" dirty="0">
                          <a:solidFill>
                            <a:schemeClr val="tx1"/>
                          </a:solidFill>
                        </a:rPr>
                        <a:t>External Reviewers</a:t>
                      </a:r>
                      <a:endParaRPr lang="en-US" sz="2400" dirty="0">
                        <a:solidFill>
                          <a:schemeClr val="tx1"/>
                        </a:solidFill>
                        <a:latin typeface="Calibri" panose="020F0502020204030204" pitchFamily="34" charset="0"/>
                        <a:cs typeface="Calibri" panose="020F0502020204030204" pitchFamily="34" charset="0"/>
                      </a:endParaRPr>
                    </a:p>
                  </a:txBody>
                  <a:tcPr/>
                </a:tc>
                <a:tc>
                  <a:txBody>
                    <a:bodyPr/>
                    <a:lstStyle/>
                    <a:p>
                      <a:pPr algn="ctr" defTabSz="914400">
                        <a:spcBef>
                          <a:spcPts val="0"/>
                        </a:spcBef>
                      </a:pPr>
                      <a:r>
                        <a:rPr lang="en-US" sz="2400" dirty="0">
                          <a:solidFill>
                            <a:schemeClr val="tx1"/>
                          </a:solidFill>
                        </a:rPr>
                        <a:t>Center</a:t>
                      </a:r>
                      <a:endParaRPr lang="en-US"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85604">
                <a:tc>
                  <a:txBody>
                    <a:bodyPr/>
                    <a:lstStyle/>
                    <a:p>
                      <a:pPr marL="0" marR="0" algn="ctr">
                        <a:spcBef>
                          <a:spcPts val="0"/>
                        </a:spcBef>
                        <a:spcAft>
                          <a:spcPts val="0"/>
                        </a:spcAft>
                      </a:pPr>
                      <a:r>
                        <a:rPr lang="en-US" sz="2000" dirty="0">
                          <a:solidFill>
                            <a:schemeClr val="tx1"/>
                          </a:solidFill>
                          <a:effectLst/>
                        </a:rPr>
                        <a:t>Xavier Leleu</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chemeClr val="tx1"/>
                          </a:solidFill>
                          <a:effectLst/>
                        </a:rPr>
                        <a:t>France</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2000" dirty="0">
                          <a:solidFill>
                            <a:schemeClr val="tx1"/>
                          </a:solidFill>
                          <a:effectLst/>
                        </a:rPr>
                        <a:t>Maria Victoria Mateos</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dirty="0">
                          <a:solidFill>
                            <a:schemeClr val="tx1"/>
                          </a:solidFill>
                          <a:effectLst/>
                        </a:rPr>
                        <a:t>Spain</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8130038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D22A-AB64-4F5D-8E3F-0557ECB53F50}"/>
              </a:ext>
            </a:extLst>
          </p:cNvPr>
          <p:cNvSpPr>
            <a:spLocks noGrp="1"/>
          </p:cNvSpPr>
          <p:nvPr>
            <p:ph type="title"/>
          </p:nvPr>
        </p:nvSpPr>
        <p:spPr/>
        <p:txBody>
          <a:bodyPr/>
          <a:lstStyle/>
          <a:p>
            <a:r>
              <a:rPr lang="en-US" dirty="0"/>
              <a:t>State of the Clinical Science in MM in 2021</a:t>
            </a:r>
          </a:p>
        </p:txBody>
      </p:sp>
      <p:sp>
        <p:nvSpPr>
          <p:cNvPr id="3" name="Content Placeholder 2">
            <a:extLst>
              <a:ext uri="{FF2B5EF4-FFF2-40B4-BE49-F238E27FC236}">
                <a16:creationId xmlns:a16="http://schemas.microsoft.com/office/drawing/2014/main" id="{C504E1F5-D088-4DD3-BE60-000A7BFF523E}"/>
              </a:ext>
            </a:extLst>
          </p:cNvPr>
          <p:cNvSpPr>
            <a:spLocks noGrp="1"/>
          </p:cNvSpPr>
          <p:nvPr>
            <p:ph idx="1"/>
          </p:nvPr>
        </p:nvSpPr>
        <p:spPr/>
        <p:txBody>
          <a:bodyPr/>
          <a:lstStyle/>
          <a:p>
            <a:r>
              <a:rPr lang="en-US" sz="2400" dirty="0"/>
              <a:t>Minimal Residual Disease and its correlation with temporal outcomes</a:t>
            </a:r>
          </a:p>
          <a:p>
            <a:pPr lvl="1"/>
            <a:r>
              <a:rPr lang="en-US" sz="2000" dirty="0"/>
              <a:t>FDA narrowly defines what can and cannot be used for stratification decisions in trials</a:t>
            </a:r>
          </a:p>
          <a:p>
            <a:r>
              <a:rPr lang="en-US" sz="2400" b="1" dirty="0"/>
              <a:t>Progress in :</a:t>
            </a:r>
          </a:p>
          <a:p>
            <a:pPr lvl="1"/>
            <a:r>
              <a:rPr lang="en-US" sz="2400" dirty="0"/>
              <a:t>Induction – </a:t>
            </a:r>
            <a:r>
              <a:rPr lang="en-US" sz="2400" dirty="0" err="1"/>
              <a:t>mAb</a:t>
            </a:r>
            <a:r>
              <a:rPr lang="en-US" sz="2400" dirty="0"/>
              <a:t> containing quadruplets induce deeper MRD</a:t>
            </a:r>
          </a:p>
          <a:p>
            <a:pPr lvl="1"/>
            <a:r>
              <a:rPr lang="en-US" sz="2400" dirty="0"/>
              <a:t>CAR-T – in RRMM </a:t>
            </a:r>
          </a:p>
          <a:p>
            <a:pPr lvl="1"/>
            <a:r>
              <a:rPr lang="en-US" sz="2400" dirty="0"/>
              <a:t>T cell – MM cell bi specific engagers</a:t>
            </a:r>
          </a:p>
          <a:p>
            <a:r>
              <a:rPr lang="en-US" sz="2400" b="1" dirty="0"/>
              <a:t>Lack of Progress:</a:t>
            </a:r>
          </a:p>
          <a:p>
            <a:pPr lvl="1"/>
            <a:r>
              <a:rPr lang="en-US" sz="2400" dirty="0"/>
              <a:t>High Risk MM</a:t>
            </a:r>
          </a:p>
          <a:p>
            <a:pPr lvl="1"/>
            <a:r>
              <a:rPr lang="en-US" sz="2400" dirty="0"/>
              <a:t>Relapse still an issue – in SR MM / in RR MM despite new agents</a:t>
            </a:r>
          </a:p>
          <a:p>
            <a:pPr lvl="1"/>
            <a:r>
              <a:rPr lang="en-US" sz="2400" dirty="0"/>
              <a:t>Limiting time on treatment (de escalation of maintenance)</a:t>
            </a:r>
          </a:p>
          <a:p>
            <a:pPr lvl="1"/>
            <a:endParaRPr lang="en-US" dirty="0"/>
          </a:p>
        </p:txBody>
      </p:sp>
      <p:sp>
        <p:nvSpPr>
          <p:cNvPr id="4" name="Footer Placeholder 3">
            <a:extLst>
              <a:ext uri="{FF2B5EF4-FFF2-40B4-BE49-F238E27FC236}">
                <a16:creationId xmlns:a16="http://schemas.microsoft.com/office/drawing/2014/main" id="{40512A7F-BFCF-4BFB-BED5-F5458911CC84}"/>
              </a:ext>
            </a:extLst>
          </p:cNvPr>
          <p:cNvSpPr>
            <a:spLocks noGrp="1"/>
          </p:cNvSpPr>
          <p:nvPr>
            <p:ph type="ftr" sz="quarter" idx="11"/>
          </p:nvPr>
        </p:nvSpPr>
        <p:spPr>
          <a:xfrm>
            <a:off x="4165600" y="6356351"/>
            <a:ext cx="8026400" cy="365125"/>
          </a:xfrm>
        </p:spPr>
        <p:txBody>
          <a:bodyPr/>
          <a:lstStyle/>
          <a:p>
            <a:pPr algn="l"/>
            <a:r>
              <a:rPr lang="en-US" dirty="0"/>
              <a:t>Costa LJ et al International harmonization in performing and reporting minimal residual disease assessment in multiple myeloma trials. Leukemia. 2021 Jan;35(1):18</a:t>
            </a:r>
          </a:p>
        </p:txBody>
      </p:sp>
      <p:sp>
        <p:nvSpPr>
          <p:cNvPr id="5" name="Slide Number Placeholder 4">
            <a:extLst>
              <a:ext uri="{FF2B5EF4-FFF2-40B4-BE49-F238E27FC236}">
                <a16:creationId xmlns:a16="http://schemas.microsoft.com/office/drawing/2014/main" id="{227EDE89-1D4D-4F67-9C09-FC540B90F8E2}"/>
              </a:ext>
            </a:extLst>
          </p:cNvPr>
          <p:cNvSpPr>
            <a:spLocks noGrp="1"/>
          </p:cNvSpPr>
          <p:nvPr>
            <p:ph type="sldNum" sz="quarter" idx="12"/>
          </p:nvPr>
        </p:nvSpPr>
        <p:spPr/>
        <p:txBody>
          <a:bodyPr/>
          <a:lstStyle/>
          <a:p>
            <a:fld id="{23A446DA-D2FC-491E-A26B-6B2D41D55751}" type="slidenum">
              <a:rPr lang="en-US" smtClean="0"/>
              <a:pPr/>
              <a:t>4</a:t>
            </a:fld>
            <a:endParaRPr lang="en-US" dirty="0"/>
          </a:p>
        </p:txBody>
      </p:sp>
    </p:spTree>
    <p:extLst>
      <p:ext uri="{BB962C8B-B14F-4D97-AF65-F5344CB8AC3E}">
        <p14:creationId xmlns:p14="http://schemas.microsoft.com/office/powerpoint/2010/main" val="27653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Study Concepts</a:t>
            </a:r>
          </a:p>
        </p:txBody>
      </p:sp>
      <p:sp>
        <p:nvSpPr>
          <p:cNvPr id="3" name="Content Placeholder 2"/>
          <p:cNvSpPr>
            <a:spLocks noGrp="1"/>
          </p:cNvSpPr>
          <p:nvPr>
            <p:ph idx="1"/>
          </p:nvPr>
        </p:nvSpPr>
        <p:spPr>
          <a:xfrm>
            <a:off x="609600" y="1524000"/>
            <a:ext cx="11277600" cy="4267200"/>
          </a:xfrm>
        </p:spPr>
        <p:txBody>
          <a:bodyPr>
            <a:normAutofit/>
          </a:bodyPr>
          <a:lstStyle/>
          <a:p>
            <a:r>
              <a:rPr lang="en-US" sz="2400" b="1" dirty="0">
                <a:effectLst/>
                <a:highlight>
                  <a:srgbClr val="FDFDFD"/>
                </a:highlight>
                <a:latin typeface="Calibri" panose="020F0502020204030204" pitchFamily="34" charset="0"/>
                <a:ea typeface="Calibri" panose="020F0502020204030204" pitchFamily="34" charset="0"/>
              </a:rPr>
              <a:t>Strategy 1:   Incorporating BCMA CAR-T in High Risk Multiple Myeloma (HRMM) </a:t>
            </a:r>
          </a:p>
          <a:p>
            <a:pPr lvl="1"/>
            <a:r>
              <a:rPr lang="en-US" sz="2000" b="1" dirty="0">
                <a:highlight>
                  <a:srgbClr val="FDFDFD"/>
                </a:highlight>
                <a:latin typeface="Calibri" panose="020F0502020204030204" pitchFamily="34" charset="0"/>
                <a:ea typeface="Calibri" panose="020F0502020204030204" pitchFamily="34" charset="0"/>
              </a:rPr>
              <a:t>Top ranked concept by reviewers and top voted</a:t>
            </a:r>
          </a:p>
          <a:p>
            <a:endParaRPr lang="en-US" sz="2400" b="1" dirty="0">
              <a:effectLst/>
              <a:highlight>
                <a:srgbClr val="00FF00"/>
              </a:highligh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Strategy 2: Concentrated Upfront Therapy to Eliminate MM (</a:t>
            </a:r>
            <a:r>
              <a:rPr lang="en-US" sz="2400" b="1" dirty="0" err="1">
                <a:effectLst/>
                <a:latin typeface="Calibri" panose="020F0502020204030204" pitchFamily="34" charset="0"/>
                <a:ea typeface="Calibri" panose="020F0502020204030204" pitchFamily="34" charset="0"/>
              </a:rPr>
              <a:t>CURxE</a:t>
            </a:r>
            <a:r>
              <a:rPr lang="en-US" sz="2400" b="1" dirty="0">
                <a:effectLst/>
                <a:latin typeface="Calibri" panose="020F0502020204030204" pitchFamily="34" charset="0"/>
                <a:ea typeface="Calibri" panose="020F0502020204030204" pitchFamily="34" charset="0"/>
              </a:rPr>
              <a:t>-MM)</a:t>
            </a:r>
          </a:p>
          <a:p>
            <a:pPr lvl="1"/>
            <a:r>
              <a:rPr lang="en-US" sz="2000" dirty="0">
                <a:solidFill>
                  <a:schemeClr val="tx1"/>
                </a:solidFill>
                <a:latin typeface="Calibri" panose="020F0502020204030204" pitchFamily="34" charset="0"/>
              </a:rPr>
              <a:t>SR MM pts MRD neg after induction </a:t>
            </a:r>
            <a:r>
              <a:rPr lang="en-US" sz="2000" dirty="0">
                <a:solidFill>
                  <a:schemeClr val="tx1"/>
                </a:solidFill>
                <a:latin typeface="Calibri" panose="020F0502020204030204" pitchFamily="34" charset="0"/>
                <a:sym typeface="Wingdings" panose="05000000000000000000" pitchFamily="2" charset="2"/>
              </a:rPr>
              <a:t> randomize to either ASCT + Dara/Len maintenance vs. T cell engager bispecific Ab. Stop all intervention at 1 </a:t>
            </a:r>
            <a:r>
              <a:rPr lang="en-US" sz="2000" dirty="0" err="1">
                <a:solidFill>
                  <a:schemeClr val="tx1"/>
                </a:solidFill>
                <a:latin typeface="Calibri" panose="020F0502020204030204" pitchFamily="34" charset="0"/>
                <a:sym typeface="Wingdings" panose="05000000000000000000" pitchFamily="2" charset="2"/>
              </a:rPr>
              <a:t>yr</a:t>
            </a:r>
            <a:r>
              <a:rPr lang="en-US" sz="2000" dirty="0">
                <a:solidFill>
                  <a:schemeClr val="tx1"/>
                </a:solidFill>
                <a:latin typeface="Calibri" panose="020F0502020204030204" pitchFamily="34" charset="0"/>
                <a:sym typeface="Wingdings" panose="05000000000000000000" pitchFamily="2" charset="2"/>
              </a:rPr>
              <a:t> if sustained MRD neg.</a:t>
            </a:r>
          </a:p>
          <a:p>
            <a:pPr marL="457200" lvl="1" indent="0">
              <a:buNone/>
            </a:pPr>
            <a:endParaRPr lang="en-US" sz="2400" dirty="0">
              <a:solidFill>
                <a:srgbClr val="FF0000"/>
              </a:solidFill>
            </a:endParaRPr>
          </a:p>
          <a:p>
            <a:r>
              <a:rPr lang="en-US" sz="2400" b="1" dirty="0">
                <a:effectLst/>
                <a:latin typeface="Calibri" panose="020F0502020204030204" pitchFamily="34" charset="0"/>
                <a:ea typeface="Calibri" panose="020F0502020204030204" pitchFamily="34" charset="0"/>
              </a:rPr>
              <a:t>Strategy 3: Post CAR-T maintenance to prevent relapse (RRMM)</a:t>
            </a:r>
          </a:p>
          <a:p>
            <a:pPr lvl="1"/>
            <a:r>
              <a:rPr lang="en-US" sz="2000" dirty="0">
                <a:effectLst/>
                <a:latin typeface="Calibri" panose="020F0502020204030204" pitchFamily="34" charset="0"/>
                <a:ea typeface="Calibri" panose="020F0502020204030204" pitchFamily="34" charset="0"/>
              </a:rPr>
              <a:t>Multiple </a:t>
            </a:r>
            <a:r>
              <a:rPr lang="en-US" sz="2000" dirty="0">
                <a:latin typeface="Calibri" panose="020F0502020204030204" pitchFamily="34" charset="0"/>
                <a:ea typeface="Calibri" panose="020F0502020204030204" pitchFamily="34" charset="0"/>
              </a:rPr>
              <a:t>parallel strategies of planned post CAR T maintenance for </a:t>
            </a:r>
            <a:r>
              <a:rPr lang="en-US" sz="2000" dirty="0">
                <a:effectLst/>
                <a:latin typeface="Calibri" panose="020F0502020204030204" pitchFamily="34" charset="0"/>
                <a:ea typeface="Calibri" panose="020F0502020204030204" pitchFamily="34" charset="0"/>
              </a:rPr>
              <a:t>commercial BCMA CART recipients (RRMM)  – e.g. BCMA directed T cell engager or IMID maintenance</a:t>
            </a:r>
            <a:endParaRPr lang="en-US" sz="2000" dirty="0">
              <a:solidFill>
                <a:srgbClr val="FF0000"/>
              </a:solidFill>
            </a:endParaRPr>
          </a:p>
          <a:p>
            <a:pPr marL="0" indent="0">
              <a:buNone/>
            </a:pPr>
            <a:endParaRPr lang="en-US" dirty="0"/>
          </a:p>
          <a:p>
            <a:endParaRPr lang="en-US" dirty="0">
              <a:solidFill>
                <a:srgbClr val="000000"/>
              </a:solidFill>
            </a:endParaRPr>
          </a:p>
          <a:p>
            <a:pPr lvl="3"/>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5</a:t>
            </a:fld>
            <a:endParaRPr lang="en-US" dirty="0"/>
          </a:p>
        </p:txBody>
      </p:sp>
    </p:spTree>
    <p:extLst>
      <p:ext uri="{BB962C8B-B14F-4D97-AF65-F5344CB8AC3E}">
        <p14:creationId xmlns:p14="http://schemas.microsoft.com/office/powerpoint/2010/main" val="225689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156029"/>
            <a:ext cx="10972800" cy="1023192"/>
          </a:xfrm>
        </p:spPr>
        <p:txBody>
          <a:bodyPr>
            <a:normAutofit/>
          </a:bodyPr>
          <a:lstStyle/>
          <a:p>
            <a:r>
              <a:rPr lang="en-US" dirty="0"/>
              <a:t>Hypothesis</a:t>
            </a:r>
          </a:p>
        </p:txBody>
      </p:sp>
      <p:sp>
        <p:nvSpPr>
          <p:cNvPr id="3" name="Content Placeholder 2"/>
          <p:cNvSpPr>
            <a:spLocks noGrp="1"/>
          </p:cNvSpPr>
          <p:nvPr>
            <p:ph idx="1"/>
          </p:nvPr>
        </p:nvSpPr>
        <p:spPr>
          <a:xfrm>
            <a:off x="205014" y="1346401"/>
            <a:ext cx="11811000" cy="1447799"/>
          </a:xfrm>
        </p:spPr>
        <p:txBody>
          <a:bodyPr>
            <a:normAutofit/>
          </a:bodyPr>
          <a:lstStyle/>
          <a:p>
            <a:pPr marL="0" indent="0">
              <a:buNone/>
            </a:pPr>
            <a:r>
              <a:rPr lang="en-US" sz="2000" dirty="0"/>
              <a:t>High Risk MM patients have not benefited significantly from recent improvements in therapy</a:t>
            </a:r>
          </a:p>
          <a:p>
            <a:pPr marL="0" indent="0">
              <a:buNone/>
            </a:pPr>
            <a:r>
              <a:rPr lang="en-US" sz="2000" dirty="0"/>
              <a:t>Sustained MRD negativity can be induced by quadruplet induction/ASCT </a:t>
            </a:r>
            <a:r>
              <a:rPr lang="en-US" sz="2000" dirty="0">
                <a:sym typeface="Wingdings" panose="05000000000000000000" pitchFamily="2" charset="2"/>
              </a:rPr>
              <a:t> followed by CAR-T and maintenance</a:t>
            </a:r>
          </a:p>
          <a:p>
            <a:pPr marL="0" indent="0">
              <a:buNone/>
            </a:pPr>
            <a:r>
              <a:rPr lang="en-US" sz="2000" dirty="0">
                <a:sym typeface="Wingdings" panose="05000000000000000000" pitchFamily="2" charset="2"/>
              </a:rPr>
              <a:t>Sustained MRD Neg is the means to overcoming high risk at baseline</a:t>
            </a:r>
            <a:endParaRPr lang="en-US" sz="2000"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6</a:t>
            </a:fld>
            <a:endParaRPr lang="en-US" dirty="0"/>
          </a:p>
        </p:txBody>
      </p:sp>
      <p:grpSp>
        <p:nvGrpSpPr>
          <p:cNvPr id="7" name="Group 6">
            <a:extLst>
              <a:ext uri="{FF2B5EF4-FFF2-40B4-BE49-F238E27FC236}">
                <a16:creationId xmlns:a16="http://schemas.microsoft.com/office/drawing/2014/main" id="{C31C8E46-EA9D-47C2-ADC7-DB3D812AFA75}"/>
              </a:ext>
            </a:extLst>
          </p:cNvPr>
          <p:cNvGrpSpPr/>
          <p:nvPr/>
        </p:nvGrpSpPr>
        <p:grpSpPr>
          <a:xfrm>
            <a:off x="145143" y="3048000"/>
            <a:ext cx="5722258" cy="3214007"/>
            <a:chOff x="6096000" y="2514600"/>
            <a:chExt cx="5943600" cy="3200400"/>
          </a:xfrm>
        </p:grpSpPr>
        <p:pic>
          <p:nvPicPr>
            <p:cNvPr id="5" name="Picture 4">
              <a:extLst>
                <a:ext uri="{FF2B5EF4-FFF2-40B4-BE49-F238E27FC236}">
                  <a16:creationId xmlns:a16="http://schemas.microsoft.com/office/drawing/2014/main" id="{1DCE7FB7-13C1-4068-BCD5-D3FDE2E92891}"/>
                </a:ext>
              </a:extLst>
            </p:cNvPr>
            <p:cNvPicPr>
              <a:picLocks noChangeAspect="1"/>
            </p:cNvPicPr>
            <p:nvPr/>
          </p:nvPicPr>
          <p:blipFill rotWithShape="1">
            <a:blip r:embed="rId2"/>
            <a:srcRect l="15836" t="19676" r="19168" b="18124"/>
            <a:stretch/>
          </p:blipFill>
          <p:spPr>
            <a:xfrm>
              <a:off x="6096000" y="2514600"/>
              <a:ext cx="5943600" cy="3200400"/>
            </a:xfrm>
            <a:prstGeom prst="rect">
              <a:avLst/>
            </a:prstGeom>
          </p:spPr>
        </p:pic>
        <p:sp>
          <p:nvSpPr>
            <p:cNvPr id="6" name="Rectangle 5">
              <a:extLst>
                <a:ext uri="{FF2B5EF4-FFF2-40B4-BE49-F238E27FC236}">
                  <a16:creationId xmlns:a16="http://schemas.microsoft.com/office/drawing/2014/main" id="{E195C010-1D80-42D1-91CB-64256C374517}"/>
                </a:ext>
              </a:extLst>
            </p:cNvPr>
            <p:cNvSpPr/>
            <p:nvPr/>
          </p:nvSpPr>
          <p:spPr>
            <a:xfrm>
              <a:off x="7122886" y="4800600"/>
              <a:ext cx="19812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S1211 Trial</a:t>
              </a:r>
            </a:p>
          </p:txBody>
        </p:sp>
      </p:grpSp>
      <p:sp>
        <p:nvSpPr>
          <p:cNvPr id="9" name="TextBox 8">
            <a:extLst>
              <a:ext uri="{FF2B5EF4-FFF2-40B4-BE49-F238E27FC236}">
                <a16:creationId xmlns:a16="http://schemas.microsoft.com/office/drawing/2014/main" id="{6BCB9D33-4877-4DF0-AB42-425F20B6E061}"/>
              </a:ext>
            </a:extLst>
          </p:cNvPr>
          <p:cNvSpPr txBox="1"/>
          <p:nvPr/>
        </p:nvSpPr>
        <p:spPr>
          <a:xfrm>
            <a:off x="3886200" y="6273225"/>
            <a:ext cx="7939556"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Usmani et al. The Lancet </a:t>
            </a:r>
            <a:r>
              <a:rPr lang="en-US" sz="1600" dirty="0" err="1">
                <a:latin typeface="Calibri" panose="020F0502020204030204" pitchFamily="34" charset="0"/>
                <a:cs typeface="Calibri" panose="020F0502020204030204" pitchFamily="34" charset="0"/>
              </a:rPr>
              <a:t>Haematology</a:t>
            </a:r>
            <a:r>
              <a:rPr lang="en-US" sz="1600" dirty="0">
                <a:latin typeface="Calibri" panose="020F0502020204030204" pitchFamily="34" charset="0"/>
                <a:cs typeface="Calibri" panose="020F0502020204030204" pitchFamily="34" charset="0"/>
              </a:rPr>
              <a:t>, 2021 ISSN: 2352-3026, Vol: 8, Issue: 1, Page: e45-e54</a:t>
            </a:r>
          </a:p>
          <a:p>
            <a:r>
              <a:rPr lang="en-US" sz="1600" dirty="0">
                <a:latin typeface="Calibri" panose="020F0502020204030204" pitchFamily="34" charset="0"/>
                <a:cs typeface="Calibri" panose="020F0502020204030204" pitchFamily="34" charset="0"/>
              </a:rPr>
              <a:t>Paiva B et al. </a:t>
            </a:r>
            <a:r>
              <a:rPr lang="en-US" sz="1600" b="0" i="0" dirty="0">
                <a:solidFill>
                  <a:srgbClr val="000000"/>
                </a:solidFill>
                <a:effectLst/>
                <a:latin typeface="Noto Sans"/>
              </a:rPr>
              <a:t>Journal of Clinical Oncology 2020 38:8, 784-792</a:t>
            </a:r>
            <a:endParaRPr lang="en-US" sz="16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0BDF387-22B2-4375-8DE3-9A21B164740F}"/>
              </a:ext>
            </a:extLst>
          </p:cNvPr>
          <p:cNvPicPr>
            <a:picLocks noChangeAspect="1"/>
          </p:cNvPicPr>
          <p:nvPr/>
        </p:nvPicPr>
        <p:blipFill rotWithShape="1">
          <a:blip r:embed="rId3"/>
          <a:srcRect l="5237" t="20349" r="49085" b="24578"/>
          <a:stretch/>
        </p:blipFill>
        <p:spPr>
          <a:xfrm>
            <a:off x="6103257" y="3032970"/>
            <a:ext cx="5722499" cy="3214006"/>
          </a:xfrm>
          <a:prstGeom prst="rect">
            <a:avLst/>
          </a:prstGeom>
        </p:spPr>
      </p:pic>
      <p:sp>
        <p:nvSpPr>
          <p:cNvPr id="11" name="TextBox 10">
            <a:extLst>
              <a:ext uri="{FF2B5EF4-FFF2-40B4-BE49-F238E27FC236}">
                <a16:creationId xmlns:a16="http://schemas.microsoft.com/office/drawing/2014/main" id="{59535FE9-A967-4D6C-A8B1-D0474FF4AAA3}"/>
              </a:ext>
            </a:extLst>
          </p:cNvPr>
          <p:cNvSpPr txBox="1"/>
          <p:nvPr/>
        </p:nvSpPr>
        <p:spPr>
          <a:xfrm>
            <a:off x="7371239" y="4338611"/>
            <a:ext cx="3743332"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a:t>Baseline risk did not matter if MRD neg</a:t>
            </a:r>
          </a:p>
        </p:txBody>
      </p:sp>
    </p:spTree>
    <p:extLst>
      <p:ext uri="{BB962C8B-B14F-4D97-AF65-F5344CB8AC3E}">
        <p14:creationId xmlns:p14="http://schemas.microsoft.com/office/powerpoint/2010/main" val="154731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a:xfrm>
            <a:off x="609600" y="1371602"/>
            <a:ext cx="10972800" cy="1416626"/>
          </a:xfrm>
        </p:spPr>
        <p:txBody>
          <a:bodyPr/>
          <a:lstStyle/>
          <a:p>
            <a:pPr marL="0" indent="0">
              <a:buNone/>
            </a:pPr>
            <a:r>
              <a:rPr lang="en-US" sz="2400" b="1" dirty="0"/>
              <a:t>Strategies associated with high MRD negativity rates:</a:t>
            </a:r>
          </a:p>
          <a:p>
            <a:pPr marL="0" indent="0">
              <a:buNone/>
            </a:pPr>
            <a:r>
              <a:rPr lang="en-US" sz="2400" dirty="0"/>
              <a:t>	Quadruplet Induction: Dara-RVD &gt; RVD; Dara-KRD</a:t>
            </a:r>
          </a:p>
          <a:p>
            <a:pPr marL="0" indent="0">
              <a:buNone/>
            </a:pPr>
            <a:r>
              <a:rPr lang="en-US" sz="2400" dirty="0"/>
              <a:t>	BCMA CAR-T – Majority in CR after CAR-T are MRD neg</a:t>
            </a:r>
          </a:p>
          <a:p>
            <a:pPr marL="914400" lvl="2" indent="0">
              <a:buNone/>
            </a:pPr>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7</a:t>
            </a:fld>
            <a:endParaRPr lang="en-US" dirty="0"/>
          </a:p>
        </p:txBody>
      </p:sp>
      <p:graphicFrame>
        <p:nvGraphicFramePr>
          <p:cNvPr id="5" name="Content Placeholder 4">
            <a:extLst>
              <a:ext uri="{FF2B5EF4-FFF2-40B4-BE49-F238E27FC236}">
                <a16:creationId xmlns:a16="http://schemas.microsoft.com/office/drawing/2014/main" id="{C3A2EAAD-93A2-427A-A5D8-258EAEE61666}"/>
              </a:ext>
            </a:extLst>
          </p:cNvPr>
          <p:cNvGraphicFramePr>
            <a:graphicFrameLocks/>
          </p:cNvGraphicFramePr>
          <p:nvPr>
            <p:extLst>
              <p:ext uri="{D42A27DB-BD31-4B8C-83A1-F6EECF244321}">
                <p14:modId xmlns:p14="http://schemas.microsoft.com/office/powerpoint/2010/main" val="3585421850"/>
              </p:ext>
            </p:extLst>
          </p:nvPr>
        </p:nvGraphicFramePr>
        <p:xfrm>
          <a:off x="0" y="3701312"/>
          <a:ext cx="4495799" cy="2154127"/>
        </p:xfrm>
        <a:graphic>
          <a:graphicData uri="http://schemas.openxmlformats.org/drawingml/2006/table">
            <a:tbl>
              <a:tblPr firstRow="1" bandRow="1"/>
              <a:tblGrid>
                <a:gridCol w="2514599">
                  <a:extLst>
                    <a:ext uri="{9D8B030D-6E8A-4147-A177-3AD203B41FA5}">
                      <a16:colId xmlns:a16="http://schemas.microsoft.com/office/drawing/2014/main" val="20000"/>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3349937554"/>
                    </a:ext>
                  </a:extLst>
                </a:gridCol>
              </a:tblGrid>
              <a:tr h="53835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GRIFFIN TRIAL</a:t>
                      </a:r>
                    </a:p>
                  </a:txBody>
                  <a:tcPr marL="45720" marR="45720" marT="27432" marB="27432"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800" dirty="0"/>
                        <a:t>D-</a:t>
                      </a:r>
                      <a:r>
                        <a:rPr lang="en-US" sz="1800" dirty="0" err="1"/>
                        <a:t>RVd</a:t>
                      </a:r>
                      <a:endParaRPr lang="en-US" sz="1800" dirty="0"/>
                    </a:p>
                  </a:txBody>
                  <a:tcPr marL="45720" marR="45720" marT="27432" marB="27432"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800" dirty="0" err="1"/>
                        <a:t>RVd</a:t>
                      </a:r>
                      <a:endParaRPr lang="en-US" sz="1800" dirty="0"/>
                    </a:p>
                  </a:txBody>
                  <a:tcPr marL="45720" marR="45720" marT="27432" marB="27432"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241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t>MRD negative regardless of response</a:t>
                      </a:r>
                    </a:p>
                  </a:txBody>
                  <a:tcPr marL="274320" marR="90906" marT="45453" marB="45453"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dirty="0">
                          <a:effectLst/>
                        </a:rPr>
                        <a:t>46/104 (</a:t>
                      </a:r>
                      <a:r>
                        <a:rPr lang="en-US" sz="1600" b="1" dirty="0">
                          <a:effectLst/>
                        </a:rPr>
                        <a:t>44.2</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8" marR="6469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dirty="0">
                          <a:effectLst/>
                        </a:rPr>
                        <a:t>15/103</a:t>
                      </a:r>
                    </a:p>
                    <a:p>
                      <a:pPr marL="0" marR="0" algn="l">
                        <a:lnSpc>
                          <a:spcPct val="107000"/>
                        </a:lnSpc>
                        <a:spcBef>
                          <a:spcPts val="0"/>
                        </a:spcBef>
                        <a:spcAft>
                          <a:spcPts val="0"/>
                        </a:spcAft>
                      </a:pPr>
                      <a:r>
                        <a:rPr lang="en-US" sz="1600" dirty="0">
                          <a:effectLst/>
                        </a:rPr>
                        <a:t>(</a:t>
                      </a:r>
                      <a:r>
                        <a:rPr lang="en-US" sz="1600" b="1" dirty="0">
                          <a:effectLst/>
                        </a:rPr>
                        <a:t>14.6</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8" marR="64698"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832575786"/>
                  </a:ext>
                </a:extLst>
              </a:tr>
              <a:tr h="7916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t>In</a:t>
                      </a:r>
                      <a:r>
                        <a:rPr lang="en-US" sz="1600" baseline="0" dirty="0"/>
                        <a:t> patients who received ASCT</a:t>
                      </a:r>
                      <a:endParaRPr lang="en-US" sz="1600" dirty="0"/>
                    </a:p>
                  </a:txBody>
                  <a:tcPr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l">
                        <a:lnSpc>
                          <a:spcPct val="107000"/>
                        </a:lnSpc>
                        <a:spcBef>
                          <a:spcPts val="0"/>
                        </a:spcBef>
                        <a:spcAft>
                          <a:spcPts val="0"/>
                        </a:spcAft>
                      </a:pPr>
                      <a:r>
                        <a:rPr lang="en-US" sz="1600" kern="1200" dirty="0">
                          <a:solidFill>
                            <a:srgbClr val="FF0000"/>
                          </a:solidFill>
                          <a:effectLst/>
                          <a:latin typeface="+mn-lt"/>
                          <a:ea typeface="+mn-ea"/>
                          <a:cs typeface="+mn-cs"/>
                        </a:rPr>
                        <a:t>45/94 </a:t>
                      </a:r>
                      <a:br>
                        <a:rPr lang="en-US" sz="1600" kern="1200" dirty="0">
                          <a:solidFill>
                            <a:srgbClr val="FF0000"/>
                          </a:solidFill>
                          <a:effectLst/>
                          <a:latin typeface="+mn-lt"/>
                          <a:ea typeface="+mn-ea"/>
                          <a:cs typeface="+mn-cs"/>
                        </a:rPr>
                      </a:br>
                      <a:r>
                        <a:rPr lang="en-US" sz="1600" kern="1200" dirty="0">
                          <a:solidFill>
                            <a:srgbClr val="FF0000"/>
                          </a:solidFill>
                          <a:effectLst/>
                          <a:latin typeface="+mn-lt"/>
                          <a:ea typeface="+mn-ea"/>
                          <a:cs typeface="+mn-cs"/>
                        </a:rPr>
                        <a:t>(</a:t>
                      </a:r>
                      <a:r>
                        <a:rPr lang="en-US" sz="1600" b="1" kern="1200" dirty="0">
                          <a:solidFill>
                            <a:srgbClr val="FF0000"/>
                          </a:solidFill>
                          <a:effectLst/>
                          <a:latin typeface="+mn-lt"/>
                          <a:ea typeface="+mn-ea"/>
                          <a:cs typeface="+mn-cs"/>
                        </a:rPr>
                        <a:t>47.9</a:t>
                      </a:r>
                      <a:r>
                        <a:rPr lang="en-US" sz="1600" kern="1200" dirty="0">
                          <a:solidFill>
                            <a:srgbClr val="FF0000"/>
                          </a:solidFill>
                          <a:effectLst/>
                          <a:latin typeface="+mn-lt"/>
                          <a:ea typeface="+mn-ea"/>
                          <a:cs typeface="+mn-cs"/>
                        </a:rPr>
                        <a:t>)</a:t>
                      </a:r>
                    </a:p>
                  </a:txBody>
                  <a:tcPr marL="64698" marR="6469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rgbClr val="FF0000"/>
                          </a:solidFill>
                          <a:effectLst/>
                          <a:latin typeface="+mn-lt"/>
                          <a:ea typeface="+mn-ea"/>
                          <a:cs typeface="+mn-cs"/>
                        </a:rPr>
                        <a:t>14/78 </a:t>
                      </a:r>
                      <a:br>
                        <a:rPr lang="en-US" sz="1600" kern="1200" dirty="0">
                          <a:solidFill>
                            <a:srgbClr val="FF0000"/>
                          </a:solidFill>
                          <a:effectLst/>
                          <a:latin typeface="+mn-lt"/>
                          <a:ea typeface="+mn-ea"/>
                          <a:cs typeface="+mn-cs"/>
                        </a:rPr>
                      </a:br>
                      <a:r>
                        <a:rPr lang="en-US" sz="1600" kern="1200" dirty="0">
                          <a:solidFill>
                            <a:srgbClr val="FF0000"/>
                          </a:solidFill>
                          <a:effectLst/>
                          <a:latin typeface="+mn-lt"/>
                          <a:ea typeface="+mn-ea"/>
                          <a:cs typeface="+mn-cs"/>
                        </a:rPr>
                        <a:t>(</a:t>
                      </a:r>
                      <a:r>
                        <a:rPr lang="en-US" sz="1600" b="1" kern="1200" dirty="0">
                          <a:solidFill>
                            <a:srgbClr val="FF0000"/>
                          </a:solidFill>
                          <a:effectLst/>
                          <a:latin typeface="+mn-lt"/>
                          <a:ea typeface="+mn-ea"/>
                          <a:cs typeface="+mn-cs"/>
                        </a:rPr>
                        <a:t>17.9</a:t>
                      </a:r>
                      <a:r>
                        <a:rPr lang="en-US" sz="1600" kern="1200" dirty="0">
                          <a:solidFill>
                            <a:srgbClr val="FF0000"/>
                          </a:solidFill>
                          <a:effectLst/>
                          <a:latin typeface="+mn-lt"/>
                          <a:ea typeface="+mn-ea"/>
                          <a:cs typeface="+mn-cs"/>
                        </a:rPr>
                        <a:t>)</a:t>
                      </a:r>
                    </a:p>
                  </a:txBody>
                  <a:tcPr marL="64698" marR="64698"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474760499"/>
                  </a:ext>
                </a:extLst>
              </a:tr>
            </a:tbl>
          </a:graphicData>
        </a:graphic>
      </p:graphicFrame>
      <p:grpSp>
        <p:nvGrpSpPr>
          <p:cNvPr id="10" name="Group 9">
            <a:extLst>
              <a:ext uri="{FF2B5EF4-FFF2-40B4-BE49-F238E27FC236}">
                <a16:creationId xmlns:a16="http://schemas.microsoft.com/office/drawing/2014/main" id="{CA75DEC5-00D4-429F-BB17-6E4049474768}"/>
              </a:ext>
            </a:extLst>
          </p:cNvPr>
          <p:cNvGrpSpPr/>
          <p:nvPr/>
        </p:nvGrpSpPr>
        <p:grpSpPr>
          <a:xfrm>
            <a:off x="4724400" y="2935245"/>
            <a:ext cx="3127123" cy="3933249"/>
            <a:chOff x="4495797" y="2963452"/>
            <a:chExt cx="3127123" cy="3933249"/>
          </a:xfrm>
        </p:grpSpPr>
        <p:pic>
          <p:nvPicPr>
            <p:cNvPr id="7" name="Picture 6">
              <a:extLst>
                <a:ext uri="{FF2B5EF4-FFF2-40B4-BE49-F238E27FC236}">
                  <a16:creationId xmlns:a16="http://schemas.microsoft.com/office/drawing/2014/main" id="{981D379B-2B92-43D5-ADBF-B297CB63BB35}"/>
                </a:ext>
              </a:extLst>
            </p:cNvPr>
            <p:cNvPicPr>
              <a:picLocks noChangeAspect="1"/>
            </p:cNvPicPr>
            <p:nvPr/>
          </p:nvPicPr>
          <p:blipFill rotWithShape="1">
            <a:blip r:embed="rId2"/>
            <a:srcRect l="3150" b="937"/>
            <a:stretch/>
          </p:blipFill>
          <p:spPr>
            <a:xfrm>
              <a:off x="4495798" y="2963452"/>
              <a:ext cx="2895602" cy="3933249"/>
            </a:xfrm>
            <a:prstGeom prst="rect">
              <a:avLst/>
            </a:prstGeom>
          </p:spPr>
        </p:pic>
        <p:sp>
          <p:nvSpPr>
            <p:cNvPr id="8" name="TextBox 7">
              <a:extLst>
                <a:ext uri="{FF2B5EF4-FFF2-40B4-BE49-F238E27FC236}">
                  <a16:creationId xmlns:a16="http://schemas.microsoft.com/office/drawing/2014/main" id="{F12A2375-3D03-4EB2-8015-43542E807D81}"/>
                </a:ext>
              </a:extLst>
            </p:cNvPr>
            <p:cNvSpPr txBox="1"/>
            <p:nvPr/>
          </p:nvSpPr>
          <p:spPr>
            <a:xfrm>
              <a:off x="6981398" y="3701312"/>
              <a:ext cx="64152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solidFill>
                    <a:srgbClr val="FF0000"/>
                  </a:solidFill>
                </a:rPr>
                <a:t>10</a:t>
              </a:r>
              <a:r>
                <a:rPr lang="en-US" baseline="30000" dirty="0">
                  <a:solidFill>
                    <a:srgbClr val="FF0000"/>
                  </a:solidFill>
                </a:rPr>
                <a:t>-5</a:t>
              </a:r>
              <a:r>
                <a:rPr lang="en-US" dirty="0"/>
                <a:t> </a:t>
              </a:r>
            </a:p>
            <a:p>
              <a:r>
                <a:rPr lang="en-US" dirty="0">
                  <a:solidFill>
                    <a:schemeClr val="accent5"/>
                  </a:solidFill>
                </a:rPr>
                <a:t>10</a:t>
              </a:r>
              <a:r>
                <a:rPr lang="en-US" baseline="30000" dirty="0">
                  <a:solidFill>
                    <a:schemeClr val="accent5"/>
                  </a:solidFill>
                </a:rPr>
                <a:t>-6</a:t>
              </a:r>
              <a:endParaRPr lang="en-US" dirty="0">
                <a:solidFill>
                  <a:schemeClr val="accent5"/>
                </a:solidFill>
              </a:endParaRPr>
            </a:p>
          </p:txBody>
        </p:sp>
        <p:sp>
          <p:nvSpPr>
            <p:cNvPr id="9" name="TextBox 8">
              <a:extLst>
                <a:ext uri="{FF2B5EF4-FFF2-40B4-BE49-F238E27FC236}">
                  <a16:creationId xmlns:a16="http://schemas.microsoft.com/office/drawing/2014/main" id="{EB568D65-79B7-4242-8D79-9BBD397C06B6}"/>
                </a:ext>
              </a:extLst>
            </p:cNvPr>
            <p:cNvSpPr txBox="1"/>
            <p:nvPr/>
          </p:nvSpPr>
          <p:spPr>
            <a:xfrm>
              <a:off x="4495797" y="5486399"/>
              <a:ext cx="289053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solidFill>
                    <a:srgbClr val="FF0000"/>
                  </a:solidFill>
                </a:rPr>
                <a:t>Dara KRD – MASTER trial</a:t>
              </a:r>
              <a:endParaRPr lang="en-US" dirty="0"/>
            </a:p>
          </p:txBody>
        </p:sp>
      </p:grpSp>
      <p:sp>
        <p:nvSpPr>
          <p:cNvPr id="12" name="TextBox 11">
            <a:extLst>
              <a:ext uri="{FF2B5EF4-FFF2-40B4-BE49-F238E27FC236}">
                <a16:creationId xmlns:a16="http://schemas.microsoft.com/office/drawing/2014/main" id="{5E69709D-D02E-4DE7-A5D7-ED35EC12B30C}"/>
              </a:ext>
            </a:extLst>
          </p:cNvPr>
          <p:cNvSpPr txBox="1"/>
          <p:nvPr/>
        </p:nvSpPr>
        <p:spPr>
          <a:xfrm>
            <a:off x="8225534" y="260238"/>
            <a:ext cx="3761479" cy="830997"/>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Munshi N et al. </a:t>
            </a:r>
            <a:r>
              <a:rPr lang="en-US" sz="1600" strike="noStrike" spc="-1" dirty="0">
                <a:latin typeface="Calibri" panose="020F0502020204030204" pitchFamily="34" charset="0"/>
                <a:ea typeface="Arial Unicode MS"/>
                <a:cs typeface="Calibri" panose="020F0502020204030204" pitchFamily="34" charset="0"/>
              </a:rPr>
              <a:t>N </a:t>
            </a:r>
            <a:r>
              <a:rPr lang="en-US" sz="1600" strike="noStrike" spc="-1" dirty="0" err="1">
                <a:latin typeface="Calibri" panose="020F0502020204030204" pitchFamily="34" charset="0"/>
                <a:ea typeface="Arial Unicode MS"/>
                <a:cs typeface="Calibri" panose="020F0502020204030204" pitchFamily="34" charset="0"/>
              </a:rPr>
              <a:t>Engl</a:t>
            </a:r>
            <a:r>
              <a:rPr lang="en-US" sz="1600" strike="noStrike" spc="-1" dirty="0">
                <a:latin typeface="Calibri" panose="020F0502020204030204" pitchFamily="34" charset="0"/>
                <a:ea typeface="Arial Unicode MS"/>
                <a:cs typeface="Calibri" panose="020F0502020204030204" pitchFamily="34" charset="0"/>
              </a:rPr>
              <a:t> J Med 2021;384:705</a:t>
            </a:r>
          </a:p>
          <a:p>
            <a:r>
              <a:rPr lang="en-US" sz="1600" spc="-1" dirty="0">
                <a:latin typeface="Calibri" panose="020F0502020204030204" pitchFamily="34" charset="0"/>
                <a:ea typeface="Arial Unicode MS"/>
                <a:cs typeface="Calibri" panose="020F0502020204030204" pitchFamily="34" charset="0"/>
              </a:rPr>
              <a:t>Kaufman J et al. ASH 2020 Abstract 549</a:t>
            </a:r>
          </a:p>
          <a:p>
            <a:r>
              <a:rPr lang="en-US" sz="1600" spc="-1" dirty="0">
                <a:latin typeface="Calibri" panose="020F0502020204030204" pitchFamily="34" charset="0"/>
                <a:ea typeface="Arial Unicode MS"/>
                <a:cs typeface="Calibri" panose="020F0502020204030204" pitchFamily="34" charset="0"/>
              </a:rPr>
              <a:t>Costa LJ et al. ASH 2019 Abstract 860</a:t>
            </a:r>
            <a:endParaRPr lang="en-US" sz="1600"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67A0DD05-2B86-4516-8375-A773A79CD062}"/>
              </a:ext>
            </a:extLst>
          </p:cNvPr>
          <p:cNvGrpSpPr/>
          <p:nvPr/>
        </p:nvGrpSpPr>
        <p:grpSpPr>
          <a:xfrm>
            <a:off x="8020549" y="3210895"/>
            <a:ext cx="4171451" cy="3657599"/>
            <a:chOff x="8020549" y="3210895"/>
            <a:chExt cx="4171451" cy="3657599"/>
          </a:xfrm>
        </p:grpSpPr>
        <p:pic>
          <p:nvPicPr>
            <p:cNvPr id="11" name="Picture 10">
              <a:extLst>
                <a:ext uri="{FF2B5EF4-FFF2-40B4-BE49-F238E27FC236}">
                  <a16:creationId xmlns:a16="http://schemas.microsoft.com/office/drawing/2014/main" id="{907B7AD7-BDD5-4D2B-AFCB-E6647683F5D5}"/>
                </a:ext>
              </a:extLst>
            </p:cNvPr>
            <p:cNvPicPr>
              <a:picLocks noChangeAspect="1"/>
            </p:cNvPicPr>
            <p:nvPr/>
          </p:nvPicPr>
          <p:blipFill rotWithShape="1">
            <a:blip r:embed="rId3"/>
            <a:srcRect l="46774" t="3270" r="715" b="72901"/>
            <a:stretch/>
          </p:blipFill>
          <p:spPr>
            <a:xfrm>
              <a:off x="8020549" y="3210895"/>
              <a:ext cx="4171451" cy="3657599"/>
            </a:xfrm>
            <a:prstGeom prst="rect">
              <a:avLst/>
            </a:prstGeom>
          </p:spPr>
        </p:pic>
        <p:sp>
          <p:nvSpPr>
            <p:cNvPr id="13" name="TextBox 12">
              <a:extLst>
                <a:ext uri="{FF2B5EF4-FFF2-40B4-BE49-F238E27FC236}">
                  <a16:creationId xmlns:a16="http://schemas.microsoft.com/office/drawing/2014/main" id="{D50BFBFA-93DB-4342-A28C-2DBA6446DD2A}"/>
                </a:ext>
              </a:extLst>
            </p:cNvPr>
            <p:cNvSpPr txBox="1"/>
            <p:nvPr/>
          </p:nvSpPr>
          <p:spPr>
            <a:xfrm>
              <a:off x="9541054" y="3210895"/>
              <a:ext cx="1130438" cy="30777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dirty="0"/>
                <a:t>26/33 in CR</a:t>
              </a:r>
            </a:p>
          </p:txBody>
        </p:sp>
      </p:grpSp>
    </p:spTree>
    <p:extLst>
      <p:ext uri="{BB962C8B-B14F-4D97-AF65-F5344CB8AC3E}">
        <p14:creationId xmlns:p14="http://schemas.microsoft.com/office/powerpoint/2010/main" val="370436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a:t>
            </a:r>
          </a:p>
        </p:txBody>
      </p:sp>
      <p:sp>
        <p:nvSpPr>
          <p:cNvPr id="4" name="Rectangle 3"/>
          <p:cNvSpPr/>
          <p:nvPr/>
        </p:nvSpPr>
        <p:spPr>
          <a:xfrm>
            <a:off x="1465332" y="3119758"/>
            <a:ext cx="1216973" cy="10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Minimum</a:t>
            </a:r>
          </a:p>
          <a:p>
            <a:pPr algn="ctr"/>
            <a:r>
              <a:rPr lang="en-US" sz="1600" dirty="0" err="1"/>
              <a:t>RVd-dara</a:t>
            </a:r>
            <a:endParaRPr lang="en-US" sz="1600" dirty="0"/>
          </a:p>
          <a:p>
            <a:pPr algn="ctr"/>
            <a:r>
              <a:rPr lang="en-US" sz="1600" dirty="0"/>
              <a:t>X 4 cycles</a:t>
            </a:r>
          </a:p>
        </p:txBody>
      </p:sp>
      <p:sp>
        <p:nvSpPr>
          <p:cNvPr id="5" name="Rectangle 4"/>
          <p:cNvSpPr/>
          <p:nvPr/>
        </p:nvSpPr>
        <p:spPr>
          <a:xfrm>
            <a:off x="3136001" y="3119758"/>
            <a:ext cx="898477" cy="10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HDM/</a:t>
            </a:r>
          </a:p>
          <a:p>
            <a:pPr algn="ctr"/>
            <a:r>
              <a:rPr lang="en-US" sz="1600" dirty="0"/>
              <a:t>ASCT</a:t>
            </a:r>
          </a:p>
        </p:txBody>
      </p:sp>
      <p:sp>
        <p:nvSpPr>
          <p:cNvPr id="6" name="Rectangle 5"/>
          <p:cNvSpPr/>
          <p:nvPr/>
        </p:nvSpPr>
        <p:spPr>
          <a:xfrm>
            <a:off x="6825402" y="2924175"/>
            <a:ext cx="1400511"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RV-Dara</a:t>
            </a:r>
          </a:p>
          <a:p>
            <a:pPr algn="ctr"/>
            <a:r>
              <a:rPr lang="en-US" sz="1600" dirty="0"/>
              <a:t>X 1 year</a:t>
            </a:r>
          </a:p>
        </p:txBody>
      </p:sp>
      <p:sp>
        <p:nvSpPr>
          <p:cNvPr id="7" name="Rectangle 6"/>
          <p:cNvSpPr/>
          <p:nvPr/>
        </p:nvSpPr>
        <p:spPr>
          <a:xfrm>
            <a:off x="6825402" y="4046007"/>
            <a:ext cx="1400511" cy="460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TCE</a:t>
            </a:r>
          </a:p>
          <a:p>
            <a:pPr algn="ctr"/>
            <a:r>
              <a:rPr lang="en-US" sz="1600" dirty="0"/>
              <a:t>X 1 year</a:t>
            </a:r>
          </a:p>
        </p:txBody>
      </p:sp>
      <p:cxnSp>
        <p:nvCxnSpPr>
          <p:cNvPr id="8" name="Straight Arrow Connector 7"/>
          <p:cNvCxnSpPr>
            <a:cxnSpLocks/>
          </p:cNvCxnSpPr>
          <p:nvPr/>
        </p:nvCxnSpPr>
        <p:spPr>
          <a:xfrm>
            <a:off x="2606617" y="3697180"/>
            <a:ext cx="52938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6809769" y="3489454"/>
            <a:ext cx="385481" cy="15605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807868" y="3794064"/>
            <a:ext cx="363018" cy="1624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3811" y="3565630"/>
            <a:ext cx="1243202" cy="338554"/>
          </a:xfrm>
          <a:prstGeom prst="rect">
            <a:avLst/>
          </a:prstGeom>
          <a:noFill/>
        </p:spPr>
        <p:txBody>
          <a:bodyPr wrap="square" rtlCol="0">
            <a:spAutoFit/>
          </a:bodyPr>
          <a:lstStyle/>
          <a:p>
            <a:pPr algn="ctr"/>
            <a:r>
              <a:rPr lang="en-US" sz="1600" b="1" dirty="0"/>
              <a:t>R</a:t>
            </a:r>
          </a:p>
        </p:txBody>
      </p:sp>
      <p:sp>
        <p:nvSpPr>
          <p:cNvPr id="15" name="Rectangle 14">
            <a:extLst>
              <a:ext uri="{FF2B5EF4-FFF2-40B4-BE49-F238E27FC236}">
                <a16:creationId xmlns:a16="http://schemas.microsoft.com/office/drawing/2014/main" id="{FC2E96A9-26B6-4BD8-9FEC-85C3C378CC59}"/>
              </a:ext>
            </a:extLst>
          </p:cNvPr>
          <p:cNvSpPr/>
          <p:nvPr/>
        </p:nvSpPr>
        <p:spPr>
          <a:xfrm>
            <a:off x="4737097" y="3099387"/>
            <a:ext cx="898477" cy="10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BCMA CART</a:t>
            </a:r>
          </a:p>
        </p:txBody>
      </p:sp>
      <p:cxnSp>
        <p:nvCxnSpPr>
          <p:cNvPr id="20" name="Straight Arrow Connector 19">
            <a:extLst>
              <a:ext uri="{FF2B5EF4-FFF2-40B4-BE49-F238E27FC236}">
                <a16:creationId xmlns:a16="http://schemas.microsoft.com/office/drawing/2014/main" id="{C0FA054F-D73C-4ED3-B294-D607E33890A9}"/>
              </a:ext>
            </a:extLst>
          </p:cNvPr>
          <p:cNvCxnSpPr>
            <a:cxnSpLocks/>
          </p:cNvCxnSpPr>
          <p:nvPr/>
        </p:nvCxnSpPr>
        <p:spPr>
          <a:xfrm flipV="1">
            <a:off x="4206477" y="3710540"/>
            <a:ext cx="442270" cy="82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2773F6-367E-430F-88D3-7D19D4B83F4A}"/>
              </a:ext>
            </a:extLst>
          </p:cNvPr>
          <p:cNvCxnSpPr>
            <a:cxnSpLocks/>
          </p:cNvCxnSpPr>
          <p:nvPr/>
        </p:nvCxnSpPr>
        <p:spPr>
          <a:xfrm>
            <a:off x="2871309" y="2568984"/>
            <a:ext cx="0" cy="109194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FA8D087-E3D4-4716-8A7C-870E78E99513}"/>
              </a:ext>
            </a:extLst>
          </p:cNvPr>
          <p:cNvCxnSpPr/>
          <p:nvPr/>
        </p:nvCxnSpPr>
        <p:spPr>
          <a:xfrm>
            <a:off x="4388138" y="2576604"/>
            <a:ext cx="0" cy="120824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AFEE981-50BE-409E-9223-394089AF6C6F}"/>
              </a:ext>
            </a:extLst>
          </p:cNvPr>
          <p:cNvCxnSpPr>
            <a:cxnSpLocks/>
          </p:cNvCxnSpPr>
          <p:nvPr/>
        </p:nvCxnSpPr>
        <p:spPr>
          <a:xfrm flipV="1">
            <a:off x="5772074" y="3747798"/>
            <a:ext cx="442270" cy="82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3CFAE0-3FA8-4B95-BBAC-F2D3F0345653}"/>
              </a:ext>
            </a:extLst>
          </p:cNvPr>
          <p:cNvCxnSpPr/>
          <p:nvPr/>
        </p:nvCxnSpPr>
        <p:spPr>
          <a:xfrm>
            <a:off x="5993209" y="2590800"/>
            <a:ext cx="0" cy="120824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69D6FAB-5122-4C24-BDB7-BAE5E0A795B7}"/>
              </a:ext>
            </a:extLst>
          </p:cNvPr>
          <p:cNvCxnSpPr>
            <a:cxnSpLocks/>
          </p:cNvCxnSpPr>
          <p:nvPr/>
        </p:nvCxnSpPr>
        <p:spPr>
          <a:xfrm flipV="1">
            <a:off x="8419731" y="3176587"/>
            <a:ext cx="442270" cy="82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57994EE-C29F-4A37-A86A-9FC2092D783E}"/>
              </a:ext>
            </a:extLst>
          </p:cNvPr>
          <p:cNvCxnSpPr>
            <a:cxnSpLocks/>
          </p:cNvCxnSpPr>
          <p:nvPr/>
        </p:nvCxnSpPr>
        <p:spPr>
          <a:xfrm flipV="1">
            <a:off x="8419731" y="4285668"/>
            <a:ext cx="442270" cy="82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6EEF8E-FC88-422F-8343-A6904C0207CF}"/>
              </a:ext>
            </a:extLst>
          </p:cNvPr>
          <p:cNvCxnSpPr>
            <a:cxnSpLocks/>
          </p:cNvCxnSpPr>
          <p:nvPr/>
        </p:nvCxnSpPr>
        <p:spPr>
          <a:xfrm>
            <a:off x="8528611" y="2487675"/>
            <a:ext cx="29224" cy="707246"/>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35EDA1-4E1D-4229-ADF5-ED96873A76FC}"/>
              </a:ext>
            </a:extLst>
          </p:cNvPr>
          <p:cNvCxnSpPr>
            <a:cxnSpLocks/>
          </p:cNvCxnSpPr>
          <p:nvPr/>
        </p:nvCxnSpPr>
        <p:spPr>
          <a:xfrm>
            <a:off x="8557835" y="4285668"/>
            <a:ext cx="0" cy="872999"/>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36B5189-968D-424D-934F-BA6D7E684B66}"/>
              </a:ext>
            </a:extLst>
          </p:cNvPr>
          <p:cNvSpPr txBox="1"/>
          <p:nvPr/>
        </p:nvSpPr>
        <p:spPr>
          <a:xfrm>
            <a:off x="2299066" y="1902957"/>
            <a:ext cx="971543" cy="646331"/>
          </a:xfrm>
          <a:prstGeom prst="rect">
            <a:avLst/>
          </a:prstGeom>
          <a:noFill/>
          <a:ln>
            <a:solidFill>
              <a:schemeClr val="accent2"/>
            </a:solidFill>
          </a:ln>
        </p:spPr>
        <p:txBody>
          <a:bodyPr wrap="square" rtlCol="0">
            <a:spAutoFit/>
          </a:bodyPr>
          <a:lstStyle/>
          <a:p>
            <a:pPr algn="ctr"/>
            <a:r>
              <a:rPr lang="en-US" dirty="0"/>
              <a:t>MRD Testing</a:t>
            </a:r>
          </a:p>
        </p:txBody>
      </p:sp>
      <p:sp>
        <p:nvSpPr>
          <p:cNvPr id="50" name="TextBox 49">
            <a:extLst>
              <a:ext uri="{FF2B5EF4-FFF2-40B4-BE49-F238E27FC236}">
                <a16:creationId xmlns:a16="http://schemas.microsoft.com/office/drawing/2014/main" id="{17CADC6A-586E-4332-B176-E4F22943F913}"/>
              </a:ext>
            </a:extLst>
          </p:cNvPr>
          <p:cNvSpPr txBox="1"/>
          <p:nvPr/>
        </p:nvSpPr>
        <p:spPr>
          <a:xfrm>
            <a:off x="3902367" y="1897024"/>
            <a:ext cx="971543" cy="646331"/>
          </a:xfrm>
          <a:prstGeom prst="rect">
            <a:avLst/>
          </a:prstGeom>
          <a:noFill/>
          <a:ln>
            <a:solidFill>
              <a:schemeClr val="accent2"/>
            </a:solidFill>
          </a:ln>
        </p:spPr>
        <p:txBody>
          <a:bodyPr wrap="square" rtlCol="0">
            <a:spAutoFit/>
          </a:bodyPr>
          <a:lstStyle/>
          <a:p>
            <a:pPr algn="ctr"/>
            <a:r>
              <a:rPr lang="en-US" dirty="0"/>
              <a:t>MRD Testing</a:t>
            </a:r>
          </a:p>
        </p:txBody>
      </p:sp>
      <p:sp>
        <p:nvSpPr>
          <p:cNvPr id="52" name="TextBox 51">
            <a:extLst>
              <a:ext uri="{FF2B5EF4-FFF2-40B4-BE49-F238E27FC236}">
                <a16:creationId xmlns:a16="http://schemas.microsoft.com/office/drawing/2014/main" id="{3A51E9FF-5BE1-4A10-8E48-0B4D60AAF458}"/>
              </a:ext>
            </a:extLst>
          </p:cNvPr>
          <p:cNvSpPr txBox="1"/>
          <p:nvPr/>
        </p:nvSpPr>
        <p:spPr>
          <a:xfrm>
            <a:off x="5513933" y="1890922"/>
            <a:ext cx="971543" cy="646331"/>
          </a:xfrm>
          <a:prstGeom prst="rect">
            <a:avLst/>
          </a:prstGeom>
          <a:noFill/>
          <a:ln>
            <a:solidFill>
              <a:schemeClr val="accent2"/>
            </a:solidFill>
          </a:ln>
        </p:spPr>
        <p:txBody>
          <a:bodyPr wrap="square" rtlCol="0">
            <a:spAutoFit/>
          </a:bodyPr>
          <a:lstStyle/>
          <a:p>
            <a:pPr algn="ctr"/>
            <a:r>
              <a:rPr lang="en-US" dirty="0"/>
              <a:t>MRD Testing</a:t>
            </a:r>
          </a:p>
        </p:txBody>
      </p:sp>
      <p:sp>
        <p:nvSpPr>
          <p:cNvPr id="54" name="TextBox 53">
            <a:extLst>
              <a:ext uri="{FF2B5EF4-FFF2-40B4-BE49-F238E27FC236}">
                <a16:creationId xmlns:a16="http://schemas.microsoft.com/office/drawing/2014/main" id="{F4838C4F-6B47-479D-9772-06ACFBF59A82}"/>
              </a:ext>
            </a:extLst>
          </p:cNvPr>
          <p:cNvSpPr txBox="1"/>
          <p:nvPr/>
        </p:nvSpPr>
        <p:spPr>
          <a:xfrm>
            <a:off x="8089217" y="1856006"/>
            <a:ext cx="971543" cy="646331"/>
          </a:xfrm>
          <a:prstGeom prst="rect">
            <a:avLst/>
          </a:prstGeom>
          <a:noFill/>
          <a:ln>
            <a:solidFill>
              <a:schemeClr val="accent2"/>
            </a:solidFill>
          </a:ln>
        </p:spPr>
        <p:txBody>
          <a:bodyPr wrap="square" rtlCol="0">
            <a:spAutoFit/>
          </a:bodyPr>
          <a:lstStyle/>
          <a:p>
            <a:pPr algn="ctr"/>
            <a:r>
              <a:rPr lang="en-US" dirty="0"/>
              <a:t>MRD Testing</a:t>
            </a:r>
          </a:p>
        </p:txBody>
      </p:sp>
      <p:sp>
        <p:nvSpPr>
          <p:cNvPr id="56" name="TextBox 55">
            <a:extLst>
              <a:ext uri="{FF2B5EF4-FFF2-40B4-BE49-F238E27FC236}">
                <a16:creationId xmlns:a16="http://schemas.microsoft.com/office/drawing/2014/main" id="{51B85AD8-6F41-49D6-BBEC-83737C81C8DA}"/>
              </a:ext>
            </a:extLst>
          </p:cNvPr>
          <p:cNvSpPr txBox="1"/>
          <p:nvPr/>
        </p:nvSpPr>
        <p:spPr>
          <a:xfrm>
            <a:off x="8042840" y="5158667"/>
            <a:ext cx="971543" cy="646331"/>
          </a:xfrm>
          <a:prstGeom prst="rect">
            <a:avLst/>
          </a:prstGeom>
          <a:noFill/>
          <a:ln>
            <a:solidFill>
              <a:schemeClr val="accent2"/>
            </a:solidFill>
          </a:ln>
        </p:spPr>
        <p:txBody>
          <a:bodyPr wrap="square" rtlCol="0">
            <a:spAutoFit/>
          </a:bodyPr>
          <a:lstStyle/>
          <a:p>
            <a:pPr algn="ctr"/>
            <a:r>
              <a:rPr lang="en-US" dirty="0"/>
              <a:t>MRD Testing</a:t>
            </a:r>
          </a:p>
        </p:txBody>
      </p:sp>
      <p:sp>
        <p:nvSpPr>
          <p:cNvPr id="58" name="Rectangle 57">
            <a:extLst>
              <a:ext uri="{FF2B5EF4-FFF2-40B4-BE49-F238E27FC236}">
                <a16:creationId xmlns:a16="http://schemas.microsoft.com/office/drawing/2014/main" id="{508C8BF9-38E2-4E2C-A579-44DA8C9C6715}"/>
              </a:ext>
            </a:extLst>
          </p:cNvPr>
          <p:cNvSpPr/>
          <p:nvPr/>
        </p:nvSpPr>
        <p:spPr>
          <a:xfrm>
            <a:off x="9060760" y="2590800"/>
            <a:ext cx="3007415" cy="1166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sustained MRD-</a:t>
            </a:r>
            <a:r>
              <a:rPr lang="en-US" sz="1600" dirty="0" err="1"/>
              <a:t>ve</a:t>
            </a:r>
            <a:r>
              <a:rPr lang="en-US" sz="1600" dirty="0"/>
              <a:t> at 1 year, stop.</a:t>
            </a:r>
          </a:p>
          <a:p>
            <a:pPr algn="ctr"/>
            <a:r>
              <a:rPr lang="en-US" sz="1600" dirty="0"/>
              <a:t>If </a:t>
            </a:r>
            <a:r>
              <a:rPr lang="en-US" sz="1600" dirty="0" err="1"/>
              <a:t>MRD+ve</a:t>
            </a:r>
            <a:r>
              <a:rPr lang="en-US" sz="1600" dirty="0"/>
              <a:t>, continue RV-Dara to progression</a:t>
            </a:r>
          </a:p>
        </p:txBody>
      </p:sp>
      <p:sp>
        <p:nvSpPr>
          <p:cNvPr id="60" name="Rectangle 59">
            <a:extLst>
              <a:ext uri="{FF2B5EF4-FFF2-40B4-BE49-F238E27FC236}">
                <a16:creationId xmlns:a16="http://schemas.microsoft.com/office/drawing/2014/main" id="{E2AA09BA-AB50-47E1-96E7-F41D06BEE34B}"/>
              </a:ext>
            </a:extLst>
          </p:cNvPr>
          <p:cNvSpPr/>
          <p:nvPr/>
        </p:nvSpPr>
        <p:spPr>
          <a:xfrm>
            <a:off x="9071989" y="3923019"/>
            <a:ext cx="3007415" cy="1166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If sustained MRD-</a:t>
            </a:r>
            <a:r>
              <a:rPr lang="en-US" sz="1600" dirty="0" err="1"/>
              <a:t>ve</a:t>
            </a:r>
            <a:r>
              <a:rPr lang="en-US" sz="1600" dirty="0"/>
              <a:t> at 1 year, stop.</a:t>
            </a:r>
          </a:p>
          <a:p>
            <a:pPr algn="ctr"/>
            <a:r>
              <a:rPr lang="en-US" sz="1600" dirty="0"/>
              <a:t>If </a:t>
            </a:r>
            <a:r>
              <a:rPr lang="en-US" sz="1600" dirty="0" err="1"/>
              <a:t>MRD+ve</a:t>
            </a:r>
            <a:r>
              <a:rPr lang="en-US" sz="1600" dirty="0"/>
              <a:t>, continue BCMA </a:t>
            </a:r>
            <a:r>
              <a:rPr lang="en-US" sz="1600" dirty="0" err="1"/>
              <a:t>BsAb</a:t>
            </a:r>
            <a:r>
              <a:rPr lang="en-US" sz="1600" dirty="0"/>
              <a:t> to progression</a:t>
            </a:r>
          </a:p>
        </p:txBody>
      </p:sp>
      <p:sp>
        <p:nvSpPr>
          <p:cNvPr id="29" name="Content Placeholder 4">
            <a:extLst>
              <a:ext uri="{FF2B5EF4-FFF2-40B4-BE49-F238E27FC236}">
                <a16:creationId xmlns:a16="http://schemas.microsoft.com/office/drawing/2014/main" id="{E68A422A-39CD-4353-A205-81EE532C9343}"/>
              </a:ext>
            </a:extLst>
          </p:cNvPr>
          <p:cNvSpPr>
            <a:spLocks noGrp="1"/>
          </p:cNvSpPr>
          <p:nvPr>
            <p:ph idx="1"/>
          </p:nvPr>
        </p:nvSpPr>
        <p:spPr>
          <a:xfrm>
            <a:off x="5209290" y="-3894"/>
            <a:ext cx="6955172" cy="1591982"/>
          </a:xfrm>
        </p:spPr>
        <p:style>
          <a:lnRef idx="1">
            <a:schemeClr val="accent6"/>
          </a:lnRef>
          <a:fillRef idx="2">
            <a:schemeClr val="accent6"/>
          </a:fillRef>
          <a:effectRef idx="1">
            <a:schemeClr val="accent6"/>
          </a:effectRef>
          <a:fontRef idx="minor">
            <a:schemeClr val="dk1"/>
          </a:fontRef>
        </p:style>
        <p:txBody>
          <a:bodyPr>
            <a:noAutofit/>
          </a:bodyPr>
          <a:lstStyle/>
          <a:p>
            <a:r>
              <a:rPr lang="en-US" sz="1200" dirty="0"/>
              <a:t>Revised ISS-3</a:t>
            </a:r>
          </a:p>
          <a:p>
            <a:r>
              <a:rPr lang="en-US" sz="1200" dirty="0"/>
              <a:t>Revised ISS-2 with:</a:t>
            </a:r>
          </a:p>
          <a:p>
            <a:pPr lvl="2"/>
            <a:r>
              <a:rPr lang="en-US" sz="1200" dirty="0"/>
              <a:t>FISH for t(4;14), t(14;16), t(14;20), Del17p, </a:t>
            </a:r>
            <a:r>
              <a:rPr lang="en-US" sz="1200" u="sng" dirty="0"/>
              <a:t>&gt;</a:t>
            </a:r>
            <a:r>
              <a:rPr lang="en-US" sz="1200" dirty="0"/>
              <a:t> 3 copies of chromosome 1q21</a:t>
            </a:r>
          </a:p>
          <a:p>
            <a:pPr lvl="2"/>
            <a:r>
              <a:rPr lang="en-US" sz="1200" dirty="0"/>
              <a:t>Genomic: GEP70</a:t>
            </a:r>
            <a:r>
              <a:rPr lang="en-US" sz="1200" baseline="30000" dirty="0"/>
              <a:t>hi</a:t>
            </a:r>
            <a:r>
              <a:rPr lang="en-US" sz="1200" dirty="0"/>
              <a:t>, SKY92</a:t>
            </a:r>
            <a:r>
              <a:rPr lang="en-US" sz="1200" baseline="30000" dirty="0"/>
              <a:t>hi</a:t>
            </a:r>
            <a:r>
              <a:rPr lang="en-US" sz="1200" dirty="0"/>
              <a:t>, </a:t>
            </a:r>
            <a:r>
              <a:rPr lang="en-US" sz="1200" dirty="0" err="1"/>
              <a:t>bialleleic</a:t>
            </a:r>
            <a:r>
              <a:rPr lang="en-US" sz="1200" dirty="0"/>
              <a:t> TP53 deletion, c-</a:t>
            </a:r>
            <a:r>
              <a:rPr lang="en-US" sz="1200" dirty="0" err="1"/>
              <a:t>Myc</a:t>
            </a:r>
            <a:r>
              <a:rPr lang="en-US" sz="1200" dirty="0"/>
              <a:t> rearranged / mut</a:t>
            </a:r>
          </a:p>
          <a:p>
            <a:pPr lvl="2"/>
            <a:r>
              <a:rPr lang="en-US" sz="1200" dirty="0"/>
              <a:t>Imaging: &gt;3 FDG avid bone lesions on PET-CT  </a:t>
            </a:r>
          </a:p>
          <a:p>
            <a:r>
              <a:rPr lang="en-US" sz="1200" dirty="0"/>
              <a:t>Extra-medullary disease at diagnosis</a:t>
            </a:r>
          </a:p>
          <a:p>
            <a:r>
              <a:rPr lang="en-US" sz="1200" dirty="0"/>
              <a:t>Circulating plasma cells &gt;5% at diagnosis</a:t>
            </a:r>
          </a:p>
        </p:txBody>
      </p:sp>
      <p:sp>
        <p:nvSpPr>
          <p:cNvPr id="18" name="Oval 17">
            <a:extLst>
              <a:ext uri="{FF2B5EF4-FFF2-40B4-BE49-F238E27FC236}">
                <a16:creationId xmlns:a16="http://schemas.microsoft.com/office/drawing/2014/main" id="{7AD50C6E-98C3-4BFD-BBAA-CD8971DEBC89}"/>
              </a:ext>
            </a:extLst>
          </p:cNvPr>
          <p:cNvSpPr/>
          <p:nvPr/>
        </p:nvSpPr>
        <p:spPr>
          <a:xfrm>
            <a:off x="0" y="3103283"/>
            <a:ext cx="1349409" cy="12777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Up to prior 2 cycles enroll</a:t>
            </a:r>
          </a:p>
        </p:txBody>
      </p:sp>
      <p:sp>
        <p:nvSpPr>
          <p:cNvPr id="40" name="Oval 39">
            <a:extLst>
              <a:ext uri="{FF2B5EF4-FFF2-40B4-BE49-F238E27FC236}">
                <a16:creationId xmlns:a16="http://schemas.microsoft.com/office/drawing/2014/main" id="{8818AE18-5485-429F-A5CA-3B6F83814BAE}"/>
              </a:ext>
            </a:extLst>
          </p:cNvPr>
          <p:cNvSpPr/>
          <p:nvPr/>
        </p:nvSpPr>
        <p:spPr>
          <a:xfrm>
            <a:off x="3859881" y="5535533"/>
            <a:ext cx="1349409" cy="12777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Enroll </a:t>
            </a:r>
          </a:p>
          <a:p>
            <a:pPr algn="ctr"/>
            <a:r>
              <a:rPr lang="en-US" dirty="0"/>
              <a:t>Post ASCT</a:t>
            </a:r>
          </a:p>
        </p:txBody>
      </p:sp>
      <p:cxnSp>
        <p:nvCxnSpPr>
          <p:cNvPr id="21" name="Straight Arrow Connector 20">
            <a:extLst>
              <a:ext uri="{FF2B5EF4-FFF2-40B4-BE49-F238E27FC236}">
                <a16:creationId xmlns:a16="http://schemas.microsoft.com/office/drawing/2014/main" id="{11D1073F-20C3-46A4-955A-3C77DB0F6EE5}"/>
              </a:ext>
            </a:extLst>
          </p:cNvPr>
          <p:cNvCxnSpPr>
            <a:stCxn id="40" idx="0"/>
          </p:cNvCxnSpPr>
          <p:nvPr/>
        </p:nvCxnSpPr>
        <p:spPr>
          <a:xfrm flipH="1" flipV="1">
            <a:off x="4495800" y="4002610"/>
            <a:ext cx="38786" cy="15329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E9FE3989-98A4-44D5-859A-0FB5E7B7E2AF}"/>
              </a:ext>
            </a:extLst>
          </p:cNvPr>
          <p:cNvSpPr/>
          <p:nvPr/>
        </p:nvSpPr>
        <p:spPr>
          <a:xfrm>
            <a:off x="6023989" y="5929111"/>
            <a:ext cx="6096000"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US" sz="1600" dirty="0"/>
              <a:t>Assumptions:</a:t>
            </a:r>
          </a:p>
          <a:p>
            <a:pPr lvl="1"/>
            <a:r>
              <a:rPr lang="en-US" sz="1600" dirty="0"/>
              <a:t>S1211 – no identified regimen better than RVD</a:t>
            </a:r>
          </a:p>
          <a:p>
            <a:pPr lvl="1"/>
            <a:r>
              <a:rPr lang="en-US" sz="1600" dirty="0"/>
              <a:t>MRD negativity (10</a:t>
            </a:r>
            <a:r>
              <a:rPr lang="en-US" sz="1600" baseline="30000" dirty="0"/>
              <a:t>-6</a:t>
            </a:r>
            <a:r>
              <a:rPr lang="en-US" sz="1600" dirty="0"/>
              <a:t>) is an important goal in HR-MM</a:t>
            </a:r>
          </a:p>
        </p:txBody>
      </p:sp>
    </p:spTree>
    <p:extLst>
      <p:ext uri="{BB962C8B-B14F-4D97-AF65-F5344CB8AC3E}">
        <p14:creationId xmlns:p14="http://schemas.microsoft.com/office/powerpoint/2010/main" val="199576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a:t>
            </a:r>
          </a:p>
        </p:txBody>
      </p:sp>
      <p:sp>
        <p:nvSpPr>
          <p:cNvPr id="4" name="Slide Number Placeholder 3"/>
          <p:cNvSpPr>
            <a:spLocks noGrp="1"/>
          </p:cNvSpPr>
          <p:nvPr>
            <p:ph type="sldNum" sz="quarter" idx="12"/>
          </p:nvPr>
        </p:nvSpPr>
        <p:spPr/>
        <p:txBody>
          <a:bodyPr/>
          <a:lstStyle/>
          <a:p>
            <a:fld id="{23A446DA-D2FC-491E-A26B-6B2D41D55751}" type="slidenum">
              <a:rPr lang="en-US" smtClean="0"/>
              <a:pPr/>
              <a:t>9</a:t>
            </a:fld>
            <a:endParaRPr lang="en-US" dirty="0"/>
          </a:p>
        </p:txBody>
      </p:sp>
      <p:sp>
        <p:nvSpPr>
          <p:cNvPr id="6" name="TextBox 5">
            <a:extLst>
              <a:ext uri="{FF2B5EF4-FFF2-40B4-BE49-F238E27FC236}">
                <a16:creationId xmlns:a16="http://schemas.microsoft.com/office/drawing/2014/main" id="{58ED43E9-5580-48AD-B448-CF7750A96C5A}"/>
              </a:ext>
            </a:extLst>
          </p:cNvPr>
          <p:cNvSpPr txBox="1"/>
          <p:nvPr/>
        </p:nvSpPr>
        <p:spPr>
          <a:xfrm>
            <a:off x="6204856" y="1392854"/>
            <a:ext cx="5987144"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r>
              <a:rPr lang="en-US" b="1" dirty="0"/>
              <a:t>Treatment Goals</a:t>
            </a:r>
          </a:p>
          <a:p>
            <a:pPr lvl="2"/>
            <a:r>
              <a:rPr lang="en-US" dirty="0"/>
              <a:t>Achieving sustained MRD negativity</a:t>
            </a:r>
          </a:p>
          <a:p>
            <a:pPr lvl="3"/>
            <a:r>
              <a:rPr lang="en-US" dirty="0">
                <a:solidFill>
                  <a:srgbClr val="FF0000"/>
                </a:solidFill>
              </a:rPr>
              <a:t>Threshold:10</a:t>
            </a:r>
            <a:r>
              <a:rPr lang="en-US" baseline="30000" dirty="0">
                <a:solidFill>
                  <a:srgbClr val="FF0000"/>
                </a:solidFill>
              </a:rPr>
              <a:t>-6</a:t>
            </a:r>
            <a:r>
              <a:rPr lang="en-US" dirty="0">
                <a:solidFill>
                  <a:srgbClr val="FF0000"/>
                </a:solidFill>
              </a:rPr>
              <a:t>/ by NGS </a:t>
            </a:r>
          </a:p>
          <a:p>
            <a:pPr lvl="3"/>
            <a:r>
              <a:rPr lang="en-US" dirty="0"/>
              <a:t>Sustained: 1 year apart</a:t>
            </a:r>
          </a:p>
          <a:p>
            <a:pPr lvl="1"/>
            <a:r>
              <a:rPr lang="en-US" b="1" dirty="0"/>
              <a:t>Primary Endpoint</a:t>
            </a:r>
          </a:p>
          <a:p>
            <a:pPr lvl="2"/>
            <a:r>
              <a:rPr lang="en-US" dirty="0"/>
              <a:t>Co-Primary: </a:t>
            </a:r>
          </a:p>
          <a:p>
            <a:pPr lvl="2"/>
            <a:r>
              <a:rPr lang="en-US" dirty="0"/>
              <a:t>PFS @ 3 years </a:t>
            </a:r>
          </a:p>
          <a:p>
            <a:pPr lvl="2"/>
            <a:r>
              <a:rPr lang="en-US" dirty="0"/>
              <a:t>MRD Status @ 1 year post-CART</a:t>
            </a:r>
          </a:p>
          <a:p>
            <a:pPr lvl="2"/>
            <a:endParaRPr lang="en-US" dirty="0"/>
          </a:p>
        </p:txBody>
      </p:sp>
      <p:sp>
        <p:nvSpPr>
          <p:cNvPr id="10" name="Content Placeholder 9">
            <a:extLst>
              <a:ext uri="{FF2B5EF4-FFF2-40B4-BE49-F238E27FC236}">
                <a16:creationId xmlns:a16="http://schemas.microsoft.com/office/drawing/2014/main" id="{38CC478D-8ACD-44C1-9B31-0023D1DB8290}"/>
              </a:ext>
            </a:extLst>
          </p:cNvPr>
          <p:cNvSpPr>
            <a:spLocks noGrp="1"/>
          </p:cNvSpPr>
          <p:nvPr>
            <p:ph idx="1"/>
          </p:nvPr>
        </p:nvSpPr>
        <p:spPr>
          <a:xfrm>
            <a:off x="29029" y="4364290"/>
            <a:ext cx="5838371" cy="914401"/>
          </a:xfrm>
        </p:spPr>
        <p:txBody>
          <a:bodyPr/>
          <a:lstStyle/>
          <a:p>
            <a:endParaRPr lang="en-US" dirty="0"/>
          </a:p>
          <a:p>
            <a:endParaRPr lang="en-US" dirty="0"/>
          </a:p>
        </p:txBody>
      </p:sp>
      <p:sp>
        <p:nvSpPr>
          <p:cNvPr id="15" name="TextBox 14">
            <a:extLst>
              <a:ext uri="{FF2B5EF4-FFF2-40B4-BE49-F238E27FC236}">
                <a16:creationId xmlns:a16="http://schemas.microsoft.com/office/drawing/2014/main" id="{7762D1F7-D22C-46C5-AAC8-B52163F945A2}"/>
              </a:ext>
            </a:extLst>
          </p:cNvPr>
          <p:cNvSpPr txBox="1"/>
          <p:nvPr/>
        </p:nvSpPr>
        <p:spPr>
          <a:xfrm>
            <a:off x="0" y="1392855"/>
            <a:ext cx="620485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INDUCTION:</a:t>
            </a:r>
          </a:p>
          <a:p>
            <a:r>
              <a:rPr lang="en-US" dirty="0"/>
              <a:t>- Mandated 4 cycles of Anti CD38 </a:t>
            </a:r>
            <a:r>
              <a:rPr lang="en-US" dirty="0" err="1"/>
              <a:t>mAb</a:t>
            </a:r>
            <a:r>
              <a:rPr lang="en-US" dirty="0"/>
              <a:t> + RVD</a:t>
            </a:r>
          </a:p>
          <a:p>
            <a:r>
              <a:rPr lang="en-US" b="1" dirty="0"/>
              <a:t> Auto Transplant – SOC</a:t>
            </a:r>
          </a:p>
          <a:p>
            <a:r>
              <a:rPr lang="en-US" dirty="0"/>
              <a:t>- T cell apheresis pre-ASCT</a:t>
            </a:r>
          </a:p>
          <a:p>
            <a:r>
              <a:rPr lang="en-US" b="1" dirty="0"/>
              <a:t>BCMA CAR-T 90-120 d p ASCT</a:t>
            </a:r>
          </a:p>
          <a:p>
            <a:r>
              <a:rPr lang="en-US" b="1" dirty="0"/>
              <a:t>Randomized Maintenance </a:t>
            </a:r>
          </a:p>
          <a:p>
            <a:r>
              <a:rPr lang="en-US" b="1" dirty="0"/>
              <a:t>	</a:t>
            </a:r>
            <a:r>
              <a:rPr lang="en-US" dirty="0"/>
              <a:t>RV-Dara x 1 </a:t>
            </a:r>
            <a:r>
              <a:rPr lang="en-US" dirty="0" err="1"/>
              <a:t>yr</a:t>
            </a:r>
            <a:r>
              <a:rPr lang="en-US" dirty="0"/>
              <a:t> vs. T Cell Engager x  1 </a:t>
            </a:r>
            <a:r>
              <a:rPr lang="en-US" dirty="0" err="1"/>
              <a:t>yr</a:t>
            </a:r>
            <a:endParaRPr lang="en-US" dirty="0"/>
          </a:p>
          <a:p>
            <a:r>
              <a:rPr lang="en-US" b="1" dirty="0"/>
              <a:t>Discontinue all therapy is sus MRD neg</a:t>
            </a:r>
          </a:p>
          <a:p>
            <a:endParaRPr lang="en-US" b="1" dirty="0"/>
          </a:p>
        </p:txBody>
      </p:sp>
      <p:sp>
        <p:nvSpPr>
          <p:cNvPr id="17" name="TextBox 16">
            <a:extLst>
              <a:ext uri="{FF2B5EF4-FFF2-40B4-BE49-F238E27FC236}">
                <a16:creationId xmlns:a16="http://schemas.microsoft.com/office/drawing/2014/main" id="{FCBF20A8-78F3-451E-BC08-23D7FA865108}"/>
              </a:ext>
            </a:extLst>
          </p:cNvPr>
          <p:cNvSpPr txBox="1"/>
          <p:nvPr/>
        </p:nvSpPr>
        <p:spPr>
          <a:xfrm>
            <a:off x="6233885" y="4352836"/>
            <a:ext cx="5958115"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b="1" dirty="0">
                <a:effectLst/>
                <a:latin typeface="Calibri" panose="020F0502020204030204" pitchFamily="34" charset="0"/>
                <a:ea typeface="Calibri" panose="020F0502020204030204" pitchFamily="34" charset="0"/>
              </a:rPr>
              <a:t>Targeting a 15% improvement in 3 </a:t>
            </a:r>
            <a:r>
              <a:rPr lang="en-US" sz="2400" b="1" dirty="0" err="1">
                <a:effectLst/>
                <a:latin typeface="Calibri" panose="020F0502020204030204" pitchFamily="34" charset="0"/>
                <a:ea typeface="Calibri" panose="020F0502020204030204" pitchFamily="34" charset="0"/>
              </a:rPr>
              <a:t>yr</a:t>
            </a:r>
            <a:r>
              <a:rPr lang="en-US" sz="2400" b="1" dirty="0">
                <a:effectLst/>
                <a:latin typeface="Calibri" panose="020F0502020204030204" pitchFamily="34" charset="0"/>
                <a:ea typeface="Calibri" panose="020F0502020204030204" pitchFamily="34" charset="0"/>
              </a:rPr>
              <a:t> PFS </a:t>
            </a:r>
          </a:p>
          <a:p>
            <a:r>
              <a:rPr lang="en-US" sz="2400" b="1" dirty="0">
                <a:latin typeface="Calibri" panose="020F0502020204030204" pitchFamily="34" charset="0"/>
                <a:ea typeface="Calibri" panose="020F0502020204030204" pitchFamily="34" charset="0"/>
              </a:rPr>
              <a:t>Median PFS in controls of 34 </a:t>
            </a:r>
            <a:r>
              <a:rPr lang="en-US" sz="2400" b="1" dirty="0" err="1">
                <a:latin typeface="Calibri" panose="020F0502020204030204" pitchFamily="34" charset="0"/>
                <a:ea typeface="Calibri" panose="020F0502020204030204" pitchFamily="34" charset="0"/>
              </a:rPr>
              <a:t>mo</a:t>
            </a:r>
            <a:endParaRPr lang="en-US" sz="2400" b="1" dirty="0">
              <a:effectLst/>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D</a:t>
            </a:r>
            <a:r>
              <a:rPr lang="en-US" sz="2400" b="1" dirty="0">
                <a:effectLst/>
                <a:latin typeface="Calibri" panose="020F0502020204030204" pitchFamily="34" charset="0"/>
                <a:ea typeface="Calibri" panose="020F0502020204030204" pitchFamily="34" charset="0"/>
              </a:rPr>
              <a:t>elta median PFS of 18 </a:t>
            </a:r>
            <a:r>
              <a:rPr lang="en-US" sz="2400" b="1" dirty="0" err="1">
                <a:effectLst/>
                <a:latin typeface="Calibri" panose="020F0502020204030204" pitchFamily="34" charset="0"/>
                <a:ea typeface="Calibri" panose="020F0502020204030204" pitchFamily="34" charset="0"/>
              </a:rPr>
              <a:t>mo</a:t>
            </a:r>
            <a:r>
              <a:rPr lang="en-US" sz="2400" b="1" dirty="0">
                <a:effectLst/>
                <a:latin typeface="Calibri" panose="020F0502020204030204" pitchFamily="34" charset="0"/>
                <a:ea typeface="Calibri" panose="020F0502020204030204" pitchFamily="34" charset="0"/>
              </a:rPr>
              <a:t> </a:t>
            </a:r>
            <a:endParaRPr lang="en-US" sz="2400" b="1" dirty="0">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174 pts </a:t>
            </a:r>
            <a:r>
              <a:rPr lang="en-US" sz="2400" b="1" dirty="0">
                <a:latin typeface="Calibri" panose="020F0502020204030204" pitchFamily="34" charset="0"/>
                <a:ea typeface="Calibri" panose="020F0502020204030204" pitchFamily="34" charset="0"/>
              </a:rPr>
              <a:t>to</a:t>
            </a:r>
            <a:r>
              <a:rPr lang="en-US" sz="2400" b="1" dirty="0">
                <a:effectLst/>
                <a:latin typeface="Calibri" panose="020F0502020204030204" pitchFamily="34" charset="0"/>
                <a:ea typeface="Calibri" panose="020F0502020204030204" pitchFamily="34" charset="0"/>
              </a:rPr>
              <a:t> be enrolled over 3 years</a:t>
            </a:r>
            <a:endParaRPr lang="en-US" sz="2400" b="1" dirty="0"/>
          </a:p>
        </p:txBody>
      </p:sp>
      <p:sp>
        <p:nvSpPr>
          <p:cNvPr id="18" name="TextBox 17">
            <a:extLst>
              <a:ext uri="{FF2B5EF4-FFF2-40B4-BE49-F238E27FC236}">
                <a16:creationId xmlns:a16="http://schemas.microsoft.com/office/drawing/2014/main" id="{0BEB30CC-F211-4260-BCDC-0E48FD608913}"/>
              </a:ext>
            </a:extLst>
          </p:cNvPr>
          <p:cNvSpPr txBox="1"/>
          <p:nvPr/>
        </p:nvSpPr>
        <p:spPr>
          <a:xfrm>
            <a:off x="1676400" y="4953000"/>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BC5D5218-8C8C-4725-87BA-5A8701BE3D85}"/>
              </a:ext>
            </a:extLst>
          </p:cNvPr>
          <p:cNvSpPr txBox="1"/>
          <p:nvPr/>
        </p:nvSpPr>
        <p:spPr>
          <a:xfrm>
            <a:off x="1" y="4364290"/>
            <a:ext cx="595811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effectLst/>
                <a:latin typeface="Calibri" panose="020F0502020204030204" pitchFamily="34" charset="0"/>
                <a:ea typeface="Calibri" panose="020F0502020204030204" pitchFamily="34" charset="0"/>
              </a:rPr>
              <a:t>CONTROL POPULATION:</a:t>
            </a:r>
          </a:p>
          <a:p>
            <a:r>
              <a:rPr lang="en-US" sz="2400" b="1" dirty="0">
                <a:latin typeface="Calibri" panose="020F0502020204030204" pitchFamily="34" charset="0"/>
              </a:rPr>
              <a:t>Concurrent similar HR MM from select CIBMTR centers (not participating in study)</a:t>
            </a:r>
          </a:p>
          <a:p>
            <a:r>
              <a:rPr lang="en-US" sz="2400" b="1" dirty="0">
                <a:latin typeface="Calibri" panose="020F0502020204030204" pitchFamily="34" charset="0"/>
              </a:rPr>
              <a:t>Meet criteria and receive ASCT as SOC</a:t>
            </a:r>
            <a:endParaRPr lang="en-US" sz="2400" b="1" dirty="0"/>
          </a:p>
        </p:txBody>
      </p:sp>
      <p:sp>
        <p:nvSpPr>
          <p:cNvPr id="3" name="TextBox 2">
            <a:extLst>
              <a:ext uri="{FF2B5EF4-FFF2-40B4-BE49-F238E27FC236}">
                <a16:creationId xmlns:a16="http://schemas.microsoft.com/office/drawing/2014/main" id="{EBA55F4E-57E8-4671-973A-CF44E72DF303}"/>
              </a:ext>
            </a:extLst>
          </p:cNvPr>
          <p:cNvSpPr txBox="1"/>
          <p:nvPr/>
        </p:nvSpPr>
        <p:spPr>
          <a:xfrm>
            <a:off x="6553200" y="6356351"/>
            <a:ext cx="401904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Caveat: No final protocol at this stage</a:t>
            </a:r>
          </a:p>
        </p:txBody>
      </p:sp>
    </p:spTree>
    <p:extLst>
      <p:ext uri="{BB962C8B-B14F-4D97-AF65-F5344CB8AC3E}">
        <p14:creationId xmlns:p14="http://schemas.microsoft.com/office/powerpoint/2010/main" val="127782116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4981</TotalTime>
  <Words>1229</Words>
  <Application>Microsoft Office PowerPoint</Application>
  <PresentationFormat>Widescreen</PresentationFormat>
  <Paragraphs>214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BlinkMacSystemFont</vt:lpstr>
      <vt:lpstr>Calibri</vt:lpstr>
      <vt:lpstr>Noto Sans</vt:lpstr>
      <vt:lpstr>Times New Roman</vt:lpstr>
      <vt:lpstr>Office Theme</vt:lpstr>
      <vt:lpstr>PowerPoint Presentation</vt:lpstr>
      <vt:lpstr>Conflict of Interest Disclosure</vt:lpstr>
      <vt:lpstr>Committee Members</vt:lpstr>
      <vt:lpstr>State of the Clinical Science in MM in 2021</vt:lpstr>
      <vt:lpstr>Proposed Study Concepts</vt:lpstr>
      <vt:lpstr>Hypothesis</vt:lpstr>
      <vt:lpstr>Background &amp; Significance</vt:lpstr>
      <vt:lpstr>Trial Design</vt:lpstr>
      <vt:lpstr>Trial Design</vt:lpstr>
      <vt:lpstr>Feasibility &amp; Logistics</vt:lpstr>
      <vt:lpstr>External Review &amp; Online Feedback</vt:lpstr>
      <vt:lpstr>  Q&amp;A Session</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mkolb</dc:creator>
  <cp:lastModifiedBy>Amy Foley</cp:lastModifiedBy>
  <cp:revision>490</cp:revision>
  <dcterms:created xsi:type="dcterms:W3CDTF">2013-11-19T17:32:59Z</dcterms:created>
  <dcterms:modified xsi:type="dcterms:W3CDTF">2021-03-02T15:33:27Z</dcterms:modified>
</cp:coreProperties>
</file>