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sldIdLst>
    <p:sldId id="262" r:id="rId5"/>
    <p:sldId id="288" r:id="rId6"/>
    <p:sldId id="297" r:id="rId7"/>
    <p:sldId id="259" r:id="rId8"/>
    <p:sldId id="260" r:id="rId9"/>
    <p:sldId id="286" r:id="rId10"/>
    <p:sldId id="289" r:id="rId11"/>
    <p:sldId id="292" r:id="rId12"/>
    <p:sldId id="290" r:id="rId13"/>
    <p:sldId id="291" r:id="rId14"/>
    <p:sldId id="285" r:id="rId15"/>
    <p:sldId id="293" r:id="rId16"/>
    <p:sldId id="294" r:id="rId17"/>
    <p:sldId id="295" r:id="rId18"/>
    <p:sldId id="280" r:id="rId19"/>
    <p:sldId id="299" r:id="rId20"/>
    <p:sldId id="298" r:id="rId21"/>
    <p:sldId id="300" r:id="rId22"/>
    <p:sldId id="281" r:id="rId23"/>
    <p:sldId id="296" r:id="rId24"/>
    <p:sldId id="301" r:id="rId25"/>
    <p:sldId id="302"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94"/>
  </p:normalViewPr>
  <p:slideViewPr>
    <p:cSldViewPr snapToGrid="0" snapToObjects="1" showGuides="1">
      <p:cViewPr varScale="1">
        <p:scale>
          <a:sx n="110" d="100"/>
          <a:sy n="110" d="100"/>
        </p:scale>
        <p:origin x="516" y="126"/>
      </p:cViewPr>
      <p:guideLst>
        <p:guide orient="horz"/>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F0ECF5-9F2D-FA45-A984-10FB261D21F8}" type="datetimeFigureOut">
              <a:rPr lang="en-US" smtClean="0"/>
              <a:t>3/28/2023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841CC9-8C33-3547-8D67-F0576AD1C931}" type="slidenum">
              <a:rPr lang="en-US" smtClean="0"/>
              <a:t>‹#›</a:t>
            </a:fld>
            <a:endParaRPr lang="en-US"/>
          </a:p>
        </p:txBody>
      </p:sp>
    </p:spTree>
    <p:extLst>
      <p:ext uri="{BB962C8B-B14F-4D97-AF65-F5344CB8AC3E}">
        <p14:creationId xmlns:p14="http://schemas.microsoft.com/office/powerpoint/2010/main" val="3314218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995E-65BE-8143-867D-6681B5D9617C}"/>
              </a:ext>
            </a:extLst>
          </p:cNvPr>
          <p:cNvSpPr>
            <a:spLocks noGrp="1"/>
          </p:cNvSpPr>
          <p:nvPr>
            <p:ph type="ctrTitle" hasCustomPrompt="1"/>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81465B93-C857-2744-B51A-09309027C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877B5F1-A854-C140-8AE5-42C6F956ACFB}"/>
              </a:ext>
            </a:extLst>
          </p:cNvPr>
          <p:cNvSpPr>
            <a:spLocks noGrp="1"/>
          </p:cNvSpPr>
          <p:nvPr>
            <p:ph type="ftr" sz="quarter" idx="11"/>
          </p:nvPr>
        </p:nvSpPr>
        <p:spPr/>
        <p:txBody>
          <a:bodyPr/>
          <a:lstStyle/>
          <a:p>
            <a:r>
              <a:rPr lang="en-US"/>
              <a:t>To edit footer: View Menu/Header &amp; Footer</a:t>
            </a:r>
          </a:p>
        </p:txBody>
      </p:sp>
      <p:sp>
        <p:nvSpPr>
          <p:cNvPr id="6" name="Slide Number Placeholder 5">
            <a:extLst>
              <a:ext uri="{FF2B5EF4-FFF2-40B4-BE49-F238E27FC236}">
                <a16:creationId xmlns:a16="http://schemas.microsoft.com/office/drawing/2014/main" id="{EDD44813-F40F-CA49-8694-AED182A4380B}"/>
              </a:ext>
            </a:extLst>
          </p:cNvPr>
          <p:cNvSpPr>
            <a:spLocks noGrp="1"/>
          </p:cNvSpPr>
          <p:nvPr>
            <p:ph type="sldNum" sz="quarter" idx="12"/>
          </p:nvPr>
        </p:nvSpPr>
        <p:spPr/>
        <p:txBody>
          <a:bodyPr/>
          <a:lstStyle/>
          <a:p>
            <a:fld id="{AD170D46-D068-8B48-A460-9AF57A4A3A4B}" type="slidenum">
              <a:rPr lang="en-US" smtClean="0"/>
              <a:t>‹#›</a:t>
            </a:fld>
            <a:endParaRPr lang="en-US"/>
          </a:p>
        </p:txBody>
      </p:sp>
      <p:pic>
        <p:nvPicPr>
          <p:cNvPr id="7" name="Picture 6">
            <a:extLst>
              <a:ext uri="{FF2B5EF4-FFF2-40B4-BE49-F238E27FC236}">
                <a16:creationId xmlns:a16="http://schemas.microsoft.com/office/drawing/2014/main" id="{109565C8-6244-4C41-A342-F0919D27AB20}"/>
              </a:ext>
            </a:extLst>
          </p:cNvPr>
          <p:cNvPicPr>
            <a:picLocks noChangeAspect="1"/>
          </p:cNvPicPr>
          <p:nvPr userDrawn="1"/>
        </p:nvPicPr>
        <p:blipFill>
          <a:blip r:embed="rId2"/>
          <a:srcRect t="781" b="781"/>
          <a:stretch/>
        </p:blipFill>
        <p:spPr>
          <a:xfrm>
            <a:off x="20" y="0"/>
            <a:ext cx="12191980" cy="6858000"/>
          </a:xfrm>
          <a:prstGeom prst="rect">
            <a:avLst/>
          </a:prstGeom>
        </p:spPr>
      </p:pic>
      <p:pic>
        <p:nvPicPr>
          <p:cNvPr id="8" name="Picture 7">
            <a:extLst>
              <a:ext uri="{FF2B5EF4-FFF2-40B4-BE49-F238E27FC236}">
                <a16:creationId xmlns:a16="http://schemas.microsoft.com/office/drawing/2014/main" id="{CC1467CE-DC51-244C-9FBA-61B13F14DD51}"/>
              </a:ext>
            </a:extLst>
          </p:cNvPr>
          <p:cNvPicPr>
            <a:picLocks noChangeAspect="1"/>
          </p:cNvPicPr>
          <p:nvPr userDrawn="1"/>
        </p:nvPicPr>
        <p:blipFill>
          <a:blip r:embed="rId3"/>
          <a:srcRect/>
          <a:stretch/>
        </p:blipFill>
        <p:spPr>
          <a:xfrm>
            <a:off x="2563990" y="423004"/>
            <a:ext cx="2453496" cy="1550609"/>
          </a:xfrm>
          <a:prstGeom prst="rect">
            <a:avLst/>
          </a:prstGeom>
          <a:effectLst>
            <a:glow rad="1905000">
              <a:schemeClr val="bg1">
                <a:alpha val="42000"/>
              </a:schemeClr>
            </a:glow>
            <a:softEdge rad="0"/>
          </a:effectLst>
        </p:spPr>
      </p:pic>
      <p:sp>
        <p:nvSpPr>
          <p:cNvPr id="9" name="Rectangle 8">
            <a:extLst>
              <a:ext uri="{FF2B5EF4-FFF2-40B4-BE49-F238E27FC236}">
                <a16:creationId xmlns:a16="http://schemas.microsoft.com/office/drawing/2014/main" id="{76A42A2F-0558-254F-8991-25D3CFEDDE4D}"/>
              </a:ext>
            </a:extLst>
          </p:cNvPr>
          <p:cNvSpPr/>
          <p:nvPr userDrawn="1"/>
        </p:nvSpPr>
        <p:spPr>
          <a:xfrm>
            <a:off x="10" y="5562902"/>
            <a:ext cx="12191990" cy="43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8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32A8-B6E3-C248-9A0D-49F2E065A64A}"/>
              </a:ext>
            </a:extLst>
          </p:cNvPr>
          <p:cNvSpPr>
            <a:spLocks noGrp="1"/>
          </p:cNvSpPr>
          <p:nvPr>
            <p:ph type="title" hasCustomPrompt="1"/>
          </p:nvPr>
        </p:nvSpPr>
        <p:spPr>
          <a:xfrm>
            <a:off x="612432" y="223283"/>
            <a:ext cx="10375605" cy="914402"/>
          </a:xfrm>
        </p:spPr>
        <p:txBody>
          <a:bodyPr>
            <a:normAutofit/>
          </a:bodyPr>
          <a:lstStyle>
            <a:lvl1pPr>
              <a:defRPr sz="2800"/>
            </a:lvl1pPr>
          </a:lstStyle>
          <a:p>
            <a:r>
              <a:rPr lang="en-US" dirty="0"/>
              <a:t>CLICK TO EDIT MASTER TITLE STYLE</a:t>
            </a:r>
          </a:p>
        </p:txBody>
      </p:sp>
      <p:sp>
        <p:nvSpPr>
          <p:cNvPr id="3" name="Vertical Text Placeholder 2">
            <a:extLst>
              <a:ext uri="{FF2B5EF4-FFF2-40B4-BE49-F238E27FC236}">
                <a16:creationId xmlns:a16="http://schemas.microsoft.com/office/drawing/2014/main" id="{D746486D-E3CF-D040-83B4-220F40FA8A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36470A-FEAB-D54E-B64C-766258D8FAC1}"/>
              </a:ext>
            </a:extLst>
          </p:cNvPr>
          <p:cNvSpPr>
            <a:spLocks noGrp="1"/>
          </p:cNvSpPr>
          <p:nvPr>
            <p:ph type="ftr" sz="quarter" idx="11"/>
          </p:nvPr>
        </p:nvSpPr>
        <p:spPr/>
        <p:txBody>
          <a:bodyPr/>
          <a:lstStyle/>
          <a:p>
            <a:r>
              <a:rPr lang="en-US"/>
              <a:t>To edit footer: View Menu/Header &amp; Footer</a:t>
            </a:r>
          </a:p>
        </p:txBody>
      </p:sp>
      <p:sp>
        <p:nvSpPr>
          <p:cNvPr id="6" name="Slide Number Placeholder 5">
            <a:extLst>
              <a:ext uri="{FF2B5EF4-FFF2-40B4-BE49-F238E27FC236}">
                <a16:creationId xmlns:a16="http://schemas.microsoft.com/office/drawing/2014/main" id="{89DD2BD1-1AB9-784C-9B41-AAEE105CE9AF}"/>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97905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B6EDED-1486-8C46-A8B2-070661B2371D}"/>
              </a:ext>
            </a:extLst>
          </p:cNvPr>
          <p:cNvSpPr>
            <a:spLocks noGrp="1"/>
          </p:cNvSpPr>
          <p:nvPr>
            <p:ph type="title" orient="vert" hasCustomPrompt="1"/>
          </p:nvPr>
        </p:nvSpPr>
        <p:spPr>
          <a:xfrm>
            <a:off x="8724900" y="365125"/>
            <a:ext cx="2628900" cy="5811838"/>
          </a:xfrm>
        </p:spPr>
        <p:txBody>
          <a:bodyPr vert="eaVert">
            <a:normAutofit/>
          </a:bodyPr>
          <a:lstStyle>
            <a:lvl1pPr>
              <a:defRPr sz="2800"/>
            </a:lvl1pPr>
          </a:lstStyle>
          <a:p>
            <a:r>
              <a:rPr lang="en-US" dirty="0"/>
              <a:t>CLICK TO EDIT MASTER TITLE STYLE</a:t>
            </a:r>
          </a:p>
        </p:txBody>
      </p:sp>
      <p:sp>
        <p:nvSpPr>
          <p:cNvPr id="3" name="Vertical Text Placeholder 2">
            <a:extLst>
              <a:ext uri="{FF2B5EF4-FFF2-40B4-BE49-F238E27FC236}">
                <a16:creationId xmlns:a16="http://schemas.microsoft.com/office/drawing/2014/main" id="{61165E30-863D-6847-A4F0-027A480D0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283617-2CE2-2144-A3FC-C77C4BA05904}"/>
              </a:ext>
            </a:extLst>
          </p:cNvPr>
          <p:cNvSpPr>
            <a:spLocks noGrp="1"/>
          </p:cNvSpPr>
          <p:nvPr>
            <p:ph type="ftr" sz="quarter" idx="11"/>
          </p:nvPr>
        </p:nvSpPr>
        <p:spPr/>
        <p:txBody>
          <a:bodyPr/>
          <a:lstStyle/>
          <a:p>
            <a:r>
              <a:rPr lang="en-US"/>
              <a:t>To edit footer: View Menu/Header &amp; Footer</a:t>
            </a:r>
          </a:p>
        </p:txBody>
      </p:sp>
      <p:sp>
        <p:nvSpPr>
          <p:cNvPr id="6" name="Slide Number Placeholder 5">
            <a:extLst>
              <a:ext uri="{FF2B5EF4-FFF2-40B4-BE49-F238E27FC236}">
                <a16:creationId xmlns:a16="http://schemas.microsoft.com/office/drawing/2014/main" id="{8739FC64-99C0-9C41-8790-CBE7F5C7B62E}"/>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232558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F1DC-2C07-064B-AD7C-B6EA127DF25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DEC7B1-5C2F-1C43-9037-316F86C23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1E089FC-0B23-C94C-861C-84BBF4E27F84}"/>
              </a:ext>
            </a:extLst>
          </p:cNvPr>
          <p:cNvSpPr>
            <a:spLocks noGrp="1"/>
          </p:cNvSpPr>
          <p:nvPr>
            <p:ph type="ftr" sz="quarter" idx="11"/>
          </p:nvPr>
        </p:nvSpPr>
        <p:spPr/>
        <p:txBody>
          <a:bodyPr/>
          <a:lstStyle/>
          <a:p>
            <a:r>
              <a:rPr lang="en-US" dirty="0"/>
              <a:t>To edit footer: View Menu/Header &amp; Footer</a:t>
            </a:r>
          </a:p>
        </p:txBody>
      </p:sp>
      <p:sp>
        <p:nvSpPr>
          <p:cNvPr id="6" name="Slide Number Placeholder 5">
            <a:extLst>
              <a:ext uri="{FF2B5EF4-FFF2-40B4-BE49-F238E27FC236}">
                <a16:creationId xmlns:a16="http://schemas.microsoft.com/office/drawing/2014/main" id="{E25138ED-8FAD-A54B-9339-647FB45AA546}"/>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414429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E4D8ACF-455D-0442-BF6D-E22B88DEE1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215B59C-E3E1-DC4E-AB84-FED4AE901F46}"/>
              </a:ext>
            </a:extLst>
          </p:cNvPr>
          <p:cNvSpPr/>
          <p:nvPr userDrawn="1"/>
        </p:nvSpPr>
        <p:spPr>
          <a:xfrm>
            <a:off x="-3048" y="6300592"/>
            <a:ext cx="12195047" cy="557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F526285-2EE7-D644-895F-44271A6DA7DA}"/>
              </a:ext>
            </a:extLst>
          </p:cNvPr>
          <p:cNvSpPr>
            <a:spLocks noGrp="1"/>
          </p:cNvSpPr>
          <p:nvPr>
            <p:ph type="ftr" sz="quarter" idx="11"/>
          </p:nvPr>
        </p:nvSpPr>
        <p:spPr/>
        <p:txBody>
          <a:bodyPr/>
          <a:lstStyle/>
          <a:p>
            <a:r>
              <a:rPr lang="en-US" dirty="0"/>
              <a:t>To edit footer: View Menu/Header &amp; Footer</a:t>
            </a:r>
          </a:p>
        </p:txBody>
      </p:sp>
      <p:sp>
        <p:nvSpPr>
          <p:cNvPr id="6" name="Slide Number Placeholder 5">
            <a:extLst>
              <a:ext uri="{FF2B5EF4-FFF2-40B4-BE49-F238E27FC236}">
                <a16:creationId xmlns:a16="http://schemas.microsoft.com/office/drawing/2014/main" id="{5AD8EF38-3C57-224F-B223-A638FD2565B5}"/>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47175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400B-E27B-9A4D-B873-119FD3103836}"/>
              </a:ext>
            </a:extLst>
          </p:cNvPr>
          <p:cNvSpPr>
            <a:spLocks noGrp="1"/>
          </p:cNvSpPr>
          <p:nvPr>
            <p:ph type="title" hasCustomPrompt="1"/>
          </p:nvPr>
        </p:nvSpPr>
        <p:spPr>
          <a:xfrm>
            <a:off x="620747" y="255182"/>
            <a:ext cx="10375605"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93C7C0-5298-3C43-B805-195212487A3D}"/>
              </a:ext>
            </a:extLst>
          </p:cNvPr>
          <p:cNvSpPr>
            <a:spLocks noGrp="1"/>
          </p:cNvSpPr>
          <p:nvPr>
            <p:ph sz="half" idx="1"/>
          </p:nvPr>
        </p:nvSpPr>
        <p:spPr>
          <a:xfrm>
            <a:off x="620747" y="1392865"/>
            <a:ext cx="5041605" cy="41254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21AD57D-5379-7045-B560-45B7D9F34382}"/>
              </a:ext>
            </a:extLst>
          </p:cNvPr>
          <p:cNvSpPr>
            <a:spLocks noGrp="1"/>
          </p:cNvSpPr>
          <p:nvPr>
            <p:ph sz="half" idx="2"/>
          </p:nvPr>
        </p:nvSpPr>
        <p:spPr>
          <a:xfrm>
            <a:off x="5852159" y="1392865"/>
            <a:ext cx="5181600" cy="41254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34F23E75-A81F-D446-8D1B-803F133A2FF2}"/>
              </a:ext>
            </a:extLst>
          </p:cNvPr>
          <p:cNvSpPr>
            <a:spLocks noGrp="1"/>
          </p:cNvSpPr>
          <p:nvPr>
            <p:ph type="ftr" sz="quarter" idx="11"/>
          </p:nvPr>
        </p:nvSpPr>
        <p:spPr/>
        <p:txBody>
          <a:bodyPr/>
          <a:lstStyle/>
          <a:p>
            <a:r>
              <a:rPr lang="en-US"/>
              <a:t>To edit footer: View Menu/Header &amp; Footer</a:t>
            </a:r>
          </a:p>
        </p:txBody>
      </p:sp>
      <p:sp>
        <p:nvSpPr>
          <p:cNvPr id="7" name="Slide Number Placeholder 6">
            <a:extLst>
              <a:ext uri="{FF2B5EF4-FFF2-40B4-BE49-F238E27FC236}">
                <a16:creationId xmlns:a16="http://schemas.microsoft.com/office/drawing/2014/main" id="{41F03639-CFD5-D646-BD21-9F22C6D86389}"/>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57383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1E4A-A65B-0547-B76B-826C99E1F572}"/>
              </a:ext>
            </a:extLst>
          </p:cNvPr>
          <p:cNvSpPr>
            <a:spLocks noGrp="1"/>
          </p:cNvSpPr>
          <p:nvPr>
            <p:ph type="title" hasCustomPrompt="1"/>
          </p:nvPr>
        </p:nvSpPr>
        <p:spPr>
          <a:xfrm>
            <a:off x="614755" y="331216"/>
            <a:ext cx="10366560" cy="91078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E8DA5AC-84B5-704E-94E4-D9614A7D91EF}"/>
              </a:ext>
            </a:extLst>
          </p:cNvPr>
          <p:cNvSpPr>
            <a:spLocks noGrp="1"/>
          </p:cNvSpPr>
          <p:nvPr>
            <p:ph type="body" idx="1" hasCustomPrompt="1"/>
          </p:nvPr>
        </p:nvSpPr>
        <p:spPr>
          <a:xfrm>
            <a:off x="614755" y="1298389"/>
            <a:ext cx="50087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BE1CFCA-6119-6247-A5F2-3D78CE6E79B6}"/>
              </a:ext>
            </a:extLst>
          </p:cNvPr>
          <p:cNvSpPr>
            <a:spLocks noGrp="1"/>
          </p:cNvSpPr>
          <p:nvPr>
            <p:ph sz="half" idx="2"/>
          </p:nvPr>
        </p:nvSpPr>
        <p:spPr>
          <a:xfrm>
            <a:off x="614755" y="2154198"/>
            <a:ext cx="5008747" cy="3461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FCBB5D-3018-E64B-ACFB-B5952AE9E6ED}"/>
              </a:ext>
            </a:extLst>
          </p:cNvPr>
          <p:cNvSpPr>
            <a:spLocks noGrp="1"/>
          </p:cNvSpPr>
          <p:nvPr>
            <p:ph type="body" sz="quarter" idx="3" hasCustomPrompt="1"/>
          </p:nvPr>
        </p:nvSpPr>
        <p:spPr>
          <a:xfrm>
            <a:off x="6172200" y="129838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64681DF-E782-564B-AB2B-7E5486446D39}"/>
              </a:ext>
            </a:extLst>
          </p:cNvPr>
          <p:cNvSpPr>
            <a:spLocks noGrp="1"/>
          </p:cNvSpPr>
          <p:nvPr>
            <p:ph sz="quarter" idx="4"/>
          </p:nvPr>
        </p:nvSpPr>
        <p:spPr>
          <a:xfrm>
            <a:off x="6172200" y="2154198"/>
            <a:ext cx="5183188" cy="3461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34F50B-78AD-374B-8F71-D50BAF6CD423}"/>
              </a:ext>
            </a:extLst>
          </p:cNvPr>
          <p:cNvSpPr>
            <a:spLocks noGrp="1"/>
          </p:cNvSpPr>
          <p:nvPr>
            <p:ph type="ftr" sz="quarter" idx="11"/>
          </p:nvPr>
        </p:nvSpPr>
        <p:spPr/>
        <p:txBody>
          <a:bodyPr/>
          <a:lstStyle/>
          <a:p>
            <a:r>
              <a:rPr lang="en-US"/>
              <a:t>To edit footer: View Menu/Header &amp; Footer</a:t>
            </a:r>
          </a:p>
        </p:txBody>
      </p:sp>
      <p:sp>
        <p:nvSpPr>
          <p:cNvPr id="9" name="Slide Number Placeholder 8">
            <a:extLst>
              <a:ext uri="{FF2B5EF4-FFF2-40B4-BE49-F238E27FC236}">
                <a16:creationId xmlns:a16="http://schemas.microsoft.com/office/drawing/2014/main" id="{D89C7115-996D-EA4D-B634-75F1F94CC1E9}"/>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216975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2636-7CBB-5B42-AF02-5BC999FEFE75}"/>
              </a:ext>
            </a:extLst>
          </p:cNvPr>
          <p:cNvSpPr>
            <a:spLocks noGrp="1"/>
          </p:cNvSpPr>
          <p:nvPr>
            <p:ph type="title" hasCustomPrompt="1"/>
          </p:nvPr>
        </p:nvSpPr>
        <p:spPr>
          <a:xfrm>
            <a:off x="629061" y="258204"/>
            <a:ext cx="10375605" cy="914402"/>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4527FF43-0B63-1440-A9FC-097CBE75582E}"/>
              </a:ext>
            </a:extLst>
          </p:cNvPr>
          <p:cNvSpPr>
            <a:spLocks noGrp="1"/>
          </p:cNvSpPr>
          <p:nvPr>
            <p:ph type="ftr" sz="quarter" idx="11"/>
          </p:nvPr>
        </p:nvSpPr>
        <p:spPr/>
        <p:txBody>
          <a:bodyPr/>
          <a:lstStyle/>
          <a:p>
            <a:r>
              <a:rPr lang="en-US"/>
              <a:t>To edit footer: View Menu/Header &amp; Footer</a:t>
            </a:r>
          </a:p>
        </p:txBody>
      </p:sp>
      <p:sp>
        <p:nvSpPr>
          <p:cNvPr id="5" name="Slide Number Placeholder 4">
            <a:extLst>
              <a:ext uri="{FF2B5EF4-FFF2-40B4-BE49-F238E27FC236}">
                <a16:creationId xmlns:a16="http://schemas.microsoft.com/office/drawing/2014/main" id="{827AF320-9782-644D-9FF5-C4150D63BE9B}"/>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1566116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DDBC166-68E0-AD43-9D26-46306CAE14E8}"/>
              </a:ext>
            </a:extLst>
          </p:cNvPr>
          <p:cNvSpPr>
            <a:spLocks noGrp="1"/>
          </p:cNvSpPr>
          <p:nvPr>
            <p:ph type="ftr" sz="quarter" idx="11"/>
          </p:nvPr>
        </p:nvSpPr>
        <p:spPr/>
        <p:txBody>
          <a:bodyPr/>
          <a:lstStyle/>
          <a:p>
            <a:r>
              <a:rPr lang="en-US"/>
              <a:t>To edit footer: View Menu/Header &amp; Footer</a:t>
            </a:r>
          </a:p>
        </p:txBody>
      </p:sp>
      <p:sp>
        <p:nvSpPr>
          <p:cNvPr id="4" name="Slide Number Placeholder 3">
            <a:extLst>
              <a:ext uri="{FF2B5EF4-FFF2-40B4-BE49-F238E27FC236}">
                <a16:creationId xmlns:a16="http://schemas.microsoft.com/office/drawing/2014/main" id="{8E98D09F-575D-0F4F-A80F-D0FBAFEE2CE9}"/>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101047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27CC-6259-994C-8479-7AC7D136E86D}"/>
              </a:ext>
            </a:extLst>
          </p:cNvPr>
          <p:cNvSpPr>
            <a:spLocks noGrp="1"/>
          </p:cNvSpPr>
          <p:nvPr>
            <p:ph type="title" hasCustomPrompt="1"/>
          </p:nvPr>
        </p:nvSpPr>
        <p:spPr>
          <a:xfrm>
            <a:off x="621532" y="377452"/>
            <a:ext cx="3932237" cy="1350335"/>
          </a:xfrm>
        </p:spPr>
        <p:txBody>
          <a:bodyPr anchor="b">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BE1167C4-03C6-6D49-9DA6-7FCB20E5F26A}"/>
              </a:ext>
            </a:extLst>
          </p:cNvPr>
          <p:cNvSpPr>
            <a:spLocks noGrp="1"/>
          </p:cNvSpPr>
          <p:nvPr>
            <p:ph idx="1"/>
          </p:nvPr>
        </p:nvSpPr>
        <p:spPr>
          <a:xfrm>
            <a:off x="4642861" y="1003702"/>
            <a:ext cx="6172200" cy="455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737FC-4F7D-9F4A-821B-AB998D48F415}"/>
              </a:ext>
            </a:extLst>
          </p:cNvPr>
          <p:cNvSpPr>
            <a:spLocks noGrp="1"/>
          </p:cNvSpPr>
          <p:nvPr>
            <p:ph type="body" sz="half" idx="2"/>
          </p:nvPr>
        </p:nvSpPr>
        <p:spPr>
          <a:xfrm>
            <a:off x="621534" y="17277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B71C40E-3B79-AE40-B730-E4B27D9E2D79}"/>
              </a:ext>
            </a:extLst>
          </p:cNvPr>
          <p:cNvSpPr>
            <a:spLocks noGrp="1"/>
          </p:cNvSpPr>
          <p:nvPr>
            <p:ph type="ftr" sz="quarter" idx="11"/>
          </p:nvPr>
        </p:nvSpPr>
        <p:spPr/>
        <p:txBody>
          <a:bodyPr/>
          <a:lstStyle/>
          <a:p>
            <a:r>
              <a:rPr lang="en-US"/>
              <a:t>To edit footer: View Menu/Header &amp; Footer</a:t>
            </a:r>
          </a:p>
        </p:txBody>
      </p:sp>
      <p:sp>
        <p:nvSpPr>
          <p:cNvPr id="7" name="Slide Number Placeholder 6">
            <a:extLst>
              <a:ext uri="{FF2B5EF4-FFF2-40B4-BE49-F238E27FC236}">
                <a16:creationId xmlns:a16="http://schemas.microsoft.com/office/drawing/2014/main" id="{9AF93A57-54CE-B242-A7FC-7692715CDC41}"/>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372884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78B85B-C870-514B-910B-C012E183A232}"/>
              </a:ext>
            </a:extLst>
          </p:cNvPr>
          <p:cNvSpPr>
            <a:spLocks noGrp="1"/>
          </p:cNvSpPr>
          <p:nvPr>
            <p:ph type="pic" idx="1"/>
          </p:nvPr>
        </p:nvSpPr>
        <p:spPr>
          <a:xfrm>
            <a:off x="4684424" y="92092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B9A9C6F4-B9F6-5542-AFE5-9899E3BDF779}"/>
              </a:ext>
            </a:extLst>
          </p:cNvPr>
          <p:cNvSpPr>
            <a:spLocks noGrp="1"/>
          </p:cNvSpPr>
          <p:nvPr>
            <p:ph type="ftr" sz="quarter" idx="11"/>
          </p:nvPr>
        </p:nvSpPr>
        <p:spPr/>
        <p:txBody>
          <a:bodyPr/>
          <a:lstStyle/>
          <a:p>
            <a:r>
              <a:rPr lang="en-US" dirty="0"/>
              <a:t>To edit footer: View Menu/Header &amp; Footer</a:t>
            </a:r>
          </a:p>
        </p:txBody>
      </p:sp>
      <p:sp>
        <p:nvSpPr>
          <p:cNvPr id="7" name="Slide Number Placeholder 6">
            <a:extLst>
              <a:ext uri="{FF2B5EF4-FFF2-40B4-BE49-F238E27FC236}">
                <a16:creationId xmlns:a16="http://schemas.microsoft.com/office/drawing/2014/main" id="{4EB96FA8-75A1-304B-8F89-AD966CC21988}"/>
              </a:ext>
            </a:extLst>
          </p:cNvPr>
          <p:cNvSpPr>
            <a:spLocks noGrp="1"/>
          </p:cNvSpPr>
          <p:nvPr>
            <p:ph type="sldNum" sz="quarter" idx="12"/>
          </p:nvPr>
        </p:nvSpPr>
        <p:spPr/>
        <p:txBody>
          <a:bodyPr/>
          <a:lstStyle/>
          <a:p>
            <a:fld id="{AD170D46-D068-8B48-A460-9AF57A4A3A4B}" type="slidenum">
              <a:rPr lang="en-US" smtClean="0"/>
              <a:t>‹#›</a:t>
            </a:fld>
            <a:endParaRPr lang="en-US"/>
          </a:p>
        </p:txBody>
      </p:sp>
      <p:sp>
        <p:nvSpPr>
          <p:cNvPr id="8" name="Title 1">
            <a:extLst>
              <a:ext uri="{FF2B5EF4-FFF2-40B4-BE49-F238E27FC236}">
                <a16:creationId xmlns:a16="http://schemas.microsoft.com/office/drawing/2014/main" id="{99BC829F-29A2-0544-B0CD-0194EFD34832}"/>
              </a:ext>
            </a:extLst>
          </p:cNvPr>
          <p:cNvSpPr>
            <a:spLocks noGrp="1"/>
          </p:cNvSpPr>
          <p:nvPr>
            <p:ph type="title" hasCustomPrompt="1"/>
          </p:nvPr>
        </p:nvSpPr>
        <p:spPr>
          <a:xfrm>
            <a:off x="613220" y="340242"/>
            <a:ext cx="3932237" cy="1350335"/>
          </a:xfrm>
        </p:spPr>
        <p:txBody>
          <a:bodyPr anchor="b">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DDF42A3-0678-D94C-B5D3-B0A6154948A3}"/>
              </a:ext>
            </a:extLst>
          </p:cNvPr>
          <p:cNvSpPr>
            <a:spLocks noGrp="1"/>
          </p:cNvSpPr>
          <p:nvPr>
            <p:ph type="body" sz="half" idx="2"/>
          </p:nvPr>
        </p:nvSpPr>
        <p:spPr>
          <a:xfrm>
            <a:off x="613219" y="17277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710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C13D54-893C-BB4E-9971-F0BDF0A3F8B6}"/>
              </a:ext>
            </a:extLst>
          </p:cNvPr>
          <p:cNvPicPr>
            <a:picLocks noChangeAspect="1"/>
          </p:cNvPicPr>
          <p:nvPr userDrawn="1"/>
        </p:nvPicPr>
        <p:blipFill>
          <a:blip r:embed="rId13"/>
          <a:srcRect/>
          <a:stretch/>
        </p:blipFill>
        <p:spPr>
          <a:xfrm>
            <a:off x="567575" y="6087683"/>
            <a:ext cx="1805645" cy="707210"/>
          </a:xfrm>
          <a:prstGeom prst="rect">
            <a:avLst/>
          </a:prstGeom>
        </p:spPr>
      </p:pic>
      <p:sp>
        <p:nvSpPr>
          <p:cNvPr id="2" name="Title Placeholder 1">
            <a:extLst>
              <a:ext uri="{FF2B5EF4-FFF2-40B4-BE49-F238E27FC236}">
                <a16:creationId xmlns:a16="http://schemas.microsoft.com/office/drawing/2014/main" id="{39847001-036E-5649-BCF9-C7BEDC5232BB}"/>
              </a:ext>
            </a:extLst>
          </p:cNvPr>
          <p:cNvSpPr>
            <a:spLocks noGrp="1"/>
          </p:cNvSpPr>
          <p:nvPr>
            <p:ph type="title"/>
          </p:nvPr>
        </p:nvSpPr>
        <p:spPr>
          <a:xfrm>
            <a:off x="612430" y="223282"/>
            <a:ext cx="10375605" cy="91547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4FE139-77DF-E341-B235-ED92CE782766}"/>
              </a:ext>
            </a:extLst>
          </p:cNvPr>
          <p:cNvSpPr>
            <a:spLocks noGrp="1"/>
          </p:cNvSpPr>
          <p:nvPr>
            <p:ph type="body" idx="1"/>
          </p:nvPr>
        </p:nvSpPr>
        <p:spPr>
          <a:xfrm>
            <a:off x="612432" y="1329067"/>
            <a:ext cx="10375605" cy="43699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456F800-5EB3-C44F-9FD3-013AEAAE5D96}"/>
              </a:ext>
            </a:extLst>
          </p:cNvPr>
          <p:cNvSpPr>
            <a:spLocks noGrp="1"/>
          </p:cNvSpPr>
          <p:nvPr>
            <p:ph type="ftr" sz="quarter" idx="3"/>
          </p:nvPr>
        </p:nvSpPr>
        <p:spPr>
          <a:xfrm>
            <a:off x="2956561" y="6406119"/>
            <a:ext cx="6998132" cy="228600"/>
          </a:xfrm>
          <a:prstGeom prst="rect">
            <a:avLst/>
          </a:prstGeom>
        </p:spPr>
        <p:txBody>
          <a:bodyPr vert="horz" lIns="91440" tIns="45720" rIns="91440" bIns="45720" rtlCol="0" anchor="ctr"/>
          <a:lstStyle>
            <a:lvl1pPr algn="ctr">
              <a:defRPr sz="1200">
                <a:solidFill>
                  <a:schemeClr val="tx2"/>
                </a:solidFill>
              </a:defRPr>
            </a:lvl1pPr>
          </a:lstStyle>
          <a:p>
            <a:r>
              <a:rPr lang="en-US" dirty="0"/>
              <a:t>To edit footer: View Menu/Header &amp; Footer</a:t>
            </a:r>
          </a:p>
        </p:txBody>
      </p:sp>
      <p:sp>
        <p:nvSpPr>
          <p:cNvPr id="6" name="Slide Number Placeholder 5">
            <a:extLst>
              <a:ext uri="{FF2B5EF4-FFF2-40B4-BE49-F238E27FC236}">
                <a16:creationId xmlns:a16="http://schemas.microsoft.com/office/drawing/2014/main" id="{91757AAC-8347-D444-84A7-2B3C893F5566}"/>
              </a:ext>
            </a:extLst>
          </p:cNvPr>
          <p:cNvSpPr>
            <a:spLocks noGrp="1"/>
          </p:cNvSpPr>
          <p:nvPr>
            <p:ph type="sldNum" sz="quarter" idx="4"/>
          </p:nvPr>
        </p:nvSpPr>
        <p:spPr>
          <a:xfrm>
            <a:off x="10495280" y="6396135"/>
            <a:ext cx="858520" cy="228600"/>
          </a:xfrm>
          <a:prstGeom prst="rect">
            <a:avLst/>
          </a:prstGeom>
        </p:spPr>
        <p:txBody>
          <a:bodyPr vert="horz" lIns="91440" tIns="45720" rIns="91440" bIns="45720" rtlCol="0" anchor="ctr"/>
          <a:lstStyle>
            <a:lvl1pPr algn="r">
              <a:defRPr sz="1200">
                <a:solidFill>
                  <a:schemeClr val="tx2"/>
                </a:solidFill>
              </a:defRPr>
            </a:lvl1pPr>
          </a:lstStyle>
          <a:p>
            <a:fld id="{AD170D46-D068-8B48-A460-9AF57A4A3A4B}" type="slidenum">
              <a:rPr lang="en-US" smtClean="0"/>
              <a:pPr/>
              <a:t>‹#›</a:t>
            </a:fld>
            <a:endParaRPr lang="en-US" dirty="0"/>
          </a:p>
        </p:txBody>
      </p:sp>
    </p:spTree>
    <p:extLst>
      <p:ext uri="{BB962C8B-B14F-4D97-AF65-F5344CB8AC3E}">
        <p14:creationId xmlns:p14="http://schemas.microsoft.com/office/powerpoint/2010/main" val="593844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DF8C99-05A7-0546-9775-19D0DD94F702}"/>
              </a:ext>
            </a:extLst>
          </p:cNvPr>
          <p:cNvSpPr txBox="1">
            <a:spLocks/>
          </p:cNvSpPr>
          <p:nvPr/>
        </p:nvSpPr>
        <p:spPr>
          <a:xfrm>
            <a:off x="1948542" y="4308952"/>
            <a:ext cx="9633858" cy="1117425"/>
          </a:xfrm>
          <a:prstGeom prst="rect">
            <a:avLst/>
          </a:prstGeom>
        </p:spPr>
        <p:txBody>
          <a:bodyPr>
            <a:normAutofit lnSpcReduction="10000"/>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US" sz="4000" dirty="0">
                <a:solidFill>
                  <a:srgbClr val="FFFFFF"/>
                </a:solidFill>
              </a:rPr>
              <a:t>BMT CTN Administrative MOP</a:t>
            </a:r>
          </a:p>
          <a:p>
            <a:r>
              <a:rPr lang="en-US" sz="4000" dirty="0">
                <a:solidFill>
                  <a:srgbClr val="FFFFFF"/>
                </a:solidFill>
              </a:rPr>
              <a:t>Major Updates to Version 15.0 → 16.0</a:t>
            </a:r>
          </a:p>
        </p:txBody>
      </p:sp>
      <p:sp>
        <p:nvSpPr>
          <p:cNvPr id="5" name="Subtitle 2">
            <a:extLst>
              <a:ext uri="{FF2B5EF4-FFF2-40B4-BE49-F238E27FC236}">
                <a16:creationId xmlns:a16="http://schemas.microsoft.com/office/drawing/2014/main" id="{C071879F-1923-B14C-A866-FFF6D28FF47B}"/>
              </a:ext>
            </a:extLst>
          </p:cNvPr>
          <p:cNvSpPr txBox="1">
            <a:spLocks/>
          </p:cNvSpPr>
          <p:nvPr/>
        </p:nvSpPr>
        <p:spPr>
          <a:xfrm>
            <a:off x="2060408" y="5562902"/>
            <a:ext cx="8607592" cy="4351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tx2">
                  <a:lumMod val="40000"/>
                  <a:lumOff val="60000"/>
                </a:schemeClr>
              </a:solidFill>
            </a:endParaRPr>
          </a:p>
        </p:txBody>
      </p:sp>
    </p:spTree>
    <p:extLst>
      <p:ext uri="{BB962C8B-B14F-4D97-AF65-F5344CB8AC3E}">
        <p14:creationId xmlns:p14="http://schemas.microsoft.com/office/powerpoint/2010/main" val="264375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1231106"/>
          </a:xfrm>
          <a:prstGeom prst="rect">
            <a:avLst/>
          </a:prstGeom>
        </p:spPr>
        <p:txBody>
          <a:bodyPr vert="horz" wrap="square" lIns="0" tIns="0" rIns="0" bIns="0" rtlCol="0">
            <a:spAutoFit/>
          </a:bodyPr>
          <a:lstStyle/>
          <a:p>
            <a:pPr marL="12700" marR="5080">
              <a:lnSpc>
                <a:spcPts val="4750"/>
              </a:lnSpc>
            </a:pPr>
            <a:r>
              <a:rPr spc="-10" dirty="0"/>
              <a:t>Chapter </a:t>
            </a:r>
            <a:r>
              <a:rPr spc="-5" dirty="0"/>
              <a:t>3: </a:t>
            </a:r>
            <a:r>
              <a:rPr spc="-20" dirty="0"/>
              <a:t>Procedures </a:t>
            </a:r>
            <a:r>
              <a:rPr spc="-40" dirty="0"/>
              <a:t>for </a:t>
            </a:r>
            <a:r>
              <a:rPr spc="-5" dirty="0"/>
              <a:t>Implementing  </a:t>
            </a:r>
            <a:r>
              <a:rPr spc="-20" dirty="0"/>
              <a:t>Approved </a:t>
            </a:r>
            <a:r>
              <a:rPr dirty="0"/>
              <a:t>Study </a:t>
            </a:r>
            <a:r>
              <a:rPr spc="-5" dirty="0"/>
              <a:t>Concepts</a:t>
            </a:r>
            <a:r>
              <a:rPr spc="-45" dirty="0"/>
              <a:t> </a:t>
            </a:r>
            <a:r>
              <a:rPr lang="en-US" spc="-45" dirty="0"/>
              <a:t>(</a:t>
            </a:r>
            <a:r>
              <a:rPr spc="-45" dirty="0"/>
              <a:t>cont</a:t>
            </a:r>
            <a:r>
              <a:rPr lang="en-US" spc="-45" dirty="0"/>
              <a:t>.)</a:t>
            </a:r>
            <a:endParaRPr spc="-45" dirty="0"/>
          </a:p>
        </p:txBody>
      </p:sp>
      <p:sp>
        <p:nvSpPr>
          <p:cNvPr id="3" name="object 3"/>
          <p:cNvSpPr txBox="1"/>
          <p:nvPr/>
        </p:nvSpPr>
        <p:spPr>
          <a:xfrm>
            <a:off x="916939" y="1805304"/>
            <a:ext cx="10145395" cy="3631763"/>
          </a:xfrm>
          <a:prstGeom prst="rect">
            <a:avLst/>
          </a:prstGeom>
        </p:spPr>
        <p:txBody>
          <a:bodyPr vert="horz" wrap="square" lIns="0" tIns="0" rIns="0" bIns="0" rtlCol="0">
            <a:spAutoFit/>
          </a:bodyPr>
          <a:lstStyle/>
          <a:p>
            <a:pPr marL="12700" marR="5080" algn="just">
              <a:tabLst>
                <a:tab pos="241935" algn="l"/>
              </a:tabLst>
            </a:pPr>
            <a:r>
              <a:rPr lang="en-US" sz="2600" spc="-65" dirty="0">
                <a:cs typeface="Calibri"/>
              </a:rPr>
              <a:t>3.4.9. Medical Monitor Assignment</a:t>
            </a:r>
          </a:p>
          <a:p>
            <a:pPr marL="469900" marR="5080" indent="-457200" algn="just">
              <a:buFont typeface="Arial" panose="020B0604020202020204" pitchFamily="34" charset="0"/>
              <a:buChar char="•"/>
              <a:tabLst>
                <a:tab pos="241935" algn="l"/>
              </a:tabLst>
            </a:pPr>
            <a:r>
              <a:rPr lang="en-US" sz="2600" spc="-65" dirty="0">
                <a:cs typeface="Calibri"/>
              </a:rPr>
              <a:t>Added details:</a:t>
            </a:r>
          </a:p>
          <a:p>
            <a:pPr marL="927100" marR="5080" lvl="1" indent="-457200" algn="just">
              <a:buFont typeface="Arial" panose="020B0604020202020204" pitchFamily="34" charset="0"/>
              <a:buChar char="•"/>
              <a:tabLst>
                <a:tab pos="241935" algn="l"/>
              </a:tabLst>
            </a:pPr>
            <a:r>
              <a:rPr lang="en-US" sz="2600" spc="-65" dirty="0">
                <a:cs typeface="Calibri"/>
              </a:rPr>
              <a:t>MMs are contracted by the NMDP</a:t>
            </a:r>
          </a:p>
          <a:p>
            <a:pPr marL="927100" marR="5080" lvl="1" indent="-457200" algn="just">
              <a:buFont typeface="Arial" panose="020B0604020202020204" pitchFamily="34" charset="0"/>
              <a:buChar char="•"/>
              <a:tabLst>
                <a:tab pos="241935" algn="l"/>
              </a:tabLst>
            </a:pPr>
            <a:r>
              <a:rPr lang="en-US" sz="2600" spc="-65" dirty="0">
                <a:cs typeface="Calibri"/>
              </a:rPr>
              <a:t>A MM newsletter may be distributed in lieu of quarterly call</a:t>
            </a:r>
          </a:p>
          <a:p>
            <a:pPr marL="469900" marR="5080" indent="-457200" algn="just">
              <a:buFont typeface="Arial" panose="020B0604020202020204" pitchFamily="34" charset="0"/>
              <a:buChar char="•"/>
              <a:tabLst>
                <a:tab pos="241935" algn="l"/>
              </a:tabLst>
            </a:pPr>
            <a:r>
              <a:rPr lang="en-US" sz="2600" spc="-65" dirty="0">
                <a:cs typeface="Calibri"/>
              </a:rPr>
              <a:t>Clarified: MMs are not assigned to a study activated at their site, although in some cases, a MM may provide support to a study prior to their site’s activation on a trial or when the MM’s position would not involve care for patients in a study on which they serve as a MM</a:t>
            </a:r>
          </a:p>
          <a:p>
            <a:pPr marL="12700" marR="5080" algn="just">
              <a:tabLst>
                <a:tab pos="241935" algn="l"/>
              </a:tabLst>
            </a:pPr>
            <a:endParaRPr lang="en-US" sz="2800" spc="-10" dirty="0">
              <a:latin typeface="Calibri"/>
              <a:cs typeface="Calibri"/>
            </a:endParaRPr>
          </a:p>
        </p:txBody>
      </p:sp>
    </p:spTree>
    <p:extLst>
      <p:ext uri="{BB962C8B-B14F-4D97-AF65-F5344CB8AC3E}">
        <p14:creationId xmlns:p14="http://schemas.microsoft.com/office/powerpoint/2010/main" val="363237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4EBE-83D6-4A38-97AC-B88C0001EEAB}"/>
              </a:ext>
            </a:extLst>
          </p:cNvPr>
          <p:cNvSpPr>
            <a:spLocks noGrp="1"/>
          </p:cNvSpPr>
          <p:nvPr>
            <p:ph type="title"/>
          </p:nvPr>
        </p:nvSpPr>
        <p:spPr>
          <a:xfrm>
            <a:off x="916939" y="397478"/>
            <a:ext cx="10358120" cy="677108"/>
          </a:xfrm>
        </p:spPr>
        <p:txBody>
          <a:bodyPr/>
          <a:lstStyle/>
          <a:p>
            <a:r>
              <a:rPr lang="en-US" spc="-10" dirty="0"/>
              <a:t>Chapter </a:t>
            </a:r>
            <a:r>
              <a:rPr lang="en-US" spc="-5" dirty="0"/>
              <a:t>5: </a:t>
            </a:r>
            <a:r>
              <a:rPr lang="en-US" spc="-20" dirty="0"/>
              <a:t>Site Monitoring</a:t>
            </a:r>
            <a:endParaRPr lang="en-US" dirty="0"/>
          </a:p>
        </p:txBody>
      </p:sp>
      <p:sp>
        <p:nvSpPr>
          <p:cNvPr id="3" name="Text Placeholder 2">
            <a:extLst>
              <a:ext uri="{FF2B5EF4-FFF2-40B4-BE49-F238E27FC236}">
                <a16:creationId xmlns:a16="http://schemas.microsoft.com/office/drawing/2014/main" id="{5BAD721B-F51A-4BC5-AD8E-0B897268ED8B}"/>
              </a:ext>
            </a:extLst>
          </p:cNvPr>
          <p:cNvSpPr>
            <a:spLocks noGrp="1"/>
          </p:cNvSpPr>
          <p:nvPr>
            <p:ph type="body" idx="1"/>
          </p:nvPr>
        </p:nvSpPr>
        <p:spPr>
          <a:xfrm>
            <a:off x="413566" y="1720151"/>
            <a:ext cx="11364866" cy="1600438"/>
          </a:xfrm>
        </p:spPr>
        <p:txBody>
          <a:bodyPr>
            <a:normAutofit fontScale="92500" lnSpcReduction="20000"/>
          </a:bodyPr>
          <a:lstStyle/>
          <a:p>
            <a:pPr algn="just"/>
            <a:r>
              <a:rPr lang="en-US" sz="2600" spc="-65" dirty="0"/>
              <a:t>5.3.3. Evaluation of Center Performance</a:t>
            </a:r>
          </a:p>
          <a:p>
            <a:pPr marL="457200" indent="-457200" algn="just">
              <a:buFont typeface="Arial" panose="020B0604020202020204" pitchFamily="34" charset="0"/>
              <a:buChar char="•"/>
            </a:pPr>
            <a:r>
              <a:rPr lang="en-US" sz="2600" spc="-65" dirty="0"/>
              <a:t>Added records retention requirement policy to maintain patients’ research charts for 5 years after study closure memo date, unless the sponsor’s requirements differ. However, site’s institutional policies should be followed if they exceed the requirements of the BMT CTN </a:t>
            </a:r>
          </a:p>
        </p:txBody>
      </p:sp>
    </p:spTree>
    <p:extLst>
      <p:ext uri="{BB962C8B-B14F-4D97-AF65-F5344CB8AC3E}">
        <p14:creationId xmlns:p14="http://schemas.microsoft.com/office/powerpoint/2010/main" val="2532500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4EBE-83D6-4A38-97AC-B88C0001EEAB}"/>
              </a:ext>
            </a:extLst>
          </p:cNvPr>
          <p:cNvSpPr>
            <a:spLocks noGrp="1"/>
          </p:cNvSpPr>
          <p:nvPr>
            <p:ph type="title"/>
          </p:nvPr>
        </p:nvSpPr>
        <p:spPr>
          <a:xfrm>
            <a:off x="916939" y="397478"/>
            <a:ext cx="10358120" cy="677108"/>
          </a:xfrm>
        </p:spPr>
        <p:txBody>
          <a:bodyPr/>
          <a:lstStyle/>
          <a:p>
            <a:r>
              <a:rPr lang="en-US" spc="-10" dirty="0"/>
              <a:t>Chapter </a:t>
            </a:r>
            <a:r>
              <a:rPr lang="en-US" spc="-5" dirty="0"/>
              <a:t>6: </a:t>
            </a:r>
            <a:r>
              <a:rPr lang="en-US" spc="-20" dirty="0"/>
              <a:t>Adverse Event Reporting</a:t>
            </a:r>
            <a:endParaRPr lang="en-US" dirty="0"/>
          </a:p>
        </p:txBody>
      </p:sp>
      <p:sp>
        <p:nvSpPr>
          <p:cNvPr id="3" name="Text Placeholder 2">
            <a:extLst>
              <a:ext uri="{FF2B5EF4-FFF2-40B4-BE49-F238E27FC236}">
                <a16:creationId xmlns:a16="http://schemas.microsoft.com/office/drawing/2014/main" id="{5BAD721B-F51A-4BC5-AD8E-0B897268ED8B}"/>
              </a:ext>
            </a:extLst>
          </p:cNvPr>
          <p:cNvSpPr>
            <a:spLocks noGrp="1"/>
          </p:cNvSpPr>
          <p:nvPr>
            <p:ph type="body" idx="1"/>
          </p:nvPr>
        </p:nvSpPr>
        <p:spPr>
          <a:xfrm>
            <a:off x="413566" y="1720151"/>
            <a:ext cx="11364866" cy="5201424"/>
          </a:xfrm>
        </p:spPr>
        <p:txBody>
          <a:bodyPr>
            <a:normAutofit lnSpcReduction="10000"/>
          </a:bodyPr>
          <a:lstStyle/>
          <a:p>
            <a:pPr algn="just"/>
            <a:r>
              <a:rPr lang="en-US" sz="2600" spc="-65" dirty="0"/>
              <a:t>6.2.1. Unexpected/Unanticipated Adverse Events</a:t>
            </a:r>
          </a:p>
          <a:p>
            <a:pPr marL="457200" indent="-457200" algn="just">
              <a:buFont typeface="Arial" panose="020B0604020202020204" pitchFamily="34" charset="0"/>
              <a:buChar char="•"/>
            </a:pPr>
            <a:r>
              <a:rPr lang="en-US" sz="2600" spc="-65" dirty="0"/>
              <a:t>Clarified: All reportable unexpected adverse events must be reported to the BMT CTN DCC in an expedited manner from the time of enrollment </a:t>
            </a:r>
            <a:r>
              <a:rPr lang="en-US" sz="2600" b="1" spc="-65" dirty="0"/>
              <a:t>to the treatment segment</a:t>
            </a:r>
            <a:r>
              <a:rPr lang="en-US" sz="2600" spc="-65" dirty="0"/>
              <a:t>, unless specified otherwise in the protocol.</a:t>
            </a:r>
          </a:p>
          <a:p>
            <a:pPr algn="just"/>
            <a:r>
              <a:rPr lang="en-US" sz="2600" spc="-65" dirty="0"/>
              <a:t>6.2.2. Expected/Anticipated Adverse Events</a:t>
            </a:r>
          </a:p>
          <a:p>
            <a:pPr marL="457200" indent="-457200" algn="just">
              <a:buFont typeface="Arial" panose="020B0604020202020204" pitchFamily="34" charset="0"/>
              <a:buChar char="•"/>
            </a:pPr>
            <a:r>
              <a:rPr lang="en-US" sz="2600" spc="-65" dirty="0"/>
              <a:t>Broadened: In addition, each Protocol Team must develop an interim analysis plan using the CTCAE grading scale (or </a:t>
            </a:r>
            <a:r>
              <a:rPr lang="en-US" sz="2600" strike="sngStrike" spc="-65" dirty="0"/>
              <a:t>Bearman</a:t>
            </a:r>
            <a:r>
              <a:rPr lang="en-US" sz="2600" spc="-65" dirty="0"/>
              <a:t> </a:t>
            </a:r>
            <a:r>
              <a:rPr lang="en-US" sz="2600" b="1" spc="-65" dirty="0"/>
              <a:t>alternate grading </a:t>
            </a:r>
            <a:r>
              <a:rPr lang="en-US" sz="2600" spc="-65" dirty="0"/>
              <a:t>scale if appropriate) to monitor protocol-specific expected adverse events.  </a:t>
            </a:r>
          </a:p>
          <a:p>
            <a:pPr algn="just"/>
            <a:r>
              <a:rPr lang="en-US" sz="2600" spc="-65" dirty="0"/>
              <a:t>6.3. Adverse Event Monitoring</a:t>
            </a:r>
          </a:p>
          <a:p>
            <a:pPr marL="457200" indent="-457200" algn="just">
              <a:buFont typeface="Arial" panose="020B0604020202020204" pitchFamily="34" charset="0"/>
              <a:buChar char="•"/>
            </a:pPr>
            <a:r>
              <a:rPr lang="en-US" sz="2600" spc="-65" dirty="0"/>
              <a:t>Updated process for MM review and communication roles and responsibilities with the DSMB</a:t>
            </a:r>
          </a:p>
          <a:p>
            <a:pPr algn="just"/>
            <a:endParaRPr lang="en-US" sz="2600" spc="-65" dirty="0"/>
          </a:p>
          <a:p>
            <a:pPr algn="just"/>
            <a:r>
              <a:rPr lang="en-US" sz="2600" spc="-65" dirty="0"/>
              <a:t> </a:t>
            </a:r>
          </a:p>
        </p:txBody>
      </p:sp>
    </p:spTree>
    <p:extLst>
      <p:ext uri="{BB962C8B-B14F-4D97-AF65-F5344CB8AC3E}">
        <p14:creationId xmlns:p14="http://schemas.microsoft.com/office/powerpoint/2010/main" val="674185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4EBE-83D6-4A38-97AC-B88C0001EEAB}"/>
              </a:ext>
            </a:extLst>
          </p:cNvPr>
          <p:cNvSpPr>
            <a:spLocks noGrp="1"/>
          </p:cNvSpPr>
          <p:nvPr>
            <p:ph type="title"/>
          </p:nvPr>
        </p:nvSpPr>
        <p:spPr>
          <a:xfrm>
            <a:off x="916939" y="397478"/>
            <a:ext cx="10358120" cy="677108"/>
          </a:xfrm>
        </p:spPr>
        <p:txBody>
          <a:bodyPr/>
          <a:lstStyle/>
          <a:p>
            <a:r>
              <a:rPr lang="en-US" spc="-10" dirty="0"/>
              <a:t>Chapter </a:t>
            </a:r>
            <a:r>
              <a:rPr lang="en-US" spc="-5" dirty="0"/>
              <a:t>6: </a:t>
            </a:r>
            <a:r>
              <a:rPr lang="en-US" spc="-20" dirty="0"/>
              <a:t>Adverse Event Reporting </a:t>
            </a:r>
            <a:r>
              <a:rPr lang="en-US" sz="2000" spc="-20" dirty="0"/>
              <a:t>(</a:t>
            </a:r>
            <a:r>
              <a:rPr lang="en-US" sz="2000" spc="-20" dirty="0" err="1"/>
              <a:t>con’t</a:t>
            </a:r>
            <a:r>
              <a:rPr lang="en-US" sz="2000" spc="-20" dirty="0"/>
              <a:t>.)</a:t>
            </a:r>
            <a:endParaRPr lang="en-US" sz="2000" dirty="0"/>
          </a:p>
        </p:txBody>
      </p:sp>
      <p:sp>
        <p:nvSpPr>
          <p:cNvPr id="3" name="Text Placeholder 2">
            <a:extLst>
              <a:ext uri="{FF2B5EF4-FFF2-40B4-BE49-F238E27FC236}">
                <a16:creationId xmlns:a16="http://schemas.microsoft.com/office/drawing/2014/main" id="{5BAD721B-F51A-4BC5-AD8E-0B897268ED8B}"/>
              </a:ext>
            </a:extLst>
          </p:cNvPr>
          <p:cNvSpPr>
            <a:spLocks noGrp="1"/>
          </p:cNvSpPr>
          <p:nvPr>
            <p:ph type="body" idx="1"/>
          </p:nvPr>
        </p:nvSpPr>
        <p:spPr>
          <a:xfrm>
            <a:off x="413566" y="1720151"/>
            <a:ext cx="11364866" cy="5601533"/>
          </a:xfrm>
        </p:spPr>
        <p:txBody>
          <a:bodyPr/>
          <a:lstStyle/>
          <a:p>
            <a:pPr algn="just"/>
            <a:r>
              <a:rPr lang="en-US" sz="2600" spc="-65" dirty="0"/>
              <a:t>6.4. Adverse Event Reporting and Management</a:t>
            </a:r>
          </a:p>
          <a:p>
            <a:pPr marL="457200" indent="-457200" algn="just">
              <a:buFont typeface="Arial" panose="020B0604020202020204" pitchFamily="34" charset="0"/>
              <a:buChar char="•"/>
            </a:pPr>
            <a:r>
              <a:rPr lang="en-US" sz="2600" spc="-65" dirty="0"/>
              <a:t>Clarifications: .   In general, unexpected </a:t>
            </a:r>
            <a:r>
              <a:rPr lang="en-US" sz="2600" strike="sngStrike" spc="-65" dirty="0"/>
              <a:t>adverse events</a:t>
            </a:r>
            <a:r>
              <a:rPr lang="en-US" sz="2600" spc="-65" dirty="0"/>
              <a:t> </a:t>
            </a:r>
            <a:r>
              <a:rPr lang="en-US" sz="2600" b="1" spc="-65" dirty="0"/>
              <a:t>SAEs</a:t>
            </a:r>
            <a:r>
              <a:rPr lang="en-US" sz="2600" spc="-65" dirty="0"/>
              <a:t> may require reporting until a protocol defined event within each protocol occurs (i.e. initiation of second intervention post-progression). Each protocol or other protocol material should be consulted for when adverse event reporting is no longer required.   Any adverse event that occurs after the protocol defined event </a:t>
            </a:r>
            <a:r>
              <a:rPr lang="en-US" sz="2600" b="1" spc="-65" dirty="0"/>
              <a:t>reporting period only </a:t>
            </a:r>
            <a:r>
              <a:rPr lang="en-US" sz="2600" spc="-65" dirty="0"/>
              <a:t>requires reporting only if the </a:t>
            </a:r>
            <a:r>
              <a:rPr lang="en-US" sz="2600" b="1" u="sng" spc="-65" dirty="0"/>
              <a:t>S</a:t>
            </a:r>
            <a:r>
              <a:rPr lang="en-US" sz="2600" spc="-65" dirty="0"/>
              <a:t>AE is felt to be related to the primary BMT CTN protocol study intervention. </a:t>
            </a:r>
          </a:p>
          <a:p>
            <a:pPr algn="just"/>
            <a:r>
              <a:rPr lang="en-US" sz="2600" spc="-65" dirty="0"/>
              <a:t>6.4.3.</a:t>
            </a:r>
            <a:r>
              <a:rPr lang="en-US" sz="2400" spc="-65" dirty="0"/>
              <a:t>Guidelines for Reporting AE to IRBs and OHRP for NHLBI Sponsored Clinical Trials Network</a:t>
            </a:r>
          </a:p>
          <a:p>
            <a:pPr marL="457200" indent="-457200" algn="just">
              <a:buFont typeface="Arial" panose="020B0604020202020204" pitchFamily="34" charset="0"/>
              <a:buChar char="•"/>
            </a:pPr>
            <a:r>
              <a:rPr lang="en-US" sz="2600" spc="-65" dirty="0"/>
              <a:t>Clarification to reporting UPIRSOs: Of note, these procedures are in addition to local IRB’s adverse event reporting requirements, </a:t>
            </a:r>
            <a:r>
              <a:rPr lang="en-US" sz="2600" b="1" spc="-65" dirty="0"/>
              <a:t>which the individual sites are responsible for upholding.</a:t>
            </a:r>
          </a:p>
          <a:p>
            <a:pPr algn="just"/>
            <a:endParaRPr lang="en-US" sz="2600" spc="-65" dirty="0"/>
          </a:p>
          <a:p>
            <a:pPr algn="just"/>
            <a:endParaRPr lang="en-US" sz="2600" spc="-65" dirty="0"/>
          </a:p>
        </p:txBody>
      </p:sp>
    </p:spTree>
    <p:extLst>
      <p:ext uri="{BB962C8B-B14F-4D97-AF65-F5344CB8AC3E}">
        <p14:creationId xmlns:p14="http://schemas.microsoft.com/office/powerpoint/2010/main" val="1297524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4EBE-83D6-4A38-97AC-B88C0001EEAB}"/>
              </a:ext>
            </a:extLst>
          </p:cNvPr>
          <p:cNvSpPr>
            <a:spLocks noGrp="1"/>
          </p:cNvSpPr>
          <p:nvPr>
            <p:ph type="title"/>
          </p:nvPr>
        </p:nvSpPr>
        <p:spPr>
          <a:xfrm>
            <a:off x="916939" y="397478"/>
            <a:ext cx="10358120" cy="677108"/>
          </a:xfrm>
        </p:spPr>
        <p:txBody>
          <a:bodyPr/>
          <a:lstStyle/>
          <a:p>
            <a:r>
              <a:rPr lang="en-US" spc="-10" dirty="0"/>
              <a:t>Chapter </a:t>
            </a:r>
            <a:r>
              <a:rPr lang="en-US" spc="-5" dirty="0"/>
              <a:t>6: </a:t>
            </a:r>
            <a:r>
              <a:rPr lang="en-US" spc="-20" dirty="0"/>
              <a:t>Adverse Event Reporting </a:t>
            </a:r>
            <a:r>
              <a:rPr lang="en-US" sz="2000" spc="-20" dirty="0"/>
              <a:t>(</a:t>
            </a:r>
            <a:r>
              <a:rPr lang="en-US" sz="2000" spc="-20" dirty="0" err="1"/>
              <a:t>con’t</a:t>
            </a:r>
            <a:r>
              <a:rPr lang="en-US" sz="2000" spc="-20" dirty="0"/>
              <a:t>.)</a:t>
            </a:r>
            <a:endParaRPr lang="en-US" sz="2000" dirty="0"/>
          </a:p>
        </p:txBody>
      </p:sp>
      <p:sp>
        <p:nvSpPr>
          <p:cNvPr id="3" name="Text Placeholder 2">
            <a:extLst>
              <a:ext uri="{FF2B5EF4-FFF2-40B4-BE49-F238E27FC236}">
                <a16:creationId xmlns:a16="http://schemas.microsoft.com/office/drawing/2014/main" id="{5BAD721B-F51A-4BC5-AD8E-0B897268ED8B}"/>
              </a:ext>
            </a:extLst>
          </p:cNvPr>
          <p:cNvSpPr>
            <a:spLocks noGrp="1"/>
          </p:cNvSpPr>
          <p:nvPr>
            <p:ph type="body" idx="1"/>
          </p:nvPr>
        </p:nvSpPr>
        <p:spPr>
          <a:xfrm>
            <a:off x="413566" y="1720151"/>
            <a:ext cx="11364866" cy="5632311"/>
          </a:xfrm>
        </p:spPr>
        <p:txBody>
          <a:bodyPr/>
          <a:lstStyle/>
          <a:p>
            <a:pPr algn="just"/>
            <a:r>
              <a:rPr lang="en-US" sz="2600" spc="-65" dirty="0"/>
              <a:t>6.4.5. Providing Follow-Up Information to Applicable IRBs</a:t>
            </a:r>
          </a:p>
          <a:p>
            <a:pPr marL="457200" indent="-457200" algn="just">
              <a:buFont typeface="Arial" panose="020B0604020202020204" pitchFamily="34" charset="0"/>
              <a:buChar char="•"/>
            </a:pPr>
            <a:r>
              <a:rPr lang="en-US" sz="2600" spc="-65" dirty="0"/>
              <a:t>Updated to reflect changes to policy:</a:t>
            </a:r>
          </a:p>
          <a:p>
            <a:pPr marL="914400" lvl="1" indent="-457200" algn="just">
              <a:buFont typeface="Arial" panose="020B0604020202020204" pitchFamily="34" charset="0"/>
              <a:buChar char="•"/>
            </a:pPr>
            <a:r>
              <a:rPr lang="en-US" sz="2400" spc="-65" dirty="0"/>
              <a:t>The NHLBI Director provides DSMB meeting program notes summarizing the NHLBI-approved DSMB recommendations and/or an NHLBI signed IRB memo regarding the DSMB recommendations to the DSMB Project Manager. The DSMB Project Manager distributes the program notes and/or IRB memo to  the DCC project staff. The Protocol Coordinator will then distribute only the recommendations to the Protocol Team; the program notes may not be distributed outside of the DCC. </a:t>
            </a:r>
          </a:p>
          <a:p>
            <a:pPr marL="914400" lvl="1" indent="-457200" algn="just">
              <a:buFont typeface="Arial" panose="020B0604020202020204" pitchFamily="34" charset="0"/>
              <a:buChar char="•"/>
            </a:pPr>
            <a:r>
              <a:rPr lang="en-US" sz="2400" spc="-65" dirty="0"/>
              <a:t>The NHLBI-approved IRB memo will be provided to the IRB(s) and study investigators as appropriate by the DCC. If all protocol sites rely on the NMDP sIRB, the IRB memo regarding DSMB recommendations will be made available to sites on the study website, but no numbered memo will be distributed as the DCC is responsible for providing the memo to the NMDP sIRB</a:t>
            </a:r>
          </a:p>
          <a:p>
            <a:pPr marL="914400" lvl="1" indent="-457200" algn="just">
              <a:buFont typeface="Arial" panose="020B0604020202020204" pitchFamily="34" charset="0"/>
              <a:buChar char="•"/>
            </a:pPr>
            <a:endParaRPr lang="en-US" sz="2400" spc="-65" dirty="0"/>
          </a:p>
          <a:p>
            <a:pPr algn="just"/>
            <a:endParaRPr lang="en-US" sz="2600" spc="-65" dirty="0"/>
          </a:p>
        </p:txBody>
      </p:sp>
    </p:spTree>
    <p:extLst>
      <p:ext uri="{BB962C8B-B14F-4D97-AF65-F5344CB8AC3E}">
        <p14:creationId xmlns:p14="http://schemas.microsoft.com/office/powerpoint/2010/main" val="24076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marR="5080">
              <a:lnSpc>
                <a:spcPts val="4750"/>
              </a:lnSpc>
            </a:pPr>
            <a:r>
              <a:rPr spc="-10" dirty="0"/>
              <a:t>Chapter </a:t>
            </a:r>
            <a:r>
              <a:rPr spc="-5" dirty="0"/>
              <a:t>8: </a:t>
            </a:r>
            <a:r>
              <a:rPr spc="-15" dirty="0"/>
              <a:t>Publications, Abstracts </a:t>
            </a:r>
            <a:r>
              <a:rPr dirty="0"/>
              <a:t>and  </a:t>
            </a:r>
            <a:r>
              <a:rPr spc="-20" dirty="0"/>
              <a:t>Presentations</a:t>
            </a:r>
          </a:p>
        </p:txBody>
      </p:sp>
      <p:sp>
        <p:nvSpPr>
          <p:cNvPr id="3" name="object 3"/>
          <p:cNvSpPr txBox="1"/>
          <p:nvPr/>
        </p:nvSpPr>
        <p:spPr>
          <a:xfrm>
            <a:off x="916939" y="1805304"/>
            <a:ext cx="10313670" cy="4057521"/>
          </a:xfrm>
          <a:prstGeom prst="rect">
            <a:avLst/>
          </a:prstGeom>
        </p:spPr>
        <p:txBody>
          <a:bodyPr vert="horz" wrap="square" lIns="0" tIns="0" rIns="0" bIns="0" rtlCol="0">
            <a:spAutoFit/>
          </a:bodyPr>
          <a:lstStyle/>
          <a:p>
            <a:pPr marL="12700">
              <a:lnSpc>
                <a:spcPct val="100000"/>
              </a:lnSpc>
              <a:spcBef>
                <a:spcPts val="595"/>
              </a:spcBef>
            </a:pPr>
            <a:r>
              <a:rPr lang="en-US" sz="2800" spc="-5" dirty="0">
                <a:solidFill>
                  <a:prstClr val="black"/>
                </a:solidFill>
                <a:cs typeface="Calibri"/>
              </a:rPr>
              <a:t>8.1.2. Press Release Requirements</a:t>
            </a:r>
          </a:p>
          <a:p>
            <a:pPr marL="469900" indent="-457200">
              <a:spcBef>
                <a:spcPts val="595"/>
              </a:spcBef>
              <a:buFont typeface="Arial" panose="020B0604020202020204" pitchFamily="34" charset="0"/>
              <a:buChar char="•"/>
            </a:pPr>
            <a:r>
              <a:rPr lang="en-US" sz="2200" spc="-5" dirty="0">
                <a:solidFill>
                  <a:prstClr val="black"/>
                </a:solidFill>
                <a:latin typeface="Calibri"/>
                <a:cs typeface="Calibri"/>
              </a:rPr>
              <a:t>Added new section outlining press release review and language requirements</a:t>
            </a:r>
          </a:p>
          <a:p>
            <a:pPr marL="12700">
              <a:spcBef>
                <a:spcPts val="595"/>
              </a:spcBef>
            </a:pPr>
            <a:endParaRPr lang="en-US" sz="2200" spc="-5" dirty="0">
              <a:solidFill>
                <a:prstClr val="black"/>
              </a:solidFill>
              <a:latin typeface="Calibri"/>
              <a:cs typeface="Calibri"/>
            </a:endParaRPr>
          </a:p>
          <a:p>
            <a:pPr marL="12700">
              <a:lnSpc>
                <a:spcPct val="100000"/>
              </a:lnSpc>
              <a:spcBef>
                <a:spcPts val="595"/>
              </a:spcBef>
            </a:pPr>
            <a:r>
              <a:rPr lang="en-US" sz="2800" spc="-5" dirty="0">
                <a:solidFill>
                  <a:prstClr val="black"/>
                </a:solidFill>
                <a:cs typeface="Calibri"/>
              </a:rPr>
              <a:t>8.4.4 Approvals and Submission</a:t>
            </a:r>
          </a:p>
          <a:p>
            <a:pPr marL="469900" indent="-457200">
              <a:spcBef>
                <a:spcPts val="595"/>
              </a:spcBef>
              <a:buFont typeface="Arial" panose="020B0604020202020204" pitchFamily="34" charset="0"/>
              <a:buChar char="•"/>
            </a:pPr>
            <a:r>
              <a:rPr lang="en-US" sz="2200" spc="-5" dirty="0">
                <a:solidFill>
                  <a:prstClr val="black"/>
                </a:solidFill>
                <a:latin typeface="Calibri" panose="020F0502020204030204" pitchFamily="34" charset="0"/>
                <a:cs typeface="Calibri" panose="020F0502020204030204" pitchFamily="34" charset="0"/>
              </a:rPr>
              <a:t>Added to stress that the Lead or Corresponding Author will keep co-authors informed of any revisions, replies to reviewer feedback and re-submissions.</a:t>
            </a:r>
          </a:p>
          <a:p>
            <a:pPr marL="469900" indent="-457200">
              <a:spcBef>
                <a:spcPts val="595"/>
              </a:spcBef>
              <a:buFont typeface="Arial" panose="020B0604020202020204" pitchFamily="34" charset="0"/>
              <a:buChar char="•"/>
            </a:pPr>
            <a:r>
              <a:rPr lang="en-US" sz="2200" spc="-5" dirty="0">
                <a:solidFill>
                  <a:prstClr val="black"/>
                </a:solidFill>
                <a:latin typeface="Calibri" panose="020F0502020204030204" pitchFamily="34" charset="0"/>
                <a:cs typeface="Calibri" panose="020F0502020204030204" pitchFamily="34" charset="0"/>
              </a:rPr>
              <a:t>Added requirement for final manuscript proof to be provided to the DCC leadership team for NCTN Group led studies  </a:t>
            </a:r>
          </a:p>
          <a:p>
            <a:pPr marL="12700">
              <a:spcBef>
                <a:spcPts val="595"/>
              </a:spcBef>
            </a:pPr>
            <a:endParaRPr lang="en-US" sz="2200" spc="-5" dirty="0">
              <a:solidFill>
                <a:prstClr val="black"/>
              </a:solidFill>
              <a:latin typeface="Calibri"/>
              <a:cs typeface="Calibri"/>
            </a:endParaRPr>
          </a:p>
          <a:p>
            <a:pPr marL="698500" indent="-228600">
              <a:lnSpc>
                <a:spcPct val="100000"/>
              </a:lnSpc>
              <a:spcBef>
                <a:spcPts val="244"/>
              </a:spcBef>
              <a:buFont typeface="Arial"/>
              <a:buChar char="•"/>
              <a:tabLst>
                <a:tab pos="698500" algn="l"/>
              </a:tabLst>
            </a:pPr>
            <a:endParaRPr lang="en-US" sz="2200" b="1" dirty="0">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marR="5080">
              <a:lnSpc>
                <a:spcPts val="4750"/>
              </a:lnSpc>
            </a:pPr>
            <a:r>
              <a:rPr spc="-10" dirty="0"/>
              <a:t>Chapter </a:t>
            </a:r>
            <a:r>
              <a:rPr spc="-5" dirty="0"/>
              <a:t>8: </a:t>
            </a:r>
            <a:r>
              <a:rPr spc="-15" dirty="0"/>
              <a:t>Publications, Abstracts </a:t>
            </a:r>
            <a:r>
              <a:rPr dirty="0"/>
              <a:t>and  </a:t>
            </a:r>
            <a:r>
              <a:rPr spc="-20" dirty="0"/>
              <a:t>Presentations</a:t>
            </a:r>
          </a:p>
        </p:txBody>
      </p:sp>
      <p:sp>
        <p:nvSpPr>
          <p:cNvPr id="3" name="object 3"/>
          <p:cNvSpPr txBox="1"/>
          <p:nvPr/>
        </p:nvSpPr>
        <p:spPr>
          <a:xfrm>
            <a:off x="916939" y="1805304"/>
            <a:ext cx="10313670" cy="4888518"/>
          </a:xfrm>
          <a:prstGeom prst="rect">
            <a:avLst/>
          </a:prstGeom>
        </p:spPr>
        <p:txBody>
          <a:bodyPr vert="horz" wrap="square" lIns="0" tIns="0" rIns="0" bIns="0" rtlCol="0">
            <a:spAutoFit/>
          </a:bodyPr>
          <a:lstStyle/>
          <a:p>
            <a:pPr marL="12700">
              <a:lnSpc>
                <a:spcPct val="100000"/>
              </a:lnSpc>
              <a:spcBef>
                <a:spcPts val="595"/>
              </a:spcBef>
            </a:pPr>
            <a:r>
              <a:rPr lang="en-US" sz="2800" spc="-5" dirty="0">
                <a:solidFill>
                  <a:prstClr val="black"/>
                </a:solidFill>
                <a:cs typeface="Calibri"/>
              </a:rPr>
              <a:t>8.5. Abstracts, Public Presentations, Electronic Postings</a:t>
            </a:r>
          </a:p>
          <a:p>
            <a:pPr marL="12700">
              <a:lnSpc>
                <a:spcPct val="100000"/>
              </a:lnSpc>
              <a:spcBef>
                <a:spcPts val="595"/>
              </a:spcBef>
            </a:pPr>
            <a:r>
              <a:rPr lang="en-US" sz="2200" spc="-5" dirty="0">
                <a:solidFill>
                  <a:prstClr val="black"/>
                </a:solidFill>
                <a:latin typeface="Calibri"/>
                <a:cs typeface="Calibri"/>
              </a:rPr>
              <a:t>8.5.1. General</a:t>
            </a:r>
          </a:p>
          <a:p>
            <a:pPr marL="355600" indent="-342900">
              <a:lnSpc>
                <a:spcPct val="100000"/>
              </a:lnSpc>
              <a:spcBef>
                <a:spcPts val="595"/>
              </a:spcBef>
              <a:buFont typeface="Arial" panose="020B0604020202020204" pitchFamily="34" charset="0"/>
              <a:buChar char="•"/>
            </a:pPr>
            <a:r>
              <a:rPr lang="en-US" sz="2200" spc="-5" dirty="0">
                <a:solidFill>
                  <a:prstClr val="black"/>
                </a:solidFill>
                <a:latin typeface="Calibri"/>
                <a:cs typeface="Calibri"/>
              </a:rPr>
              <a:t>Noted that abstracts may not include all authors included in the final manuscript</a:t>
            </a:r>
          </a:p>
          <a:p>
            <a:pPr marL="12700">
              <a:lnSpc>
                <a:spcPct val="100000"/>
              </a:lnSpc>
              <a:spcBef>
                <a:spcPts val="595"/>
              </a:spcBef>
            </a:pPr>
            <a:r>
              <a:rPr lang="en-US" sz="2200" spc="-5" dirty="0">
                <a:solidFill>
                  <a:prstClr val="black"/>
                </a:solidFill>
                <a:latin typeface="Calibri"/>
                <a:cs typeface="Calibri"/>
              </a:rPr>
              <a:t>8.5.2. Abstracts</a:t>
            </a:r>
          </a:p>
          <a:p>
            <a:pPr marL="355600" indent="-342900">
              <a:lnSpc>
                <a:spcPct val="100000"/>
              </a:lnSpc>
              <a:spcBef>
                <a:spcPts val="595"/>
              </a:spcBef>
              <a:buFont typeface="Arial" panose="020B0604020202020204" pitchFamily="34" charset="0"/>
              <a:buChar char="•"/>
            </a:pPr>
            <a:r>
              <a:rPr lang="en-US" sz="2200" spc="-5" dirty="0">
                <a:solidFill>
                  <a:prstClr val="black"/>
                </a:solidFill>
                <a:latin typeface="Calibri"/>
                <a:cs typeface="Calibri"/>
              </a:rPr>
              <a:t>Added requirement that BMT CTN PowerPoint or poster template must be used for oral/poster abstracts for BMT CTN-led studies</a:t>
            </a:r>
          </a:p>
          <a:p>
            <a:pPr marL="12700">
              <a:lnSpc>
                <a:spcPct val="100000"/>
              </a:lnSpc>
              <a:spcBef>
                <a:spcPts val="595"/>
              </a:spcBef>
            </a:pPr>
            <a:endParaRPr lang="en-US" sz="2200" spc="-5" dirty="0">
              <a:solidFill>
                <a:prstClr val="black"/>
              </a:solidFill>
              <a:latin typeface="Calibri"/>
              <a:cs typeface="Calibri"/>
            </a:endParaRPr>
          </a:p>
          <a:p>
            <a:pPr marL="12700">
              <a:spcBef>
                <a:spcPts val="595"/>
              </a:spcBef>
            </a:pPr>
            <a:r>
              <a:rPr lang="en-US" sz="2800" spc="-5" dirty="0">
                <a:solidFill>
                  <a:prstClr val="black"/>
                </a:solidFill>
                <a:latin typeface="Calibri"/>
                <a:cs typeface="Calibri"/>
              </a:rPr>
              <a:t>8.6. Secondary Manuscripts</a:t>
            </a:r>
          </a:p>
          <a:p>
            <a:pPr marL="355600" indent="-342900">
              <a:spcBef>
                <a:spcPts val="595"/>
              </a:spcBef>
              <a:buFont typeface="Arial" panose="020B0604020202020204" pitchFamily="34" charset="0"/>
              <a:buChar char="•"/>
            </a:pPr>
            <a:r>
              <a:rPr lang="en-US" sz="2200" spc="-5" dirty="0">
                <a:solidFill>
                  <a:prstClr val="black"/>
                </a:solidFill>
                <a:latin typeface="Calibri"/>
                <a:cs typeface="Calibri"/>
              </a:rPr>
              <a:t>Added that protocol teams should develop publication and authorship plan for secondary analyses in the protocol</a:t>
            </a:r>
          </a:p>
          <a:p>
            <a:pPr marL="12700">
              <a:spcBef>
                <a:spcPts val="595"/>
              </a:spcBef>
            </a:pPr>
            <a:endParaRPr lang="en-US" sz="2200" spc="-5" dirty="0">
              <a:solidFill>
                <a:prstClr val="black"/>
              </a:solidFill>
              <a:latin typeface="Calibri"/>
              <a:cs typeface="Calibri"/>
            </a:endParaRPr>
          </a:p>
          <a:p>
            <a:pPr marL="698500" indent="-228600">
              <a:lnSpc>
                <a:spcPct val="100000"/>
              </a:lnSpc>
              <a:spcBef>
                <a:spcPts val="244"/>
              </a:spcBef>
              <a:buFont typeface="Arial"/>
              <a:buChar char="•"/>
              <a:tabLst>
                <a:tab pos="698500" algn="l"/>
              </a:tabLst>
            </a:pPr>
            <a:endParaRPr lang="en-US" sz="2200" b="1" dirty="0">
              <a:cs typeface="Calibri"/>
            </a:endParaRPr>
          </a:p>
        </p:txBody>
      </p:sp>
    </p:spTree>
    <p:extLst>
      <p:ext uri="{BB962C8B-B14F-4D97-AF65-F5344CB8AC3E}">
        <p14:creationId xmlns:p14="http://schemas.microsoft.com/office/powerpoint/2010/main" val="4278349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marR="5080">
              <a:lnSpc>
                <a:spcPts val="4750"/>
              </a:lnSpc>
            </a:pPr>
            <a:r>
              <a:rPr spc="-10" dirty="0"/>
              <a:t>Chapter </a:t>
            </a:r>
            <a:r>
              <a:rPr spc="-5" dirty="0"/>
              <a:t>8: </a:t>
            </a:r>
            <a:r>
              <a:rPr spc="-15" dirty="0"/>
              <a:t>Publications, Abstracts </a:t>
            </a:r>
            <a:r>
              <a:rPr dirty="0"/>
              <a:t>and  </a:t>
            </a:r>
            <a:r>
              <a:rPr spc="-20" dirty="0"/>
              <a:t>Presentations</a:t>
            </a:r>
          </a:p>
        </p:txBody>
      </p:sp>
      <p:sp>
        <p:nvSpPr>
          <p:cNvPr id="3" name="object 3"/>
          <p:cNvSpPr txBox="1"/>
          <p:nvPr/>
        </p:nvSpPr>
        <p:spPr>
          <a:xfrm>
            <a:off x="612430" y="1478133"/>
            <a:ext cx="10313670" cy="4857740"/>
          </a:xfrm>
          <a:prstGeom prst="rect">
            <a:avLst/>
          </a:prstGeom>
        </p:spPr>
        <p:txBody>
          <a:bodyPr vert="horz" wrap="square" lIns="0" tIns="0" rIns="0" bIns="0" rtlCol="0">
            <a:spAutoFit/>
          </a:bodyPr>
          <a:lstStyle/>
          <a:p>
            <a:pPr marL="12700">
              <a:lnSpc>
                <a:spcPct val="100000"/>
              </a:lnSpc>
            </a:pPr>
            <a:r>
              <a:rPr lang="en-US" sz="2800" spc="-5" dirty="0">
                <a:latin typeface="Calibri"/>
                <a:cs typeface="Calibri"/>
              </a:rPr>
              <a:t>8.7.2 </a:t>
            </a:r>
            <a:r>
              <a:rPr lang="en-US" sz="2400" spc="-5" dirty="0">
                <a:latin typeface="Calibri"/>
                <a:cs typeface="Calibri"/>
              </a:rPr>
              <a:t>Establishing the Order of Authorship for Primary Results Manuscript</a:t>
            </a:r>
          </a:p>
          <a:p>
            <a:pPr marL="469900" indent="-457200">
              <a:buFont typeface="Arial" panose="020B0604020202020204" pitchFamily="34" charset="0"/>
              <a:buChar char="•"/>
            </a:pPr>
            <a:r>
              <a:rPr lang="en-US" sz="2200" spc="-5" dirty="0">
                <a:latin typeface="Calibri"/>
                <a:cs typeface="Calibri"/>
              </a:rPr>
              <a:t>Noted Publications Committee will approve any requests for exceptions for special circumstances</a:t>
            </a:r>
          </a:p>
          <a:p>
            <a:pPr marL="469900" indent="-457200">
              <a:buFont typeface="Arial" panose="020B0604020202020204" pitchFamily="34" charset="0"/>
              <a:buChar char="•"/>
            </a:pPr>
            <a:r>
              <a:rPr lang="en-US" sz="2200" spc="-5" dirty="0">
                <a:latin typeface="Calibri"/>
                <a:cs typeface="Calibri"/>
              </a:rPr>
              <a:t>Clarified that Protocol Co-Chairs serve as Senior and First Authors for primary results manuscripts</a:t>
            </a:r>
          </a:p>
          <a:p>
            <a:pPr marL="469900" indent="-457200">
              <a:buFont typeface="Arial" panose="020B0604020202020204" pitchFamily="34" charset="0"/>
              <a:buChar char="•"/>
            </a:pPr>
            <a:r>
              <a:rPr lang="en-US" sz="2200" spc="-5" dirty="0">
                <a:latin typeface="Calibri"/>
                <a:cs typeface="Calibri"/>
              </a:rPr>
              <a:t>Second and Third authors should be Protocol Officer or Statistician; but added Protocol Team/ERC member may be selected for exceptional contributions</a:t>
            </a:r>
          </a:p>
          <a:p>
            <a:pPr marL="469900" indent="-457200">
              <a:lnSpc>
                <a:spcPct val="100000"/>
              </a:lnSpc>
              <a:buFont typeface="Arial" panose="020B0604020202020204" pitchFamily="34" charset="0"/>
              <a:buChar char="•"/>
            </a:pPr>
            <a:r>
              <a:rPr lang="en-US" sz="2200" spc="-5" dirty="0">
                <a:latin typeface="Calibri"/>
                <a:cs typeface="Calibri"/>
              </a:rPr>
              <a:t>Added to Authorship based on center participation: Top </a:t>
            </a:r>
            <a:r>
              <a:rPr lang="en-US" sz="2200" b="1" spc="-5" dirty="0">
                <a:latin typeface="Calibri"/>
                <a:cs typeface="Calibri"/>
              </a:rPr>
              <a:t>10</a:t>
            </a:r>
            <a:r>
              <a:rPr lang="en-US" sz="2200" spc="-5" dirty="0">
                <a:latin typeface="Calibri"/>
                <a:cs typeface="Calibri"/>
              </a:rPr>
              <a:t> accruing centers will have a single author </a:t>
            </a:r>
            <a:r>
              <a:rPr lang="en-US" sz="2200" b="1" spc="-5" dirty="0">
                <a:latin typeface="Calibri"/>
                <a:cs typeface="Calibri"/>
              </a:rPr>
              <a:t>and with meaningful contributions, the top 2 accruing Affiliate Centers.</a:t>
            </a:r>
          </a:p>
          <a:p>
            <a:pPr marL="927100" lvl="1" indent="-457200">
              <a:buFont typeface="Arial" panose="020B0604020202020204" pitchFamily="34" charset="0"/>
              <a:buChar char="•"/>
            </a:pPr>
            <a:r>
              <a:rPr lang="en-US" sz="2200" spc="-5" dirty="0">
                <a:latin typeface="Calibri"/>
                <a:cs typeface="Calibri"/>
              </a:rPr>
              <a:t>Noted that for studies involving U.S. and international centers, both will have 5 authors, but U.S. centers may qualify for additional 3 authorship slots</a:t>
            </a:r>
          </a:p>
          <a:p>
            <a:pPr marL="469900" indent="-457200">
              <a:lnSpc>
                <a:spcPct val="100000"/>
              </a:lnSpc>
              <a:buFont typeface="Arial" panose="020B0604020202020204" pitchFamily="34" charset="0"/>
              <a:buChar char="•"/>
            </a:pPr>
            <a:r>
              <a:rPr lang="en-US" sz="2200" spc="-5" dirty="0">
                <a:latin typeface="Calibri"/>
                <a:cs typeface="Calibri"/>
              </a:rPr>
              <a:t>Added that if not included in the list an author from the center with the highest accrual from groups underrepresented in medicine will be invited</a:t>
            </a:r>
          </a:p>
          <a:p>
            <a:pPr marL="469900">
              <a:lnSpc>
                <a:spcPct val="100000"/>
              </a:lnSpc>
              <a:spcBef>
                <a:spcPts val="244"/>
              </a:spcBef>
              <a:tabLst>
                <a:tab pos="698500" algn="l"/>
              </a:tabLst>
            </a:pPr>
            <a:endParaRPr lang="en-US" sz="2200" b="1" dirty="0">
              <a:cs typeface="Calibri"/>
            </a:endParaRPr>
          </a:p>
        </p:txBody>
      </p:sp>
    </p:spTree>
    <p:extLst>
      <p:ext uri="{BB962C8B-B14F-4D97-AF65-F5344CB8AC3E}">
        <p14:creationId xmlns:p14="http://schemas.microsoft.com/office/powerpoint/2010/main" val="2169753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marR="5080">
              <a:lnSpc>
                <a:spcPts val="4750"/>
              </a:lnSpc>
            </a:pPr>
            <a:r>
              <a:rPr spc="-10" dirty="0"/>
              <a:t>Chapter </a:t>
            </a:r>
            <a:r>
              <a:rPr spc="-5" dirty="0"/>
              <a:t>8: </a:t>
            </a:r>
            <a:r>
              <a:rPr spc="-15" dirty="0"/>
              <a:t>Publications, Abstracts </a:t>
            </a:r>
            <a:r>
              <a:rPr dirty="0"/>
              <a:t>and  </a:t>
            </a:r>
            <a:r>
              <a:rPr spc="-20" dirty="0"/>
              <a:t>Presentations</a:t>
            </a:r>
          </a:p>
        </p:txBody>
      </p:sp>
      <p:sp>
        <p:nvSpPr>
          <p:cNvPr id="3" name="object 3"/>
          <p:cNvSpPr txBox="1"/>
          <p:nvPr/>
        </p:nvSpPr>
        <p:spPr>
          <a:xfrm>
            <a:off x="612430" y="1805304"/>
            <a:ext cx="10313670" cy="4072910"/>
          </a:xfrm>
          <a:prstGeom prst="rect">
            <a:avLst/>
          </a:prstGeom>
        </p:spPr>
        <p:txBody>
          <a:bodyPr vert="horz" wrap="square" lIns="0" tIns="0" rIns="0" bIns="0" rtlCol="0">
            <a:spAutoFit/>
          </a:bodyPr>
          <a:lstStyle/>
          <a:p>
            <a:pPr marL="12700">
              <a:lnSpc>
                <a:spcPct val="100000"/>
              </a:lnSpc>
              <a:spcBef>
                <a:spcPts val="595"/>
              </a:spcBef>
            </a:pPr>
            <a:r>
              <a:rPr lang="en-US" sz="2800" spc="-5" dirty="0">
                <a:latin typeface="Calibri"/>
                <a:cs typeface="Calibri"/>
              </a:rPr>
              <a:t>8.7.3. </a:t>
            </a:r>
            <a:r>
              <a:rPr lang="en-US" sz="2000" spc="-5" dirty="0">
                <a:latin typeface="Calibri"/>
                <a:cs typeface="Calibri"/>
              </a:rPr>
              <a:t>Establishing the Order of Authorship for Secondary Results or Ancillary Study Manuscripts</a:t>
            </a:r>
          </a:p>
          <a:p>
            <a:pPr marL="469900" indent="-457200">
              <a:lnSpc>
                <a:spcPct val="100000"/>
              </a:lnSpc>
              <a:spcBef>
                <a:spcPts val="595"/>
              </a:spcBef>
              <a:buFont typeface="Arial" panose="020B0604020202020204" pitchFamily="34" charset="0"/>
              <a:buChar char="•"/>
            </a:pPr>
            <a:r>
              <a:rPr lang="en-US" sz="2200" spc="-5" dirty="0">
                <a:latin typeface="Calibri"/>
                <a:cs typeface="Calibri"/>
              </a:rPr>
              <a:t>Added: Protocol chairs and officers will assign, as soon as is feasible, a writing committee for secondary manuscripts. </a:t>
            </a:r>
            <a:r>
              <a:rPr lang="en-US" sz="2200" b="1" spc="-5" dirty="0">
                <a:latin typeface="Calibri"/>
                <a:cs typeface="Calibri"/>
              </a:rPr>
              <a:t>They should offer the opportunity to lead these analyses to site PIs, with a focus on early and mid-career investigators.</a:t>
            </a:r>
          </a:p>
          <a:p>
            <a:pPr marL="469900" indent="-457200">
              <a:lnSpc>
                <a:spcPct val="100000"/>
              </a:lnSpc>
              <a:spcBef>
                <a:spcPts val="595"/>
              </a:spcBef>
              <a:buFont typeface="Arial" panose="020B0604020202020204" pitchFamily="34" charset="0"/>
              <a:buChar char="•"/>
            </a:pPr>
            <a:r>
              <a:rPr lang="en-US" sz="2200" spc="-5" dirty="0">
                <a:latin typeface="Calibri"/>
                <a:cs typeface="Calibri"/>
              </a:rPr>
              <a:t>Added clarification for analyses outside purview of protocol team:</a:t>
            </a:r>
          </a:p>
          <a:p>
            <a:pPr marL="927100" lvl="1" indent="-457200">
              <a:spcBef>
                <a:spcPts val="595"/>
              </a:spcBef>
              <a:buFont typeface="Arial" panose="020B0604020202020204" pitchFamily="34" charset="0"/>
              <a:buChar char="•"/>
            </a:pPr>
            <a:r>
              <a:rPr lang="en-US" sz="2200" spc="-5" dirty="0">
                <a:latin typeface="Calibri"/>
                <a:cs typeface="Calibri"/>
              </a:rPr>
              <a:t>Protocol Chairs of the parent study must be invited to participate and co-author if study conducted within five years of submission of the primary results manuscript. Authorship consideration should also be given to investigators from the highest accruing centers and/or centers that provided a significant proportion of biospecimens, if applicable. </a:t>
            </a:r>
          </a:p>
          <a:p>
            <a:pPr marL="698500" indent="-228600">
              <a:lnSpc>
                <a:spcPct val="100000"/>
              </a:lnSpc>
              <a:spcBef>
                <a:spcPts val="244"/>
              </a:spcBef>
              <a:buFont typeface="Arial"/>
              <a:buChar char="•"/>
              <a:tabLst>
                <a:tab pos="698500" algn="l"/>
              </a:tabLst>
            </a:pPr>
            <a:endParaRPr lang="en-US" sz="2200" b="1" dirty="0">
              <a:cs typeface="Calibri"/>
            </a:endParaRPr>
          </a:p>
        </p:txBody>
      </p:sp>
    </p:spTree>
    <p:extLst>
      <p:ext uri="{BB962C8B-B14F-4D97-AF65-F5344CB8AC3E}">
        <p14:creationId xmlns:p14="http://schemas.microsoft.com/office/powerpoint/2010/main" val="2239537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615553"/>
          </a:xfrm>
          <a:prstGeom prst="rect">
            <a:avLst/>
          </a:prstGeom>
        </p:spPr>
        <p:txBody>
          <a:bodyPr vert="horz" wrap="square" lIns="0" tIns="0" rIns="0" bIns="0" rtlCol="0">
            <a:spAutoFit/>
          </a:bodyPr>
          <a:lstStyle/>
          <a:p>
            <a:pPr marL="12700" marR="5080">
              <a:lnSpc>
                <a:spcPts val="4750"/>
              </a:lnSpc>
            </a:pPr>
            <a:r>
              <a:rPr spc="-10" dirty="0"/>
              <a:t>Chapter </a:t>
            </a:r>
            <a:r>
              <a:rPr lang="en-US" spc="-5" dirty="0"/>
              <a:t>9</a:t>
            </a:r>
            <a:r>
              <a:rPr spc="-5" dirty="0"/>
              <a:t>: </a:t>
            </a:r>
            <a:r>
              <a:rPr lang="en-US" spc="-15" dirty="0"/>
              <a:t>Clinical Center Procedures</a:t>
            </a:r>
            <a:endParaRPr spc="-20" dirty="0"/>
          </a:p>
        </p:txBody>
      </p:sp>
      <p:sp>
        <p:nvSpPr>
          <p:cNvPr id="3" name="object 3"/>
          <p:cNvSpPr txBox="1"/>
          <p:nvPr/>
        </p:nvSpPr>
        <p:spPr>
          <a:xfrm>
            <a:off x="916939" y="1739771"/>
            <a:ext cx="10276205" cy="3108543"/>
          </a:xfrm>
          <a:prstGeom prst="rect">
            <a:avLst/>
          </a:prstGeom>
        </p:spPr>
        <p:txBody>
          <a:bodyPr vert="horz" wrap="square" lIns="0" tIns="0" rIns="0" bIns="0" rtlCol="0">
            <a:spAutoFit/>
          </a:bodyPr>
          <a:lstStyle/>
          <a:p>
            <a:pPr marL="12700">
              <a:lnSpc>
                <a:spcPct val="100000"/>
              </a:lnSpc>
            </a:pPr>
            <a:r>
              <a:rPr lang="en-US" sz="2600" spc="-5" dirty="0">
                <a:latin typeface="Calibri"/>
                <a:cs typeface="Calibri"/>
              </a:rPr>
              <a:t>9.4.1.</a:t>
            </a:r>
            <a:r>
              <a:rPr sz="2600" spc="-5" dirty="0">
                <a:latin typeface="Calibri"/>
                <a:cs typeface="Calibri"/>
              </a:rPr>
              <a:t> </a:t>
            </a:r>
            <a:r>
              <a:rPr lang="en-US" sz="2600" spc="-15" dirty="0">
                <a:latin typeface="Calibri"/>
                <a:cs typeface="Calibri"/>
              </a:rPr>
              <a:t>Change in </a:t>
            </a:r>
            <a:r>
              <a:rPr lang="en-US" sz="2600" b="1" spc="-15" dirty="0">
                <a:latin typeface="Calibri"/>
                <a:cs typeface="Calibri"/>
              </a:rPr>
              <a:t>PI or </a:t>
            </a:r>
            <a:r>
              <a:rPr lang="en-US" sz="2600" spc="-15" dirty="0">
                <a:latin typeface="Calibri"/>
                <a:cs typeface="Calibri"/>
              </a:rPr>
              <a:t>Study Staff</a:t>
            </a:r>
          </a:p>
          <a:p>
            <a:pPr marL="469900" indent="-457200">
              <a:buFont typeface="Arial" panose="020B0604020202020204" pitchFamily="34" charset="0"/>
              <a:buChar char="•"/>
            </a:pPr>
            <a:r>
              <a:rPr lang="en-US" sz="2200" spc="-15" dirty="0">
                <a:latin typeface="Calibri"/>
                <a:cs typeface="Calibri"/>
              </a:rPr>
              <a:t>Added: </a:t>
            </a:r>
          </a:p>
          <a:p>
            <a:pPr marL="927100" lvl="1" indent="-457200">
              <a:buFont typeface="Arial" panose="020B0604020202020204" pitchFamily="34" charset="0"/>
              <a:buChar char="•"/>
            </a:pPr>
            <a:r>
              <a:rPr lang="en-US" sz="2200" spc="-15" dirty="0">
                <a:cs typeface="Calibri"/>
              </a:rPr>
              <a:t>BMT CTN DCC and protocol team approval is required for any proposed PI change.</a:t>
            </a:r>
          </a:p>
          <a:p>
            <a:pPr marL="927100" lvl="1" indent="-457200">
              <a:buFont typeface="Arial" panose="020B0604020202020204" pitchFamily="34" charset="0"/>
              <a:buChar char="•"/>
            </a:pPr>
            <a:r>
              <a:rPr lang="en-US" sz="2200" spc="-15" dirty="0">
                <a:cs typeface="Calibri"/>
              </a:rPr>
              <a:t>Additionally, if there is a new PI assigned to the study, they must submit documents including FDA Form 1572 (if applicable), </a:t>
            </a:r>
            <a:r>
              <a:rPr lang="en-US" sz="2200" b="1" spc="-15" dirty="0">
                <a:cs typeface="Calibri"/>
              </a:rPr>
              <a:t>submission and approval from NMDP sIRB and updated consent documents</a:t>
            </a:r>
            <a:r>
              <a:rPr lang="en-US" sz="2200" spc="-15" dirty="0">
                <a:cs typeface="Calibri"/>
              </a:rPr>
              <a:t>, CV, medical license, GCP and HSP training documents and protocol-specific training, </a:t>
            </a:r>
            <a:r>
              <a:rPr lang="en-US" sz="2200" b="1" spc="-15" dirty="0">
                <a:cs typeface="Calibri"/>
              </a:rPr>
              <a:t>protocol and Investigator Brochure signature page (as applicable) and Financial Disclosure Form</a:t>
            </a:r>
            <a:r>
              <a:rPr lang="en-US" sz="2200" spc="-15" dirty="0">
                <a:cs typeface="Calibri"/>
              </a:rPr>
              <a:t>.  </a:t>
            </a:r>
          </a:p>
          <a:p>
            <a:pPr marL="469900" lvl="1"/>
            <a:endParaRPr lang="en-US" sz="2200" spc="-15" dirty="0">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615553"/>
          </a:xfrm>
          <a:prstGeom prst="rect">
            <a:avLst/>
          </a:prstGeom>
        </p:spPr>
        <p:txBody>
          <a:bodyPr vert="horz" wrap="square" lIns="0" tIns="0" rIns="0" bIns="0" rtlCol="0">
            <a:spAutoFit/>
          </a:bodyPr>
          <a:lstStyle/>
          <a:p>
            <a:pPr marL="12700" marR="5080">
              <a:lnSpc>
                <a:spcPts val="4750"/>
              </a:lnSpc>
            </a:pPr>
            <a:r>
              <a:rPr spc="-10" dirty="0"/>
              <a:t>Chapter </a:t>
            </a:r>
            <a:r>
              <a:rPr lang="en-US" spc="-5" dirty="0"/>
              <a:t>1</a:t>
            </a:r>
            <a:r>
              <a:rPr spc="-5" dirty="0"/>
              <a:t>: </a:t>
            </a:r>
            <a:r>
              <a:rPr lang="en-US" spc="-20" dirty="0"/>
              <a:t>Network Organization</a:t>
            </a:r>
            <a:endParaRPr spc="-5" dirty="0"/>
          </a:p>
        </p:txBody>
      </p:sp>
      <p:sp>
        <p:nvSpPr>
          <p:cNvPr id="3" name="object 3"/>
          <p:cNvSpPr txBox="1"/>
          <p:nvPr/>
        </p:nvSpPr>
        <p:spPr>
          <a:xfrm>
            <a:off x="916939" y="1805304"/>
            <a:ext cx="10226040" cy="3365024"/>
          </a:xfrm>
          <a:prstGeom prst="rect">
            <a:avLst/>
          </a:prstGeom>
        </p:spPr>
        <p:txBody>
          <a:bodyPr vert="horz" wrap="square" lIns="0" tIns="0" rIns="0" bIns="0" rtlCol="0">
            <a:spAutoFit/>
          </a:bodyPr>
          <a:lstStyle/>
          <a:p>
            <a:pPr marL="12700"/>
            <a:r>
              <a:rPr lang="en-US" sz="2600" spc="-5" dirty="0">
                <a:latin typeface="Calibri"/>
                <a:cs typeface="Calibri"/>
              </a:rPr>
              <a:t>1.3.2.3. Representation on Steering Committee </a:t>
            </a:r>
          </a:p>
          <a:p>
            <a:pPr marL="927100" lvl="1" indent="-457200">
              <a:buFont typeface="Arial" panose="020B0604020202020204" pitchFamily="34" charset="0"/>
              <a:buChar char="•"/>
            </a:pPr>
            <a:r>
              <a:rPr lang="en-US" sz="2600" spc="-5" dirty="0">
                <a:latin typeface="Calibri"/>
                <a:cs typeface="Calibri"/>
              </a:rPr>
              <a:t>Added requirement for Affiliate Center member centers to maintain Outstanding or Acceptable center performance report score </a:t>
            </a:r>
          </a:p>
          <a:p>
            <a:pPr marL="927100" lvl="1" indent="-457200">
              <a:buFont typeface="Arial" panose="020B0604020202020204" pitchFamily="34" charset="0"/>
              <a:buChar char="•"/>
            </a:pPr>
            <a:r>
              <a:rPr lang="en-US" sz="2600" spc="-5" dirty="0">
                <a:latin typeface="Calibri"/>
                <a:cs typeface="Calibri"/>
              </a:rPr>
              <a:t>Noted that center performance metrics may supersede the accrual criteria for the current year</a:t>
            </a:r>
          </a:p>
          <a:p>
            <a:pPr marL="12700" marR="5080" algn="just">
              <a:tabLst>
                <a:tab pos="241935" algn="l"/>
              </a:tabLst>
            </a:pPr>
            <a:endParaRPr lang="en-US" sz="2200" spc="-65" dirty="0">
              <a:cs typeface="Calibri"/>
            </a:endParaRPr>
          </a:p>
          <a:p>
            <a:pPr marL="12700" marR="5080" algn="just">
              <a:lnSpc>
                <a:spcPts val="3030"/>
              </a:lnSpc>
              <a:spcBef>
                <a:spcPts val="1045"/>
              </a:spcBef>
              <a:tabLst>
                <a:tab pos="241935" algn="l"/>
              </a:tabLst>
            </a:pPr>
            <a:r>
              <a:rPr lang="en-US" sz="2600" spc="-65" dirty="0">
                <a:latin typeface="Calibri" panose="020F0502020204030204" pitchFamily="34" charset="0"/>
                <a:cs typeface="Calibri" panose="020F0502020204030204" pitchFamily="34" charset="0"/>
              </a:rPr>
              <a:t>1.6.3. Data and Safety Monitoring Board</a:t>
            </a:r>
          </a:p>
          <a:p>
            <a:pPr marL="927100" marR="5080" lvl="1" indent="-457200" algn="just">
              <a:lnSpc>
                <a:spcPts val="3030"/>
              </a:lnSpc>
              <a:spcBef>
                <a:spcPts val="1045"/>
              </a:spcBef>
              <a:buFont typeface="Arial" panose="020B0604020202020204" pitchFamily="34" charset="0"/>
              <a:buChar char="•"/>
              <a:tabLst>
                <a:tab pos="241935" algn="l"/>
              </a:tabLst>
            </a:pPr>
            <a:r>
              <a:rPr lang="en-US" sz="2600" spc="-65" dirty="0">
                <a:latin typeface="Calibri" panose="020F0502020204030204" pitchFamily="34" charset="0"/>
                <a:cs typeface="Calibri" panose="020F0502020204030204" pitchFamily="34" charset="0"/>
              </a:rPr>
              <a:t>Added timeline of tasks to be completed relative to DSMB meeting date</a:t>
            </a:r>
          </a:p>
        </p:txBody>
      </p:sp>
    </p:spTree>
    <p:extLst>
      <p:ext uri="{BB962C8B-B14F-4D97-AF65-F5344CB8AC3E}">
        <p14:creationId xmlns:p14="http://schemas.microsoft.com/office/powerpoint/2010/main" val="1097954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615553"/>
          </a:xfrm>
          <a:prstGeom prst="rect">
            <a:avLst/>
          </a:prstGeom>
        </p:spPr>
        <p:txBody>
          <a:bodyPr vert="horz" wrap="square" lIns="0" tIns="0" rIns="0" bIns="0" rtlCol="0">
            <a:spAutoFit/>
          </a:bodyPr>
          <a:lstStyle/>
          <a:p>
            <a:pPr marL="12700" marR="5080">
              <a:lnSpc>
                <a:spcPts val="4750"/>
              </a:lnSpc>
            </a:pPr>
            <a:r>
              <a:rPr spc="-10" dirty="0"/>
              <a:t>Chapter </a:t>
            </a:r>
            <a:r>
              <a:rPr lang="en-US" spc="-5" dirty="0"/>
              <a:t>9</a:t>
            </a:r>
            <a:r>
              <a:rPr spc="-5" dirty="0"/>
              <a:t>: </a:t>
            </a:r>
            <a:r>
              <a:rPr lang="en-US" spc="-15" dirty="0"/>
              <a:t>Clinical Center Procedures </a:t>
            </a:r>
            <a:r>
              <a:rPr lang="en-US" sz="2000" spc="-15" dirty="0"/>
              <a:t>(</a:t>
            </a:r>
            <a:r>
              <a:rPr lang="en-US" sz="2000" spc="-15" dirty="0" err="1"/>
              <a:t>con’t</a:t>
            </a:r>
            <a:r>
              <a:rPr lang="en-US" sz="2000" spc="-15" dirty="0"/>
              <a:t>.)</a:t>
            </a:r>
            <a:endParaRPr sz="2000" spc="-20" dirty="0"/>
          </a:p>
        </p:txBody>
      </p:sp>
      <p:sp>
        <p:nvSpPr>
          <p:cNvPr id="3" name="object 3"/>
          <p:cNvSpPr txBox="1"/>
          <p:nvPr/>
        </p:nvSpPr>
        <p:spPr>
          <a:xfrm>
            <a:off x="916939" y="1739771"/>
            <a:ext cx="10276205" cy="3785652"/>
          </a:xfrm>
          <a:prstGeom prst="rect">
            <a:avLst/>
          </a:prstGeom>
        </p:spPr>
        <p:txBody>
          <a:bodyPr vert="horz" wrap="square" lIns="0" tIns="0" rIns="0" bIns="0" rtlCol="0">
            <a:spAutoFit/>
          </a:bodyPr>
          <a:lstStyle/>
          <a:p>
            <a:pPr marL="12700">
              <a:lnSpc>
                <a:spcPct val="100000"/>
              </a:lnSpc>
            </a:pPr>
            <a:r>
              <a:rPr lang="en-US" sz="2600" spc="-5" dirty="0">
                <a:latin typeface="Calibri"/>
                <a:cs typeface="Calibri"/>
              </a:rPr>
              <a:t>9.4.1.</a:t>
            </a:r>
            <a:r>
              <a:rPr sz="2600" spc="-5" dirty="0">
                <a:latin typeface="Calibri"/>
                <a:cs typeface="Calibri"/>
              </a:rPr>
              <a:t> </a:t>
            </a:r>
            <a:r>
              <a:rPr lang="en-US" sz="2600" spc="-15" dirty="0">
                <a:latin typeface="Calibri"/>
                <a:cs typeface="Calibri"/>
              </a:rPr>
              <a:t>Change in </a:t>
            </a:r>
            <a:r>
              <a:rPr lang="en-US" sz="2600" b="1" spc="-15" dirty="0">
                <a:latin typeface="Calibri"/>
                <a:cs typeface="Calibri"/>
              </a:rPr>
              <a:t>PI or </a:t>
            </a:r>
            <a:r>
              <a:rPr lang="en-US" sz="2600" spc="-15" dirty="0">
                <a:latin typeface="Calibri"/>
                <a:cs typeface="Calibri"/>
              </a:rPr>
              <a:t>Study Staff</a:t>
            </a:r>
          </a:p>
          <a:p>
            <a:pPr marL="469900" indent="-457200">
              <a:buFont typeface="Arial" panose="020B0604020202020204" pitchFamily="34" charset="0"/>
              <a:buChar char="•"/>
            </a:pPr>
            <a:r>
              <a:rPr lang="en-US" sz="2200" spc="-15" dirty="0">
                <a:latin typeface="Calibri"/>
                <a:cs typeface="Calibri"/>
              </a:rPr>
              <a:t>Added: </a:t>
            </a:r>
            <a:r>
              <a:rPr lang="en-US" sz="2200" b="1" dirty="0">
                <a:effectLst/>
                <a:latin typeface="+mj-lt"/>
                <a:ea typeface="Times New Roman" panose="02020603050405020304" pitchFamily="18" charset="0"/>
              </a:rPr>
              <a:t>The PI should also confirm with Protocol Coordinator that to determine if any contracting changes are required. Once all required approvals and completed documents are in place, the Protocol Coordinator, or delegate, will issue written documentation to the site indicating review is complete and the site is approved to move forward with the change in PI. Failure to follow the process outlined above before a change in PI occurs can result in the participating center being put on hold until all required approvals and documents are obtained.</a:t>
            </a:r>
            <a:endParaRPr lang="en-US" sz="2200" b="1" spc="-15" dirty="0">
              <a:latin typeface="+mj-lt"/>
              <a:cs typeface="Calibri"/>
            </a:endParaRPr>
          </a:p>
          <a:p>
            <a:pPr marL="12700"/>
            <a:r>
              <a:rPr lang="en-US" sz="2200" spc="-15" dirty="0">
                <a:latin typeface="Calibri"/>
                <a:cs typeface="Calibri"/>
              </a:rPr>
              <a:t> </a:t>
            </a:r>
          </a:p>
          <a:p>
            <a:pPr marL="12700"/>
            <a:r>
              <a:rPr lang="en-US" sz="2200" spc="-15" dirty="0">
                <a:latin typeface="Calibri"/>
                <a:cs typeface="Calibri"/>
              </a:rPr>
              <a:t>9.11. Added new section on co-enrollment submission, review and approval process</a:t>
            </a:r>
          </a:p>
          <a:p>
            <a:pPr marL="12700"/>
            <a:endParaRPr lang="en-US" sz="2200" spc="-15" dirty="0">
              <a:latin typeface="Calibri"/>
              <a:cs typeface="Calibri"/>
            </a:endParaRPr>
          </a:p>
        </p:txBody>
      </p:sp>
    </p:spTree>
    <p:extLst>
      <p:ext uri="{BB962C8B-B14F-4D97-AF65-F5344CB8AC3E}">
        <p14:creationId xmlns:p14="http://schemas.microsoft.com/office/powerpoint/2010/main" val="325772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957C-FA22-E876-D5AF-43E92F6CFA49}"/>
              </a:ext>
            </a:extLst>
          </p:cNvPr>
          <p:cNvSpPr>
            <a:spLocks noGrp="1"/>
          </p:cNvSpPr>
          <p:nvPr>
            <p:ph type="title"/>
          </p:nvPr>
        </p:nvSpPr>
        <p:spPr/>
        <p:txBody>
          <a:bodyPr/>
          <a:lstStyle/>
          <a:p>
            <a:r>
              <a:rPr lang="en-US" dirty="0"/>
              <a:t>Chapter 11: Ancillary Studies</a:t>
            </a:r>
          </a:p>
        </p:txBody>
      </p:sp>
      <p:sp>
        <p:nvSpPr>
          <p:cNvPr id="3" name="Content Placeholder 2">
            <a:extLst>
              <a:ext uri="{FF2B5EF4-FFF2-40B4-BE49-F238E27FC236}">
                <a16:creationId xmlns:a16="http://schemas.microsoft.com/office/drawing/2014/main" id="{CC23B748-F427-F1FC-B402-3B543F557779}"/>
              </a:ext>
            </a:extLst>
          </p:cNvPr>
          <p:cNvSpPr>
            <a:spLocks noGrp="1"/>
          </p:cNvSpPr>
          <p:nvPr>
            <p:ph idx="1"/>
          </p:nvPr>
        </p:nvSpPr>
        <p:spPr/>
        <p:txBody>
          <a:bodyPr/>
          <a:lstStyle/>
          <a:p>
            <a:r>
              <a:rPr lang="en-US" dirty="0"/>
              <a:t>Throughout: clarification on ancillary study definitions and proposal processes</a:t>
            </a:r>
          </a:p>
          <a:p>
            <a:r>
              <a:rPr lang="en-US" dirty="0"/>
              <a:t>Section 11.2. Consideration of Independent Ancillary Study Proposals</a:t>
            </a:r>
          </a:p>
          <a:p>
            <a:pPr lvl="1"/>
            <a:r>
              <a:rPr lang="en-US" dirty="0"/>
              <a:t>Added the timing submission to data to BioLINCC within 1 month of primary results publication</a:t>
            </a:r>
          </a:p>
          <a:p>
            <a:pPr lvl="1"/>
            <a:r>
              <a:rPr lang="en-US" dirty="0"/>
              <a:t>Noted that proposals must be directed to NHLBI once the dataset and biospecimens are both made available in BioLINCC</a:t>
            </a:r>
          </a:p>
        </p:txBody>
      </p:sp>
      <p:sp>
        <p:nvSpPr>
          <p:cNvPr id="4" name="Footer Placeholder 3">
            <a:extLst>
              <a:ext uri="{FF2B5EF4-FFF2-40B4-BE49-F238E27FC236}">
                <a16:creationId xmlns:a16="http://schemas.microsoft.com/office/drawing/2014/main" id="{A1BD444D-606C-DBBB-812D-A471B7C16539}"/>
              </a:ext>
            </a:extLst>
          </p:cNvPr>
          <p:cNvSpPr>
            <a:spLocks noGrp="1"/>
          </p:cNvSpPr>
          <p:nvPr>
            <p:ph type="ftr" sz="quarter" idx="11"/>
          </p:nvPr>
        </p:nvSpPr>
        <p:spPr>
          <a:xfrm>
            <a:off x="3166286" y="6396135"/>
            <a:ext cx="6998132" cy="228600"/>
          </a:xfrm>
        </p:spPr>
        <p:txBody>
          <a:bodyPr/>
          <a:lstStyle/>
          <a:p>
            <a:endParaRPr lang="en-US" dirty="0"/>
          </a:p>
        </p:txBody>
      </p:sp>
      <p:sp>
        <p:nvSpPr>
          <p:cNvPr id="5" name="Slide Number Placeholder 4">
            <a:extLst>
              <a:ext uri="{FF2B5EF4-FFF2-40B4-BE49-F238E27FC236}">
                <a16:creationId xmlns:a16="http://schemas.microsoft.com/office/drawing/2014/main" id="{73B13BDD-3360-63C7-9671-16741F0CF615}"/>
              </a:ext>
            </a:extLst>
          </p:cNvPr>
          <p:cNvSpPr>
            <a:spLocks noGrp="1"/>
          </p:cNvSpPr>
          <p:nvPr>
            <p:ph type="sldNum" sz="quarter" idx="12"/>
          </p:nvPr>
        </p:nvSpPr>
        <p:spPr/>
        <p:txBody>
          <a:bodyPr/>
          <a:lstStyle/>
          <a:p>
            <a:fld id="{AD170D46-D068-8B48-A460-9AF57A4A3A4B}" type="slidenum">
              <a:rPr lang="en-US" smtClean="0"/>
              <a:t>21</a:t>
            </a:fld>
            <a:endParaRPr lang="en-US"/>
          </a:p>
        </p:txBody>
      </p:sp>
    </p:spTree>
    <p:extLst>
      <p:ext uri="{BB962C8B-B14F-4D97-AF65-F5344CB8AC3E}">
        <p14:creationId xmlns:p14="http://schemas.microsoft.com/office/powerpoint/2010/main" val="416689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957C-FA22-E876-D5AF-43E92F6CFA49}"/>
              </a:ext>
            </a:extLst>
          </p:cNvPr>
          <p:cNvSpPr>
            <a:spLocks noGrp="1"/>
          </p:cNvSpPr>
          <p:nvPr>
            <p:ph type="title"/>
          </p:nvPr>
        </p:nvSpPr>
        <p:spPr/>
        <p:txBody>
          <a:bodyPr/>
          <a:lstStyle/>
          <a:p>
            <a:r>
              <a:rPr lang="en-US" dirty="0"/>
              <a:t>Chapter 12: Secondary Data Analyses</a:t>
            </a:r>
          </a:p>
        </p:txBody>
      </p:sp>
      <p:sp>
        <p:nvSpPr>
          <p:cNvPr id="3" name="Content Placeholder 2">
            <a:extLst>
              <a:ext uri="{FF2B5EF4-FFF2-40B4-BE49-F238E27FC236}">
                <a16:creationId xmlns:a16="http://schemas.microsoft.com/office/drawing/2014/main" id="{CC23B748-F427-F1FC-B402-3B543F557779}"/>
              </a:ext>
            </a:extLst>
          </p:cNvPr>
          <p:cNvSpPr>
            <a:spLocks noGrp="1"/>
          </p:cNvSpPr>
          <p:nvPr>
            <p:ph idx="1"/>
          </p:nvPr>
        </p:nvSpPr>
        <p:spPr/>
        <p:txBody>
          <a:bodyPr/>
          <a:lstStyle/>
          <a:p>
            <a:r>
              <a:rPr lang="en-US" dirty="0"/>
              <a:t>Throughout: clarification on secondary data analysis definitions and proposal processes</a:t>
            </a:r>
          </a:p>
          <a:p>
            <a:r>
              <a:rPr lang="en-US" dirty="0"/>
              <a:t>Section 12.1. Definition of Secondary Data Analyses</a:t>
            </a:r>
          </a:p>
          <a:p>
            <a:pPr lvl="1"/>
            <a:r>
              <a:rPr lang="en-US" dirty="0"/>
              <a:t>Add: timing submission to data to BioLINCC within 1 month of primary results publication</a:t>
            </a:r>
          </a:p>
        </p:txBody>
      </p:sp>
      <p:sp>
        <p:nvSpPr>
          <p:cNvPr id="4" name="Footer Placeholder 3">
            <a:extLst>
              <a:ext uri="{FF2B5EF4-FFF2-40B4-BE49-F238E27FC236}">
                <a16:creationId xmlns:a16="http://schemas.microsoft.com/office/drawing/2014/main" id="{A1BD444D-606C-DBBB-812D-A471B7C16539}"/>
              </a:ext>
            </a:extLst>
          </p:cNvPr>
          <p:cNvSpPr>
            <a:spLocks noGrp="1"/>
          </p:cNvSpPr>
          <p:nvPr>
            <p:ph type="ftr" sz="quarter" idx="11"/>
          </p:nvPr>
        </p:nvSpPr>
        <p:spPr>
          <a:xfrm>
            <a:off x="3166286" y="6396135"/>
            <a:ext cx="6998132" cy="228600"/>
          </a:xfrm>
        </p:spPr>
        <p:txBody>
          <a:bodyPr/>
          <a:lstStyle/>
          <a:p>
            <a:endParaRPr lang="en-US" dirty="0"/>
          </a:p>
        </p:txBody>
      </p:sp>
      <p:sp>
        <p:nvSpPr>
          <p:cNvPr id="5" name="Slide Number Placeholder 4">
            <a:extLst>
              <a:ext uri="{FF2B5EF4-FFF2-40B4-BE49-F238E27FC236}">
                <a16:creationId xmlns:a16="http://schemas.microsoft.com/office/drawing/2014/main" id="{73B13BDD-3360-63C7-9671-16741F0CF615}"/>
              </a:ext>
            </a:extLst>
          </p:cNvPr>
          <p:cNvSpPr>
            <a:spLocks noGrp="1"/>
          </p:cNvSpPr>
          <p:nvPr>
            <p:ph type="sldNum" sz="quarter" idx="12"/>
          </p:nvPr>
        </p:nvSpPr>
        <p:spPr/>
        <p:txBody>
          <a:bodyPr/>
          <a:lstStyle/>
          <a:p>
            <a:fld id="{AD170D46-D068-8B48-A460-9AF57A4A3A4B}" type="slidenum">
              <a:rPr lang="en-US" smtClean="0"/>
              <a:t>22</a:t>
            </a:fld>
            <a:endParaRPr lang="en-US"/>
          </a:p>
        </p:txBody>
      </p:sp>
    </p:spTree>
    <p:extLst>
      <p:ext uri="{BB962C8B-B14F-4D97-AF65-F5344CB8AC3E}">
        <p14:creationId xmlns:p14="http://schemas.microsoft.com/office/powerpoint/2010/main" val="3062978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615553"/>
          </a:xfrm>
          <a:prstGeom prst="rect">
            <a:avLst/>
          </a:prstGeom>
        </p:spPr>
        <p:txBody>
          <a:bodyPr vert="horz" wrap="square" lIns="0" tIns="0" rIns="0" bIns="0" rtlCol="0">
            <a:spAutoFit/>
          </a:bodyPr>
          <a:lstStyle/>
          <a:p>
            <a:pPr marL="12700" marR="5080">
              <a:lnSpc>
                <a:spcPts val="4750"/>
              </a:lnSpc>
            </a:pPr>
            <a:r>
              <a:rPr spc="-10" dirty="0"/>
              <a:t>Chapter </a:t>
            </a:r>
            <a:r>
              <a:rPr lang="en-US" spc="-5" dirty="0"/>
              <a:t>1</a:t>
            </a:r>
            <a:r>
              <a:rPr spc="-5" dirty="0"/>
              <a:t>: </a:t>
            </a:r>
            <a:r>
              <a:rPr lang="en-US" spc="-20" dirty="0"/>
              <a:t>Network Organization</a:t>
            </a:r>
            <a:endParaRPr spc="-5" dirty="0"/>
          </a:p>
        </p:txBody>
      </p:sp>
      <p:sp>
        <p:nvSpPr>
          <p:cNvPr id="3" name="object 3"/>
          <p:cNvSpPr txBox="1"/>
          <p:nvPr/>
        </p:nvSpPr>
        <p:spPr>
          <a:xfrm>
            <a:off x="916939" y="1805304"/>
            <a:ext cx="10226040" cy="4760278"/>
          </a:xfrm>
          <a:prstGeom prst="rect">
            <a:avLst/>
          </a:prstGeom>
        </p:spPr>
        <p:txBody>
          <a:bodyPr vert="horz" wrap="square" lIns="0" tIns="0" rIns="0" bIns="0" rtlCol="0">
            <a:spAutoFit/>
          </a:bodyPr>
          <a:lstStyle/>
          <a:p>
            <a:pPr marL="12700"/>
            <a:r>
              <a:rPr lang="en-US" sz="2600" spc="-5" dirty="0">
                <a:latin typeface="Calibri"/>
                <a:cs typeface="Calibri"/>
              </a:rPr>
              <a:t>Throughout</a:t>
            </a:r>
          </a:p>
          <a:p>
            <a:pPr marL="927100" lvl="1" indent="-457200">
              <a:buFont typeface="Arial" panose="020B0604020202020204" pitchFamily="34" charset="0"/>
              <a:buChar char="•"/>
            </a:pPr>
            <a:r>
              <a:rPr lang="en-US" sz="2200" spc="-5" dirty="0">
                <a:latin typeface="Calibri"/>
                <a:cs typeface="Calibri"/>
              </a:rPr>
              <a:t>Added references to Technical Documents that will replace the Technical MOP (Technical MOP to be archived once current protocols updated/completed)</a:t>
            </a:r>
          </a:p>
          <a:p>
            <a:pPr marL="12700"/>
            <a:r>
              <a:rPr lang="en-US" sz="2600" spc="-5" dirty="0">
                <a:latin typeface="Calibri"/>
                <a:cs typeface="Calibri"/>
              </a:rPr>
              <a:t>1.8. </a:t>
            </a:r>
            <a:r>
              <a:rPr lang="en-US" sz="2600" spc="-15" dirty="0">
                <a:latin typeface="Calibri"/>
                <a:cs typeface="Calibri"/>
              </a:rPr>
              <a:t>Technical Committees </a:t>
            </a:r>
            <a:endParaRPr lang="en-US" sz="2600" dirty="0">
              <a:latin typeface="Calibri"/>
              <a:cs typeface="Calibri"/>
            </a:endParaRPr>
          </a:p>
          <a:p>
            <a:pPr marL="698500" marR="5080" lvl="1" indent="-228600" algn="just">
              <a:buFont typeface="Arial"/>
              <a:buChar char="•"/>
              <a:tabLst>
                <a:tab pos="241935" algn="l"/>
              </a:tabLst>
            </a:pPr>
            <a:r>
              <a:rPr lang="en-US" sz="2200" spc="-65" dirty="0">
                <a:latin typeface="Calibri"/>
                <a:cs typeface="Calibri"/>
              </a:rPr>
              <a:t>Added descriptions of the committees from the Technical MOP</a:t>
            </a:r>
          </a:p>
          <a:p>
            <a:pPr marL="12700" marR="5080" algn="just">
              <a:tabLst>
                <a:tab pos="241935" algn="l"/>
              </a:tabLst>
            </a:pPr>
            <a:r>
              <a:rPr lang="en-US" sz="2600" spc="-65" dirty="0">
                <a:cs typeface="Calibri"/>
              </a:rPr>
              <a:t>1.9   Other Standing Committees</a:t>
            </a:r>
          </a:p>
          <a:p>
            <a:pPr marL="812800" marR="5080" lvl="1" indent="-342900" algn="just">
              <a:buFont typeface="Arial" panose="020B0604020202020204" pitchFamily="34" charset="0"/>
              <a:buChar char="•"/>
              <a:tabLst>
                <a:tab pos="241935" algn="l"/>
              </a:tabLst>
            </a:pPr>
            <a:r>
              <a:rPr lang="en-US" sz="2200" spc="-65" dirty="0">
                <a:cs typeface="Calibri"/>
              </a:rPr>
              <a:t>Added description of BMT CTN Patient and Caregiver Advocacy Committee, BMT CTN Myeloma Intergroup and Patient-Reported Outcomes Working Group</a:t>
            </a:r>
          </a:p>
          <a:p>
            <a:pPr marL="812800" marR="5080" lvl="1" indent="-342900" algn="just">
              <a:buFont typeface="Arial" panose="020B0604020202020204" pitchFamily="34" charset="0"/>
              <a:buChar char="•"/>
              <a:tabLst>
                <a:tab pos="241935" algn="l"/>
              </a:tabLst>
            </a:pPr>
            <a:r>
              <a:rPr lang="en-US" sz="2200" spc="-65" dirty="0">
                <a:cs typeface="Calibri"/>
              </a:rPr>
              <a:t>Added description on Nominating Committee and updated membership to:</a:t>
            </a:r>
          </a:p>
          <a:p>
            <a:pPr marL="1270000" marR="5080" lvl="2" indent="-342900" algn="just">
              <a:buFont typeface="Arial" panose="020B0604020202020204" pitchFamily="34" charset="0"/>
              <a:buChar char="•"/>
              <a:tabLst>
                <a:tab pos="241935" algn="l"/>
              </a:tabLst>
            </a:pPr>
            <a:r>
              <a:rPr lang="en-US" sz="2200" spc="-65" dirty="0">
                <a:cs typeface="Calibri"/>
              </a:rPr>
              <a:t>Current Steering Committee leaders (Chair, Chair-Elect, and Vice-Chair/Past-Chair); </a:t>
            </a:r>
            <a:r>
              <a:rPr lang="en-US" sz="2200" b="1" spc="-65" dirty="0">
                <a:cs typeface="Calibri"/>
              </a:rPr>
              <a:t>the previous two Steering Committee Past Chairs</a:t>
            </a:r>
            <a:r>
              <a:rPr lang="en-US" sz="2200" spc="-65" dirty="0">
                <a:cs typeface="Calibri"/>
              </a:rPr>
              <a:t>; NHLBI and NCI Project Officers; and DCC Principal Investigators. </a:t>
            </a:r>
          </a:p>
          <a:p>
            <a:pPr marL="12700" marR="5080" algn="just">
              <a:lnSpc>
                <a:spcPts val="3030"/>
              </a:lnSpc>
              <a:spcBef>
                <a:spcPts val="1045"/>
              </a:spcBef>
              <a:tabLst>
                <a:tab pos="241935" algn="l"/>
              </a:tabLst>
            </a:pPr>
            <a:endParaRPr lang="en-US" sz="2800" spc="-65" dirty="0">
              <a:cs typeface="Calibri"/>
            </a:endParaRPr>
          </a:p>
        </p:txBody>
      </p:sp>
    </p:spTree>
    <p:extLst>
      <p:ext uri="{BB962C8B-B14F-4D97-AF65-F5344CB8AC3E}">
        <p14:creationId xmlns:p14="http://schemas.microsoft.com/office/powerpoint/2010/main" val="182774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615553"/>
          </a:xfrm>
          <a:prstGeom prst="rect">
            <a:avLst/>
          </a:prstGeom>
        </p:spPr>
        <p:txBody>
          <a:bodyPr vert="horz" wrap="square" lIns="0" tIns="0" rIns="0" bIns="0" rtlCol="0">
            <a:spAutoFit/>
          </a:bodyPr>
          <a:lstStyle/>
          <a:p>
            <a:pPr marL="12700" marR="5080">
              <a:lnSpc>
                <a:spcPts val="4750"/>
              </a:lnSpc>
            </a:pPr>
            <a:r>
              <a:rPr spc="-10" dirty="0"/>
              <a:t>Chapter </a:t>
            </a:r>
            <a:r>
              <a:rPr lang="en-US" spc="-5" dirty="0"/>
              <a:t>1</a:t>
            </a:r>
            <a:r>
              <a:rPr spc="-5" dirty="0"/>
              <a:t>: </a:t>
            </a:r>
            <a:r>
              <a:rPr lang="en-US" spc="-20" dirty="0"/>
              <a:t>Network Organization</a:t>
            </a:r>
            <a:endParaRPr spc="-5" dirty="0"/>
          </a:p>
        </p:txBody>
      </p:sp>
      <p:sp>
        <p:nvSpPr>
          <p:cNvPr id="3" name="object 3"/>
          <p:cNvSpPr txBox="1"/>
          <p:nvPr/>
        </p:nvSpPr>
        <p:spPr>
          <a:xfrm>
            <a:off x="916939" y="1805304"/>
            <a:ext cx="10226040" cy="4196020"/>
          </a:xfrm>
          <a:prstGeom prst="rect">
            <a:avLst/>
          </a:prstGeom>
        </p:spPr>
        <p:txBody>
          <a:bodyPr vert="horz" wrap="square" lIns="0" tIns="0" rIns="0" bIns="0" rtlCol="0">
            <a:spAutoFit/>
          </a:bodyPr>
          <a:lstStyle/>
          <a:p>
            <a:pPr marL="12700"/>
            <a:r>
              <a:rPr lang="en-US" sz="2600" spc="-5" dirty="0">
                <a:latin typeface="Calibri"/>
                <a:cs typeface="Calibri"/>
              </a:rPr>
              <a:t>1.11. </a:t>
            </a:r>
            <a:r>
              <a:rPr lang="en-US" sz="2600" spc="-15" dirty="0">
                <a:latin typeface="Calibri"/>
                <a:cs typeface="Calibri"/>
              </a:rPr>
              <a:t>Collaboration with NCTN </a:t>
            </a:r>
            <a:r>
              <a:rPr lang="en-US" sz="2600" b="1" spc="-15" dirty="0">
                <a:latin typeface="Calibri"/>
                <a:cs typeface="Calibri"/>
              </a:rPr>
              <a:t>and Other </a:t>
            </a:r>
            <a:r>
              <a:rPr lang="en-US" sz="2600" spc="-15" dirty="0">
                <a:latin typeface="Calibri"/>
                <a:cs typeface="Calibri"/>
              </a:rPr>
              <a:t>Groups</a:t>
            </a:r>
            <a:endParaRPr sz="2600" dirty="0">
              <a:latin typeface="Calibri"/>
              <a:cs typeface="Calibri"/>
            </a:endParaRPr>
          </a:p>
          <a:p>
            <a:pPr marL="698500" marR="5080" lvl="1" indent="-228600" algn="just">
              <a:buFont typeface="Arial"/>
              <a:buChar char="•"/>
              <a:tabLst>
                <a:tab pos="241935" algn="l"/>
              </a:tabLst>
            </a:pPr>
            <a:r>
              <a:rPr lang="en-US" sz="2200" spc="-65" dirty="0">
                <a:latin typeface="Calibri"/>
                <a:cs typeface="Calibri"/>
              </a:rPr>
              <a:t>Added new section on BMT CTN endorsement of studies led by NCTN or Other Groups describing endorsement logistics</a:t>
            </a:r>
          </a:p>
          <a:p>
            <a:pPr marL="1155700" marR="5080" lvl="2" indent="-228600" algn="just">
              <a:buFont typeface="Arial"/>
              <a:buChar char="•"/>
              <a:tabLst>
                <a:tab pos="241935" algn="l"/>
              </a:tabLst>
            </a:pPr>
            <a:endParaRPr lang="en-US" sz="2200" spc="-65" dirty="0">
              <a:latin typeface="Calibri"/>
              <a:cs typeface="Calibri"/>
            </a:endParaRPr>
          </a:p>
          <a:p>
            <a:pPr marL="12700" marR="5080" algn="just">
              <a:tabLst>
                <a:tab pos="241935" algn="l"/>
              </a:tabLst>
            </a:pPr>
            <a:r>
              <a:rPr lang="en-US" sz="2600" spc="-65" dirty="0">
                <a:cs typeface="Calibri"/>
              </a:rPr>
              <a:t>1.12. Conflict of Interest Policy</a:t>
            </a:r>
          </a:p>
          <a:p>
            <a:pPr marL="927100" marR="5080" lvl="1" indent="-457200" algn="just">
              <a:buFont typeface="Arial" panose="020B0604020202020204" pitchFamily="34" charset="0"/>
              <a:buChar char="•"/>
              <a:tabLst>
                <a:tab pos="241935" algn="l"/>
              </a:tabLst>
            </a:pPr>
            <a:r>
              <a:rPr lang="en-US" sz="2200" spc="-65" dirty="0">
                <a:cs typeface="Calibri"/>
              </a:rPr>
              <a:t>Added obtaining conflict of interest disclosure from Medical Monitors and ERC members</a:t>
            </a:r>
          </a:p>
          <a:p>
            <a:pPr marL="927100" marR="5080" lvl="1" indent="-457200" algn="just">
              <a:buFont typeface="Arial" panose="020B0604020202020204" pitchFamily="34" charset="0"/>
              <a:buChar char="•"/>
              <a:tabLst>
                <a:tab pos="241935" algn="l"/>
              </a:tabLst>
            </a:pPr>
            <a:r>
              <a:rPr lang="en-US" sz="2200" spc="-65" dirty="0">
                <a:cs typeface="Calibri"/>
              </a:rPr>
              <a:t>Deleted obtaining disclosure from Core/Consortia Center PIs</a:t>
            </a:r>
          </a:p>
          <a:p>
            <a:pPr marL="12700" marR="5080" algn="just">
              <a:tabLst>
                <a:tab pos="241935" algn="l"/>
              </a:tabLst>
            </a:pPr>
            <a:endParaRPr lang="en-US" sz="2200" spc="-65" dirty="0">
              <a:cs typeface="Calibri"/>
            </a:endParaRPr>
          </a:p>
          <a:p>
            <a:pPr marL="12700" marR="5080" algn="just">
              <a:lnSpc>
                <a:spcPts val="3030"/>
              </a:lnSpc>
              <a:spcBef>
                <a:spcPts val="1045"/>
              </a:spcBef>
              <a:tabLst>
                <a:tab pos="241935" algn="l"/>
              </a:tabLst>
            </a:pPr>
            <a:r>
              <a:rPr lang="en-US" sz="2200" spc="-65" dirty="0">
                <a:cs typeface="Calibri"/>
              </a:rPr>
              <a:t> </a:t>
            </a:r>
          </a:p>
          <a:p>
            <a:pPr marL="12700" marR="5080" algn="just">
              <a:lnSpc>
                <a:spcPts val="3030"/>
              </a:lnSpc>
              <a:spcBef>
                <a:spcPts val="1045"/>
              </a:spcBef>
              <a:tabLst>
                <a:tab pos="241935" algn="l"/>
              </a:tabLst>
            </a:pPr>
            <a:endParaRPr lang="en-US" sz="2800" spc="-65" dirty="0">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1231106"/>
          </a:xfrm>
          <a:prstGeom prst="rect">
            <a:avLst/>
          </a:prstGeom>
        </p:spPr>
        <p:txBody>
          <a:bodyPr vert="horz" wrap="square" lIns="0" tIns="0" rIns="0" bIns="0" rtlCol="0">
            <a:spAutoFit/>
          </a:bodyPr>
          <a:lstStyle/>
          <a:p>
            <a:pPr marL="12700" marR="5080">
              <a:lnSpc>
                <a:spcPts val="4750"/>
              </a:lnSpc>
            </a:pPr>
            <a:r>
              <a:rPr spc="-10" dirty="0"/>
              <a:t>Chapter </a:t>
            </a:r>
            <a:r>
              <a:rPr spc="-5" dirty="0"/>
              <a:t>3: </a:t>
            </a:r>
            <a:r>
              <a:rPr spc="-20" dirty="0"/>
              <a:t>Procedures </a:t>
            </a:r>
            <a:r>
              <a:rPr spc="-40" dirty="0"/>
              <a:t>for </a:t>
            </a:r>
            <a:r>
              <a:rPr spc="-5" dirty="0"/>
              <a:t>Implementing  </a:t>
            </a:r>
            <a:r>
              <a:rPr spc="-20" dirty="0"/>
              <a:t>Approved </a:t>
            </a:r>
            <a:r>
              <a:rPr dirty="0"/>
              <a:t>Study </a:t>
            </a:r>
            <a:r>
              <a:rPr spc="-5" dirty="0"/>
              <a:t>Concepts</a:t>
            </a:r>
            <a:endParaRPr spc="-45" dirty="0"/>
          </a:p>
        </p:txBody>
      </p:sp>
      <p:sp>
        <p:nvSpPr>
          <p:cNvPr id="3" name="object 3"/>
          <p:cNvSpPr txBox="1"/>
          <p:nvPr/>
        </p:nvSpPr>
        <p:spPr>
          <a:xfrm>
            <a:off x="916939" y="1805304"/>
            <a:ext cx="10145395" cy="5478423"/>
          </a:xfrm>
          <a:prstGeom prst="rect">
            <a:avLst/>
          </a:prstGeom>
        </p:spPr>
        <p:txBody>
          <a:bodyPr vert="horz" wrap="square" lIns="0" tIns="0" rIns="0" bIns="0" rtlCol="0">
            <a:spAutoFit/>
          </a:bodyPr>
          <a:lstStyle/>
          <a:p>
            <a:pPr marL="12700" marR="5080" algn="just">
              <a:tabLst>
                <a:tab pos="241935" algn="l"/>
              </a:tabLst>
            </a:pPr>
            <a:r>
              <a:rPr lang="en-US" sz="2600" spc="-65" dirty="0">
                <a:cs typeface="Calibri"/>
              </a:rPr>
              <a:t>3.2. Establishment of a Protocol Team </a:t>
            </a:r>
            <a:endParaRPr lang="en-US" sz="2600" spc="-65" dirty="0">
              <a:solidFill>
                <a:srgbClr val="FF0000"/>
              </a:solidFill>
              <a:cs typeface="Calibri"/>
            </a:endParaRPr>
          </a:p>
          <a:p>
            <a:pPr marL="812800" marR="5080" lvl="1" indent="-342900" algn="just">
              <a:buFont typeface="Arial" panose="020B0604020202020204" pitchFamily="34" charset="0"/>
              <a:buChar char="•"/>
              <a:tabLst>
                <a:tab pos="241935" algn="l"/>
              </a:tabLst>
            </a:pPr>
            <a:r>
              <a:rPr lang="en-US" sz="2200" spc="-65" dirty="0">
                <a:cs typeface="Calibri"/>
              </a:rPr>
              <a:t>Added to Protocol Chair and Protocol Officer responsibilities:</a:t>
            </a:r>
          </a:p>
          <a:p>
            <a:pPr marL="1270000" marR="5080" lvl="2" indent="-342900" algn="just">
              <a:buFont typeface="Arial" panose="020B0604020202020204" pitchFamily="34" charset="0"/>
              <a:buChar char="•"/>
              <a:tabLst>
                <a:tab pos="241935" algn="l"/>
              </a:tabLst>
            </a:pPr>
            <a:r>
              <a:rPr lang="en-US" sz="2200" spc="-65" dirty="0">
                <a:cs typeface="Calibri"/>
              </a:rPr>
              <a:t>Responsible for making a determination in cases where it is unclear whether a patient meets the protocol inclusion/exclusion criteria. Majority ruling will determine the decision, unless there is strong disagreement, in which case the chair(s) will need to join a call for resolution.</a:t>
            </a:r>
          </a:p>
          <a:p>
            <a:pPr marL="1270000" marR="5080" lvl="2" indent="-342900" algn="just">
              <a:buFont typeface="Arial" panose="020B0604020202020204" pitchFamily="34" charset="0"/>
              <a:buChar char="•"/>
              <a:tabLst>
                <a:tab pos="241935" algn="l"/>
              </a:tabLst>
            </a:pPr>
            <a:r>
              <a:rPr lang="en-US" sz="2200" spc="-65" dirty="0">
                <a:cs typeface="Calibri"/>
              </a:rPr>
              <a:t>Responsible for making treatment decisions regarding study drug dosing, next line therapy, supportive care, and general questions not clearly described in the protocol or other study materials.</a:t>
            </a:r>
          </a:p>
          <a:p>
            <a:pPr marL="812800" marR="5080" lvl="1" indent="-342900" algn="just">
              <a:buFont typeface="Arial" panose="020B0604020202020204" pitchFamily="34" charset="0"/>
              <a:buChar char="•"/>
              <a:tabLst>
                <a:tab pos="241935" algn="l"/>
              </a:tabLst>
            </a:pPr>
            <a:r>
              <a:rPr lang="en-US" sz="2200" spc="-65" dirty="0">
                <a:cs typeface="Calibri"/>
              </a:rPr>
              <a:t>Added to Protocol Coordinator responsibilities:</a:t>
            </a:r>
          </a:p>
          <a:p>
            <a:pPr marL="1270000" marR="5080" lvl="2" indent="-342900" algn="just">
              <a:buFont typeface="Arial" panose="020B0604020202020204" pitchFamily="34" charset="0"/>
              <a:buChar char="•"/>
              <a:tabLst>
                <a:tab pos="241935" algn="l"/>
              </a:tabLst>
            </a:pPr>
            <a:r>
              <a:rPr lang="en-US" sz="2200" spc="-65" dirty="0">
                <a:cs typeface="Calibri"/>
              </a:rPr>
              <a:t>Communicating with the Protocol Chair(s) and Protocol Officer to resolve site questions around eligibility, treatment decisions about study drug, next line therapy, supportive care and other general questions not clearly described in the protocol or other study materials.</a:t>
            </a:r>
          </a:p>
          <a:p>
            <a:pPr marL="1270000" marR="5080" lvl="2" indent="-342900" algn="just">
              <a:buFont typeface="Arial" panose="020B0604020202020204" pitchFamily="34" charset="0"/>
              <a:buChar char="•"/>
              <a:tabLst>
                <a:tab pos="241935" algn="l"/>
              </a:tabLst>
            </a:pPr>
            <a:endParaRPr lang="en-US" sz="2200" spc="-65" dirty="0">
              <a:cs typeface="Calibri"/>
            </a:endParaRPr>
          </a:p>
          <a:p>
            <a:pPr marL="927100" marR="5080" lvl="2" algn="just">
              <a:tabLst>
                <a:tab pos="241935" algn="l"/>
              </a:tabLst>
            </a:pPr>
            <a:endParaRPr lang="en-US" sz="2200" spc="-65" dirty="0">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1231106"/>
          </a:xfrm>
          <a:prstGeom prst="rect">
            <a:avLst/>
          </a:prstGeom>
        </p:spPr>
        <p:txBody>
          <a:bodyPr vert="horz" wrap="square" lIns="0" tIns="0" rIns="0" bIns="0" rtlCol="0">
            <a:spAutoFit/>
          </a:bodyPr>
          <a:lstStyle/>
          <a:p>
            <a:pPr marL="12700" marR="5080">
              <a:lnSpc>
                <a:spcPts val="4750"/>
              </a:lnSpc>
            </a:pPr>
            <a:r>
              <a:rPr spc="-10" dirty="0"/>
              <a:t>Chapter </a:t>
            </a:r>
            <a:r>
              <a:rPr spc="-5" dirty="0"/>
              <a:t>3: </a:t>
            </a:r>
            <a:r>
              <a:rPr spc="-20" dirty="0"/>
              <a:t>Procedures </a:t>
            </a:r>
            <a:r>
              <a:rPr spc="-40" dirty="0"/>
              <a:t>for </a:t>
            </a:r>
            <a:r>
              <a:rPr spc="-5" dirty="0"/>
              <a:t>Implementing  </a:t>
            </a:r>
            <a:r>
              <a:rPr spc="-20" dirty="0"/>
              <a:t>Approved </a:t>
            </a:r>
            <a:r>
              <a:rPr dirty="0"/>
              <a:t>Study </a:t>
            </a:r>
            <a:r>
              <a:rPr spc="-5" dirty="0"/>
              <a:t>Concepts</a:t>
            </a:r>
            <a:r>
              <a:rPr spc="-45" dirty="0"/>
              <a:t> </a:t>
            </a:r>
            <a:r>
              <a:rPr lang="en-US" spc="-45" dirty="0"/>
              <a:t>(</a:t>
            </a:r>
            <a:r>
              <a:rPr spc="-45" dirty="0"/>
              <a:t>cont</a:t>
            </a:r>
            <a:r>
              <a:rPr lang="en-US" spc="-45" dirty="0"/>
              <a:t>.)</a:t>
            </a:r>
            <a:endParaRPr spc="-45" dirty="0"/>
          </a:p>
        </p:txBody>
      </p:sp>
      <p:sp>
        <p:nvSpPr>
          <p:cNvPr id="3" name="object 3"/>
          <p:cNvSpPr txBox="1"/>
          <p:nvPr/>
        </p:nvSpPr>
        <p:spPr>
          <a:xfrm>
            <a:off x="916939" y="1805304"/>
            <a:ext cx="10145395" cy="3600986"/>
          </a:xfrm>
          <a:prstGeom prst="rect">
            <a:avLst/>
          </a:prstGeom>
        </p:spPr>
        <p:txBody>
          <a:bodyPr vert="horz" wrap="square" lIns="0" tIns="0" rIns="0" bIns="0" rtlCol="0">
            <a:spAutoFit/>
          </a:bodyPr>
          <a:lstStyle/>
          <a:p>
            <a:pPr marL="12700" marR="5080" algn="just">
              <a:tabLst>
                <a:tab pos="241935" algn="l"/>
              </a:tabLst>
            </a:pPr>
            <a:r>
              <a:rPr lang="en-US" sz="2600" spc="-65" dirty="0">
                <a:cs typeface="Calibri"/>
              </a:rPr>
              <a:t>3.4.3. Site Identification</a:t>
            </a:r>
          </a:p>
          <a:p>
            <a:pPr marL="469900" marR="5080" indent="-457200" algn="just">
              <a:buFont typeface="Arial" panose="020B0604020202020204" pitchFamily="34" charset="0"/>
              <a:buChar char="•"/>
              <a:tabLst>
                <a:tab pos="241935" algn="l"/>
              </a:tabLst>
            </a:pPr>
            <a:r>
              <a:rPr lang="en-US" sz="2600" spc="-65" dirty="0">
                <a:cs typeface="Calibri"/>
              </a:rPr>
              <a:t>Added new step to process:</a:t>
            </a:r>
          </a:p>
          <a:p>
            <a:pPr marL="927100" marR="5080" lvl="1" indent="-457200" algn="just">
              <a:buFont typeface="Arial" panose="020B0604020202020204" pitchFamily="34" charset="0"/>
              <a:buChar char="•"/>
              <a:tabLst>
                <a:tab pos="241935" algn="l"/>
              </a:tabLst>
            </a:pPr>
            <a:r>
              <a:rPr lang="en-US" sz="2600" spc="-65" dirty="0">
                <a:cs typeface="Calibri"/>
              </a:rPr>
              <a:t>The protocol team completes a site selection assessment using a site diversity index that ranks centers based on their diverse patient populations. The team uses the results to outreach to specific sites with significant patient population that would be eligible for the study (as identified by CIBMTR data) and are highly ranked on the site diversity index</a:t>
            </a:r>
          </a:p>
          <a:p>
            <a:pPr marL="12700" marR="5080" algn="just">
              <a:tabLst>
                <a:tab pos="241935" algn="l"/>
              </a:tabLst>
            </a:pPr>
            <a:endParaRPr lang="en-US" sz="2800" spc="-10" dirty="0">
              <a:latin typeface="Calibri"/>
              <a:cs typeface="Calibri"/>
            </a:endParaRPr>
          </a:p>
        </p:txBody>
      </p:sp>
    </p:spTree>
    <p:extLst>
      <p:ext uri="{BB962C8B-B14F-4D97-AF65-F5344CB8AC3E}">
        <p14:creationId xmlns:p14="http://schemas.microsoft.com/office/powerpoint/2010/main" val="4094227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1231106"/>
          </a:xfrm>
          <a:prstGeom prst="rect">
            <a:avLst/>
          </a:prstGeom>
        </p:spPr>
        <p:txBody>
          <a:bodyPr vert="horz" wrap="square" lIns="0" tIns="0" rIns="0" bIns="0" rtlCol="0">
            <a:spAutoFit/>
          </a:bodyPr>
          <a:lstStyle/>
          <a:p>
            <a:pPr marL="12700" marR="5080">
              <a:lnSpc>
                <a:spcPts val="4750"/>
              </a:lnSpc>
            </a:pPr>
            <a:r>
              <a:rPr spc="-10" dirty="0"/>
              <a:t>Chapter </a:t>
            </a:r>
            <a:r>
              <a:rPr spc="-5" dirty="0"/>
              <a:t>3: </a:t>
            </a:r>
            <a:r>
              <a:rPr spc="-20" dirty="0"/>
              <a:t>Procedures </a:t>
            </a:r>
            <a:r>
              <a:rPr spc="-40" dirty="0"/>
              <a:t>for </a:t>
            </a:r>
            <a:r>
              <a:rPr spc="-5" dirty="0"/>
              <a:t>Implementing  </a:t>
            </a:r>
            <a:r>
              <a:rPr spc="-20" dirty="0"/>
              <a:t>Approved </a:t>
            </a:r>
            <a:r>
              <a:rPr dirty="0"/>
              <a:t>Study </a:t>
            </a:r>
            <a:r>
              <a:rPr spc="-5" dirty="0"/>
              <a:t>Concepts</a:t>
            </a:r>
            <a:r>
              <a:rPr spc="-45" dirty="0"/>
              <a:t> </a:t>
            </a:r>
            <a:r>
              <a:rPr lang="en-US" spc="-45" dirty="0"/>
              <a:t>(</a:t>
            </a:r>
            <a:r>
              <a:rPr spc="-45" dirty="0"/>
              <a:t>cont</a:t>
            </a:r>
            <a:r>
              <a:rPr lang="en-US" spc="-45" dirty="0"/>
              <a:t>.)</a:t>
            </a:r>
            <a:endParaRPr spc="-45" dirty="0"/>
          </a:p>
        </p:txBody>
      </p:sp>
      <p:sp>
        <p:nvSpPr>
          <p:cNvPr id="3" name="object 3"/>
          <p:cNvSpPr txBox="1"/>
          <p:nvPr/>
        </p:nvSpPr>
        <p:spPr>
          <a:xfrm>
            <a:off x="916939" y="1805304"/>
            <a:ext cx="10145395" cy="3785652"/>
          </a:xfrm>
          <a:prstGeom prst="rect">
            <a:avLst/>
          </a:prstGeom>
        </p:spPr>
        <p:txBody>
          <a:bodyPr vert="horz" wrap="square" lIns="0" tIns="0" rIns="0" bIns="0" rtlCol="0">
            <a:spAutoFit/>
          </a:bodyPr>
          <a:lstStyle/>
          <a:p>
            <a:pPr marL="12700" marR="5080" algn="just">
              <a:tabLst>
                <a:tab pos="241935" algn="l"/>
              </a:tabLst>
            </a:pPr>
            <a:r>
              <a:rPr lang="en-US" sz="2600" spc="-65" dirty="0">
                <a:cs typeface="Calibri"/>
              </a:rPr>
              <a:t>3.4.4. Accrual Initiatives</a:t>
            </a:r>
          </a:p>
          <a:p>
            <a:pPr marL="469900" marR="5080" indent="-457200" algn="just">
              <a:buFont typeface="Arial" panose="020B0604020202020204" pitchFamily="34" charset="0"/>
              <a:buChar char="•"/>
              <a:tabLst>
                <a:tab pos="241935" algn="l"/>
              </a:tabLst>
            </a:pPr>
            <a:r>
              <a:rPr lang="en-US" sz="2600" spc="-65" dirty="0">
                <a:cs typeface="Calibri"/>
              </a:rPr>
              <a:t>Added initiatives to ensure target accrual milestones will be met and underrepresented patients will be included:</a:t>
            </a:r>
          </a:p>
          <a:p>
            <a:pPr marL="927100" marR="5080" lvl="1" indent="-457200" algn="just">
              <a:buFont typeface="Arial" panose="020B0604020202020204" pitchFamily="34" charset="0"/>
              <a:buChar char="•"/>
              <a:tabLst>
                <a:tab pos="241935" algn="l"/>
              </a:tabLst>
            </a:pPr>
            <a:r>
              <a:rPr lang="en-US" sz="2000" spc="-65" dirty="0">
                <a:cs typeface="Calibri"/>
              </a:rPr>
              <a:t>Assessment of accrual feasibility and target patient populations using CIBMTR database</a:t>
            </a:r>
          </a:p>
          <a:p>
            <a:pPr marL="927100" marR="5080" lvl="1" indent="-457200" algn="just">
              <a:buFont typeface="Arial" panose="020B0604020202020204" pitchFamily="34" charset="0"/>
              <a:buChar char="•"/>
              <a:tabLst>
                <a:tab pos="241935" algn="l"/>
              </a:tabLst>
            </a:pPr>
            <a:r>
              <a:rPr lang="en-US" sz="2000" spc="-65" dirty="0">
                <a:cs typeface="Calibri"/>
              </a:rPr>
              <a:t>Development of projected accrual timeline</a:t>
            </a:r>
          </a:p>
          <a:p>
            <a:pPr marL="927100" marR="5080" lvl="1" indent="-457200" algn="just">
              <a:buFont typeface="Arial" panose="020B0604020202020204" pitchFamily="34" charset="0"/>
              <a:buChar char="•"/>
              <a:tabLst>
                <a:tab pos="241935" algn="l"/>
              </a:tabLst>
            </a:pPr>
            <a:r>
              <a:rPr lang="en-US" sz="2000" spc="-65" dirty="0">
                <a:cs typeface="Calibri"/>
              </a:rPr>
              <a:t>Development of an accrual plan including minority and pediatric patient accrual targets. BMT CTN provides double accrual credit for racial and ethnic minority patients on all studies; and double accrual credit for patients enrolled on rare disease studies</a:t>
            </a:r>
          </a:p>
          <a:p>
            <a:pPr marL="927100" marR="5080" lvl="1" indent="-457200" algn="just">
              <a:buFont typeface="Arial" panose="020B0604020202020204" pitchFamily="34" charset="0"/>
              <a:buChar char="•"/>
              <a:tabLst>
                <a:tab pos="241935" algn="l"/>
              </a:tabLst>
            </a:pPr>
            <a:r>
              <a:rPr lang="en-US" sz="2000" spc="-65" dirty="0">
                <a:cs typeface="Calibri"/>
              </a:rPr>
              <a:t>Development of study materials for HCPs or patients and caregivers</a:t>
            </a:r>
          </a:p>
          <a:p>
            <a:pPr marL="927100" marR="5080" lvl="1" indent="-457200" algn="just">
              <a:buFont typeface="Arial" panose="020B0604020202020204" pitchFamily="34" charset="0"/>
              <a:buChar char="•"/>
              <a:tabLst>
                <a:tab pos="241935" algn="l"/>
              </a:tabLst>
            </a:pPr>
            <a:r>
              <a:rPr lang="en-US" sz="2000" spc="-65" dirty="0">
                <a:cs typeface="Calibri"/>
              </a:rPr>
              <a:t>Monitoring of accrual and assessment of accrual barriers throughout the study</a:t>
            </a:r>
          </a:p>
          <a:p>
            <a:pPr marL="12700" marR="5080" algn="just">
              <a:tabLst>
                <a:tab pos="241935" algn="l"/>
              </a:tabLst>
            </a:pPr>
            <a:endParaRPr lang="en-US" sz="2800" spc="-10" dirty="0">
              <a:latin typeface="Calibri"/>
              <a:cs typeface="Calibri"/>
            </a:endParaRPr>
          </a:p>
        </p:txBody>
      </p:sp>
    </p:spTree>
    <p:extLst>
      <p:ext uri="{BB962C8B-B14F-4D97-AF65-F5344CB8AC3E}">
        <p14:creationId xmlns:p14="http://schemas.microsoft.com/office/powerpoint/2010/main" val="168046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1231106"/>
          </a:xfrm>
          <a:prstGeom prst="rect">
            <a:avLst/>
          </a:prstGeom>
        </p:spPr>
        <p:txBody>
          <a:bodyPr vert="horz" wrap="square" lIns="0" tIns="0" rIns="0" bIns="0" rtlCol="0">
            <a:spAutoFit/>
          </a:bodyPr>
          <a:lstStyle/>
          <a:p>
            <a:pPr marL="12700" marR="5080">
              <a:lnSpc>
                <a:spcPts val="4750"/>
              </a:lnSpc>
            </a:pPr>
            <a:r>
              <a:rPr spc="-10" dirty="0"/>
              <a:t>Chapter </a:t>
            </a:r>
            <a:r>
              <a:rPr spc="-5" dirty="0"/>
              <a:t>3: </a:t>
            </a:r>
            <a:r>
              <a:rPr spc="-20" dirty="0"/>
              <a:t>Procedures </a:t>
            </a:r>
            <a:r>
              <a:rPr spc="-40" dirty="0"/>
              <a:t>for </a:t>
            </a:r>
            <a:r>
              <a:rPr spc="-5" dirty="0"/>
              <a:t>Implementing  </a:t>
            </a:r>
            <a:r>
              <a:rPr spc="-20" dirty="0"/>
              <a:t>Approved </a:t>
            </a:r>
            <a:r>
              <a:rPr dirty="0"/>
              <a:t>Study </a:t>
            </a:r>
            <a:r>
              <a:rPr spc="-5" dirty="0"/>
              <a:t>Concepts</a:t>
            </a:r>
            <a:r>
              <a:rPr spc="-45" dirty="0"/>
              <a:t> </a:t>
            </a:r>
            <a:r>
              <a:rPr lang="en-US" spc="-45" dirty="0"/>
              <a:t>(</a:t>
            </a:r>
            <a:r>
              <a:rPr spc="-45" dirty="0"/>
              <a:t>cont</a:t>
            </a:r>
            <a:r>
              <a:rPr lang="en-US" spc="-45" dirty="0"/>
              <a:t>.)</a:t>
            </a:r>
            <a:endParaRPr spc="-45" dirty="0"/>
          </a:p>
        </p:txBody>
      </p:sp>
      <p:sp>
        <p:nvSpPr>
          <p:cNvPr id="3" name="object 3"/>
          <p:cNvSpPr txBox="1"/>
          <p:nvPr/>
        </p:nvSpPr>
        <p:spPr>
          <a:xfrm>
            <a:off x="916939" y="1805304"/>
            <a:ext cx="10145395" cy="3631763"/>
          </a:xfrm>
          <a:prstGeom prst="rect">
            <a:avLst/>
          </a:prstGeom>
        </p:spPr>
        <p:txBody>
          <a:bodyPr vert="horz" wrap="square" lIns="0" tIns="0" rIns="0" bIns="0" rtlCol="0">
            <a:spAutoFit/>
          </a:bodyPr>
          <a:lstStyle/>
          <a:p>
            <a:pPr marL="12700" marR="5080" algn="just">
              <a:tabLst>
                <a:tab pos="241935" algn="l"/>
              </a:tabLst>
            </a:pPr>
            <a:r>
              <a:rPr lang="en-US" sz="2600" spc="-65" dirty="0">
                <a:cs typeface="Calibri"/>
              </a:rPr>
              <a:t>3.4.6. DSMB Review</a:t>
            </a:r>
          </a:p>
          <a:p>
            <a:pPr marL="469900" marR="5080" indent="-457200" algn="just">
              <a:buFont typeface="Arial" panose="020B0604020202020204" pitchFamily="34" charset="0"/>
              <a:buChar char="•"/>
              <a:tabLst>
                <a:tab pos="241935" algn="l"/>
              </a:tabLst>
            </a:pPr>
            <a:r>
              <a:rPr lang="en-US" sz="2600" spc="-65" dirty="0">
                <a:cs typeface="Calibri"/>
              </a:rPr>
              <a:t>Added logistics details re: call attendees and process, materials preparation, DSMB pre-review and protocol team response, and approval documentation. </a:t>
            </a:r>
          </a:p>
          <a:p>
            <a:pPr marL="469900" marR="5080" indent="-457200" algn="just">
              <a:buFont typeface="Arial" panose="020B0604020202020204" pitchFamily="34" charset="0"/>
              <a:buChar char="•"/>
              <a:tabLst>
                <a:tab pos="241935" algn="l"/>
              </a:tabLst>
            </a:pPr>
            <a:endParaRPr lang="en-US" sz="2600" spc="-65" dirty="0">
              <a:cs typeface="Calibri"/>
            </a:endParaRPr>
          </a:p>
          <a:p>
            <a:pPr marL="12700" marR="5080" algn="just">
              <a:tabLst>
                <a:tab pos="241935" algn="l"/>
              </a:tabLst>
            </a:pPr>
            <a:r>
              <a:rPr lang="en-US" sz="2600" spc="-65" dirty="0">
                <a:cs typeface="Calibri"/>
              </a:rPr>
              <a:t>Note: added similar details to Chapter 4 Procedures for Approval of Protocol Amendments—see new 4.3.1. DSMB Review section</a:t>
            </a:r>
          </a:p>
          <a:p>
            <a:pPr marL="12700" marR="5080" algn="just">
              <a:tabLst>
                <a:tab pos="241935" algn="l"/>
              </a:tabLst>
            </a:pPr>
            <a:endParaRPr lang="en-US" sz="2600" spc="-65" dirty="0">
              <a:cs typeface="Calibri"/>
            </a:endParaRPr>
          </a:p>
          <a:p>
            <a:pPr marL="12700" marR="5080" algn="just">
              <a:tabLst>
                <a:tab pos="241935" algn="l"/>
              </a:tabLst>
            </a:pPr>
            <a:endParaRPr lang="en-US" sz="2800" spc="-10" dirty="0">
              <a:latin typeface="Calibri"/>
              <a:cs typeface="Calibri"/>
            </a:endParaRPr>
          </a:p>
        </p:txBody>
      </p:sp>
    </p:spTree>
    <p:extLst>
      <p:ext uri="{BB962C8B-B14F-4D97-AF65-F5344CB8AC3E}">
        <p14:creationId xmlns:p14="http://schemas.microsoft.com/office/powerpoint/2010/main" val="3556167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7478"/>
            <a:ext cx="10358120" cy="1231106"/>
          </a:xfrm>
          <a:prstGeom prst="rect">
            <a:avLst/>
          </a:prstGeom>
        </p:spPr>
        <p:txBody>
          <a:bodyPr vert="horz" wrap="square" lIns="0" tIns="0" rIns="0" bIns="0" rtlCol="0">
            <a:spAutoFit/>
          </a:bodyPr>
          <a:lstStyle/>
          <a:p>
            <a:pPr marL="12700" marR="5080">
              <a:lnSpc>
                <a:spcPts val="4750"/>
              </a:lnSpc>
            </a:pPr>
            <a:r>
              <a:rPr spc="-10" dirty="0"/>
              <a:t>Chapter </a:t>
            </a:r>
            <a:r>
              <a:rPr spc="-5" dirty="0"/>
              <a:t>3: </a:t>
            </a:r>
            <a:r>
              <a:rPr spc="-20" dirty="0"/>
              <a:t>Procedures </a:t>
            </a:r>
            <a:r>
              <a:rPr spc="-40" dirty="0"/>
              <a:t>for </a:t>
            </a:r>
            <a:r>
              <a:rPr spc="-5" dirty="0"/>
              <a:t>Implementing  </a:t>
            </a:r>
            <a:r>
              <a:rPr spc="-20" dirty="0"/>
              <a:t>Approved </a:t>
            </a:r>
            <a:r>
              <a:rPr dirty="0"/>
              <a:t>Study </a:t>
            </a:r>
            <a:r>
              <a:rPr spc="-5" dirty="0"/>
              <a:t>Concepts</a:t>
            </a:r>
            <a:r>
              <a:rPr spc="-45" dirty="0"/>
              <a:t> </a:t>
            </a:r>
            <a:r>
              <a:rPr lang="en-US" spc="-45" dirty="0"/>
              <a:t>(</a:t>
            </a:r>
            <a:r>
              <a:rPr spc="-45" dirty="0"/>
              <a:t>cont</a:t>
            </a:r>
            <a:r>
              <a:rPr lang="en-US" spc="-45" dirty="0"/>
              <a:t>.)</a:t>
            </a:r>
            <a:endParaRPr spc="-45" dirty="0"/>
          </a:p>
        </p:txBody>
      </p:sp>
      <p:sp>
        <p:nvSpPr>
          <p:cNvPr id="3" name="object 3"/>
          <p:cNvSpPr txBox="1"/>
          <p:nvPr/>
        </p:nvSpPr>
        <p:spPr>
          <a:xfrm>
            <a:off x="916939" y="1805304"/>
            <a:ext cx="10145395" cy="4031873"/>
          </a:xfrm>
          <a:prstGeom prst="rect">
            <a:avLst/>
          </a:prstGeom>
        </p:spPr>
        <p:txBody>
          <a:bodyPr vert="horz" wrap="square" lIns="0" tIns="0" rIns="0" bIns="0" rtlCol="0">
            <a:spAutoFit/>
          </a:bodyPr>
          <a:lstStyle/>
          <a:p>
            <a:pPr marL="12700" marR="5080" algn="just">
              <a:tabLst>
                <a:tab pos="241935" algn="l"/>
              </a:tabLst>
            </a:pPr>
            <a:r>
              <a:rPr lang="en-US" sz="2600" spc="-65" dirty="0">
                <a:cs typeface="Calibri"/>
              </a:rPr>
              <a:t>3.4.7. NMDP IRB Review</a:t>
            </a:r>
          </a:p>
          <a:p>
            <a:pPr marL="469900" marR="5080" indent="-457200" algn="just">
              <a:buFont typeface="Arial" panose="020B0604020202020204" pitchFamily="34" charset="0"/>
              <a:buChar char="•"/>
              <a:tabLst>
                <a:tab pos="241935" algn="l"/>
              </a:tabLst>
            </a:pPr>
            <a:r>
              <a:rPr lang="en-US" sz="2600" spc="-65" dirty="0">
                <a:cs typeface="Calibri"/>
              </a:rPr>
              <a:t>Added: The IND sponsor may sign the Protocol Team Reviewer Checklist and the front page of the protocol document </a:t>
            </a:r>
          </a:p>
          <a:p>
            <a:pPr marL="469900" marR="5080" indent="-457200" algn="just">
              <a:buFont typeface="Arial" panose="020B0604020202020204" pitchFamily="34" charset="0"/>
              <a:buChar char="•"/>
              <a:tabLst>
                <a:tab pos="241935" algn="l"/>
              </a:tabLst>
            </a:pPr>
            <a:r>
              <a:rPr lang="en-US" sz="2600" spc="-65" dirty="0">
                <a:cs typeface="Calibri"/>
              </a:rPr>
              <a:t>Specified: No changes to the protocol document by a participating center are allowed (removed exception for reformatting)</a:t>
            </a:r>
          </a:p>
          <a:p>
            <a:pPr marL="469900" marR="5080" indent="-457200" algn="just">
              <a:buFont typeface="Arial" panose="020B0604020202020204" pitchFamily="34" charset="0"/>
              <a:buChar char="•"/>
              <a:tabLst>
                <a:tab pos="241935" algn="l"/>
              </a:tabLst>
            </a:pPr>
            <a:r>
              <a:rPr lang="en-US" sz="2600" spc="-65" dirty="0">
                <a:cs typeface="Calibri"/>
              </a:rPr>
              <a:t>Added: centers must submit consent/assent documents to BMT CTN Protocol Coordinator for review prior to submitting to NMDP IRB</a:t>
            </a:r>
          </a:p>
          <a:p>
            <a:pPr marL="469900" marR="5080" indent="-457200" algn="just">
              <a:buFont typeface="Arial" panose="020B0604020202020204" pitchFamily="34" charset="0"/>
              <a:buChar char="•"/>
              <a:tabLst>
                <a:tab pos="241935" algn="l"/>
              </a:tabLst>
            </a:pPr>
            <a:r>
              <a:rPr lang="en-US" sz="2600" spc="-65" dirty="0">
                <a:cs typeface="Calibri"/>
              </a:rPr>
              <a:t>Added: the NMDP IRB will review language to ensure it is the same as the center’s NMDP IRB-approved boilerplate language</a:t>
            </a:r>
          </a:p>
          <a:p>
            <a:pPr marL="12700" marR="5080" algn="just">
              <a:tabLst>
                <a:tab pos="241935" algn="l"/>
              </a:tabLst>
            </a:pPr>
            <a:endParaRPr lang="en-US" sz="2800" spc="-10" dirty="0">
              <a:latin typeface="Calibri"/>
              <a:cs typeface="Calibri"/>
            </a:endParaRPr>
          </a:p>
        </p:txBody>
      </p:sp>
    </p:spTree>
    <p:extLst>
      <p:ext uri="{BB962C8B-B14F-4D97-AF65-F5344CB8AC3E}">
        <p14:creationId xmlns:p14="http://schemas.microsoft.com/office/powerpoint/2010/main" val="715977663"/>
      </p:ext>
    </p:extLst>
  </p:cSld>
  <p:clrMapOvr>
    <a:masterClrMapping/>
  </p:clrMapOvr>
</p:sld>
</file>

<file path=ppt/theme/theme1.xml><?xml version="1.0" encoding="utf-8"?>
<a:theme xmlns:a="http://schemas.openxmlformats.org/drawingml/2006/main" name="Office Theme">
  <a:themeElements>
    <a:clrScheme name="Custom 15">
      <a:dk1>
        <a:srgbClr val="000000"/>
      </a:dk1>
      <a:lt1>
        <a:srgbClr val="FFFFFF"/>
      </a:lt1>
      <a:dk2>
        <a:srgbClr val="663277"/>
      </a:dk2>
      <a:lt2>
        <a:srgbClr val="BABDC7"/>
      </a:lt2>
      <a:accent1>
        <a:srgbClr val="444444"/>
      </a:accent1>
      <a:accent2>
        <a:srgbClr val="9F4CB9"/>
      </a:accent2>
      <a:accent3>
        <a:srgbClr val="A5A5A5"/>
      </a:accent3>
      <a:accent4>
        <a:srgbClr val="FFC000"/>
      </a:accent4>
      <a:accent5>
        <a:srgbClr val="0079C1"/>
      </a:accent5>
      <a:accent6>
        <a:srgbClr val="0035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474889825DB3489F4AF39B2493331F" ma:contentTypeVersion="13" ma:contentTypeDescription="Create a new document." ma:contentTypeScope="" ma:versionID="012896b878600f2ef47c1f53dc8f5956">
  <xsd:schema xmlns:xsd="http://www.w3.org/2001/XMLSchema" xmlns:xs="http://www.w3.org/2001/XMLSchema" xmlns:p="http://schemas.microsoft.com/office/2006/metadata/properties" xmlns:ns2="d71eacbb-371c-44bb-b6de-4a7189cc2523" xmlns:ns3="70bc113a-c9a3-4599-85f0-a12cbd98fa11" targetNamespace="http://schemas.microsoft.com/office/2006/metadata/properties" ma:root="true" ma:fieldsID="92e43cca933456f3ebebf7c70419e719" ns2:_="" ns3:_="">
    <xsd:import namespace="d71eacbb-371c-44bb-b6de-4a7189cc2523"/>
    <xsd:import namespace="70bc113a-c9a3-4599-85f0-a12cbd98fa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eacbb-371c-44bb-b6de-4a7189cc2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bc113a-c9a3-4599-85f0-a12cbd98fa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558679-17F3-4E47-AE7D-356CB2BFFE2C}">
  <ds:schemaRefs>
    <ds:schemaRef ds:uri="http://schemas.microsoft.com/sharepoint/v3/contenttype/forms"/>
  </ds:schemaRefs>
</ds:datastoreItem>
</file>

<file path=customXml/itemProps2.xml><?xml version="1.0" encoding="utf-8"?>
<ds:datastoreItem xmlns:ds="http://schemas.openxmlformats.org/officeDocument/2006/customXml" ds:itemID="{1C66E0A1-C33B-458A-9877-DA566CB7A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1eacbb-371c-44bb-b6de-4a7189cc2523"/>
    <ds:schemaRef ds:uri="70bc113a-c9a3-4599-85f0-a12cbd98fa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1B6192-D2C3-4389-B8D9-DB29C7EF2BE6}">
  <ds:schemaRefs>
    <ds:schemaRef ds:uri="d71eacbb-371c-44bb-b6de-4a7189cc2523"/>
    <ds:schemaRef ds:uri="http://purl.org/dc/elements/1.1/"/>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70bc113a-c9a3-4599-85f0-a12cbd98fa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2709</TotalTime>
  <Words>2080</Words>
  <Application>Microsoft Office PowerPoint</Application>
  <PresentationFormat>Widescreen</PresentationFormat>
  <Paragraphs>135</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Chapter 1: Network Organization</vt:lpstr>
      <vt:lpstr>Chapter 1: Network Organization</vt:lpstr>
      <vt:lpstr>Chapter 1: Network Organization</vt:lpstr>
      <vt:lpstr>Chapter 3: Procedures for Implementing  Approved Study Concepts</vt:lpstr>
      <vt:lpstr>Chapter 3: Procedures for Implementing  Approved Study Concepts (cont.)</vt:lpstr>
      <vt:lpstr>Chapter 3: Procedures for Implementing  Approved Study Concepts (cont.)</vt:lpstr>
      <vt:lpstr>Chapter 3: Procedures for Implementing  Approved Study Concepts (cont.)</vt:lpstr>
      <vt:lpstr>Chapter 3: Procedures for Implementing  Approved Study Concepts (cont.)</vt:lpstr>
      <vt:lpstr>Chapter 3: Procedures for Implementing  Approved Study Concepts (cont.)</vt:lpstr>
      <vt:lpstr>Chapter 5: Site Monitoring</vt:lpstr>
      <vt:lpstr>Chapter 6: Adverse Event Reporting</vt:lpstr>
      <vt:lpstr>Chapter 6: Adverse Event Reporting (con’t.)</vt:lpstr>
      <vt:lpstr>Chapter 6: Adverse Event Reporting (con’t.)</vt:lpstr>
      <vt:lpstr>Chapter 8: Publications, Abstracts and  Presentations</vt:lpstr>
      <vt:lpstr>Chapter 8: Publications, Abstracts and  Presentations</vt:lpstr>
      <vt:lpstr>Chapter 8: Publications, Abstracts and  Presentations</vt:lpstr>
      <vt:lpstr>Chapter 8: Publications, Abstracts and  Presentations</vt:lpstr>
      <vt:lpstr>Chapter 9: Clinical Center Procedures</vt:lpstr>
      <vt:lpstr>Chapter 9: Clinical Center Procedures (con’t.)</vt:lpstr>
      <vt:lpstr>Chapter 11: Ancillary Studies</vt:lpstr>
      <vt:lpstr>Chapter 12: Secondary Data Analyses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Marie Forrester</dc:creator>
  <cp:lastModifiedBy>Amy Foley</cp:lastModifiedBy>
  <cp:revision>76</cp:revision>
  <cp:lastPrinted>2022-09-19T15:22:22Z</cp:lastPrinted>
  <dcterms:created xsi:type="dcterms:W3CDTF">2021-11-12T19:25:43Z</dcterms:created>
  <dcterms:modified xsi:type="dcterms:W3CDTF">2023-03-28T21:01:34Z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0x010100A4474889825DB3489F4AF39B2493331F</vt:lpwstr>
  </property>
</Properties>
</file>